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56" autoAdjust="0"/>
    <p:restoredTop sz="94660"/>
  </p:normalViewPr>
  <p:slideViewPr>
    <p:cSldViewPr snapToGrid="0">
      <p:cViewPr varScale="1">
        <p:scale>
          <a:sx n="67" d="100"/>
          <a:sy n="67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134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223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581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360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584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3448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454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64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8592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59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554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4D437-D42F-4499-8982-FF84FCD68CE1}" type="datetimeFigureOut">
              <a:rPr lang="ar-SA" smtClean="0"/>
              <a:t>14/02/38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892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تطبيقات الفصل 15</a:t>
            </a:r>
            <a:endParaRPr lang="ar-SA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72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61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15-6 ص 261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738"/>
            <a:ext cx="10515600" cy="51720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(5) انتقال الوحدات تحت التشغيل من مرحلة (ب) إلى (ج)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000 140    من حـ/مراقبة إنتاج تحت التشغيل – مرحلة (ج)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(معطى)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000 140   إلى حـ/مراقبة إنتاج تحت التشغيل – مرحلة (ب)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(6) انتقال الوحدات التامة من مرحلة (ج) إلى النتاج التام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000 160    من   حـ/مراقبة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الا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نتاج التام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(معطى)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000 160  إلى حـ/مراقبة إنتاج تحت التشغيل – مرحلة (ج)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(76) بيع الإنتاج التام: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000 180   من حـ/ تكلفة المبيعات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(معطى)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000 180   إلى حـ/مراقبة الإنتاج التام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440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20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مسألة 15-7 ص 262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المرحلة (أ):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تحديد الوحدات المتجانسة: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976694"/>
              </p:ext>
            </p:extLst>
          </p:nvPr>
        </p:nvGraphicFramePr>
        <p:xfrm>
          <a:off x="838198" y="2877078"/>
          <a:ext cx="10515602" cy="3479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895725"/>
                <a:gridCol w="1971675"/>
                <a:gridCol w="2545082"/>
                <a:gridCol w="210312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بيان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عدد الوحدات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مستوى الإتمام خلال الفترة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الوحدات المتجانسة</a:t>
                      </a:r>
                    </a:p>
                    <a:p>
                      <a:pPr algn="ctr" rtl="1"/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تحت التشغيل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أول الفترة وانتهت خلالها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جديدة بدأت وانتهت خلال الفترة</a:t>
                      </a:r>
                    </a:p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تامة - تحت التشغيل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أول المدة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8000</a:t>
                      </a:r>
                    </a:p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12000-8000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تحت التشغيل آخر الفترة</a:t>
                      </a:r>
                    </a:p>
                    <a:p>
                      <a:pPr rtl="1"/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بدأت خلال الفترة ولا تزال تحت التشغيل في آخرها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4800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إجمالي عدد الوحدات المتجانسة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14800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8964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218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15-7 ص 262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8763"/>
            <a:ext cx="10515600" cy="4648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تقرير التكاليف: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إجمالي التكاليف خلال الفترة=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50+000 60+000 58= 000 168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متوسط تكلفة الوحدة المتجانسة =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000 168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11.35 ريال/وحدة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800 14</a:t>
            </a:r>
          </a:p>
          <a:p>
            <a:pPr marL="0" indent="0">
              <a:buNone/>
            </a:pPr>
            <a:r>
              <a:rPr lang="ar-SA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إذاً:</a:t>
            </a:r>
            <a:endParaRPr lang="ar-SA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أول المدة=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 = 700 22 ريال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عدد الوحدات التامة والمحولة=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4000+ 8000= 000 12ريال</a:t>
            </a: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تامة ومحولة=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000 12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11.35= 200 136 ريال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تحت التشغيل آخر المدة=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4800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11.35= 480 54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29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20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15-7 ص 262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المرحلة (ب):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تحديد الوحدات المتجانسة: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96703"/>
              </p:ext>
            </p:extLst>
          </p:nvPr>
        </p:nvGraphicFramePr>
        <p:xfrm>
          <a:off x="838198" y="2877078"/>
          <a:ext cx="10515602" cy="3479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895725"/>
                <a:gridCol w="1971675"/>
                <a:gridCol w="2545082"/>
                <a:gridCol w="210312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بيان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عدد الوحدات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مستوى الإتمام خلال الفترة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الوحدات المتجانسة</a:t>
                      </a:r>
                    </a:p>
                    <a:p>
                      <a:pPr algn="ctr" rtl="1"/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تحت التشغيل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أول الفترة وانتهت خلالها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جديدة بدأت وانتهت خلال الفترة</a:t>
                      </a:r>
                    </a:p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تامة - تحت التشغيل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أول المدة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4000</a:t>
                      </a:r>
                    </a:p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10- 6000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تحت التشغيل آخر الفترة</a:t>
                      </a:r>
                    </a:p>
                    <a:p>
                      <a:pPr rtl="1"/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بدأت خلال الفترة ولا تزال تحت التشغيل في آخرها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إجمالي عدد الوحدات المتجانسة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600 10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8369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3587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15-7 ص 262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128714"/>
            <a:ext cx="11501438" cy="53292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تقرير التكاليف: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إجمالي التكاليف خلال الفترة=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40+000 50+000 40= 000 130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متوسط تكلفة الوحدة المتجانسة =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000 130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12,26 ريال/وحدة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600 10</a:t>
            </a:r>
          </a:p>
          <a:p>
            <a:pPr marL="0" indent="0">
              <a:buNone/>
            </a:pPr>
            <a:r>
              <a:rPr lang="ar-SA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إذاً:</a:t>
            </a:r>
            <a:endParaRPr lang="ar-SA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أول المدة=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11.35)+(6000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40%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12.26) = 524 97 ريال</a:t>
            </a:r>
          </a:p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عدد الوحدات التامة والمحولة=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6000 + 4000= 000 10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تامة ومحولة= (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11.35)+(000 10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12,26)= 200 136 + 600 122= 100 236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تحت التشغيل آخر المدة=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11.35)+(6000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12.26) = 880 104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081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15-1 ص 248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5" y="1543050"/>
            <a:ext cx="10810875" cy="48577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إجمالي المصاريف الصناعية غير المباشرة=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أجور غير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مباشرة+م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ص غير مباشرة أخرى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000 150 + 000 450 = 000 600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معدل التحميل =</a:t>
            </a:r>
            <a:r>
              <a:rPr lang="ar-SA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مصاريف صناعية غير مباشرة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100=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000 600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100= 66.67%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الأجور المباشرة                           000 900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 ص غير مباشرة محملة=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الأجور المباشرة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66.67%= 000 30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66.67%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= 000 20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الأمر الإنتاجي=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مواد مباشرة + أجور مباشرة+ م ص غير مباشرة محملة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= 000 15 + 000 30 + 000 20 = 000 65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arenBoth"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المواد: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شراء المواد: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77    من حـ/ مراقبة المواد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77    إلى حـ/ البنك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تحميل المواد: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80     حـ/ مراقبة الأوامر الإنتاجية تحت التشغيل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7       حـ/ مراقبة مصاريف صناعية غير مباشرة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87     إلى حـ/ مراقبة المواد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679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الأجور:</a:t>
            </a: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صرف الأجور: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000 420   من حـ/ مراقبة الأجور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000 420   إلى حـ/ البنك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تحميل الأجور: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000 300   حـ/ مراقبة الأوامر الإنتاجية تحت التشغيل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000 120   حـ/ مراقبة مصاريف صناعية غير مباشرة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000 420   إلى حـ/ مراقبة الأجور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817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101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المصاريف الصناعية غير المباشرة:</a:t>
            </a: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سداد م ص غير مباشرة الأخرى: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25   من حـ/ مراقبة المصاريف الصناعية غير المباشرة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25   إلى حـ/ البنك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تحميل المصاريف الصناعية غير المباشرة: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 ص غير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باشرة مقدرة= 000 300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50%=  000 150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000 150 من حـ/ مراقبة الأوامر الإنتاجية تحت التشغيل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000 150     إلى حـ/ مراقبة مصاريف صناعية غير مباشرة</a:t>
            </a:r>
          </a:p>
        </p:txBody>
      </p:sp>
    </p:spTree>
    <p:extLst>
      <p:ext uri="{BB962C8B-B14F-4D97-AF65-F5344CB8AC3E}">
        <p14:creationId xmlns:p14="http://schemas.microsoft.com/office/powerpoint/2010/main" val="3025969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101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حساب فروق التحميل:</a:t>
            </a:r>
          </a:p>
          <a:p>
            <a:pPr marL="0" indent="0">
              <a:buNone/>
            </a:pPr>
            <a:endParaRPr lang="ar-SA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فرق التحميل= م ص غير مباشرة مقدرة (محملة)- م ص غير مباشرة فعلية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000 150 – (7000+000 120+ 000 25)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000 150 – 000 152= - 2000 ريال (نقص بالتحميل)</a:t>
            </a:r>
          </a:p>
          <a:p>
            <a:pPr marL="0" indent="0">
              <a:buNone/>
            </a:pPr>
            <a:endParaRPr lang="ar-SA" u="sng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  من حـ/ مراقبة الأوامر الإنتاجية المباعة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2  إلى حـ/ مراقبة مصاريف صناعية غير مباشرة</a:t>
            </a:r>
          </a:p>
        </p:txBody>
      </p:sp>
    </p:spTree>
    <p:extLst>
      <p:ext uri="{BB962C8B-B14F-4D97-AF65-F5344CB8AC3E}">
        <p14:creationId xmlns:p14="http://schemas.microsoft.com/office/powerpoint/2010/main" val="3246500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10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الإنتاج التام: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الأوامر التامة=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رصيد1/1+مواد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مباشرة+أجور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مباشرة+ م ص غير مباشرة)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85%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(000 60 + 000 80+000 300+000 150)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85%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000 590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85%= 500 501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500 501     من حـ/ مراقبة أوامر إنتاجية تامة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500 501     إلى حـ/ مراقبة أوامر إنتاجية تحت التشغيل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0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61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مسألة 15-6 ص 261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738"/>
            <a:ext cx="10515600" cy="51720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صرف المواد: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20   حـ/ مراقبة إنتاج تحت التشغيل – مرحلة (أ)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(ج)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80   إلى حـ/ مراقبة المواد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صرف الأجور: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(أ)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(ج)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90   إلى حـ/ مراقبة الأجور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7012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61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15-6 ص 261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738"/>
            <a:ext cx="10515600" cy="51720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صرف المصاريف الصناعية غير المباشرة: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25   حـ/ مراقبة إنتاج تحت التشغيل – مرحلة (أ)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25   حـ/ مراقبة إنتاج تحت التشغيل – مرحلة (ج)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80   إلى حـ/ مصاريف صناعية غير مباشرة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انتقال الوحدات تحت التشغيل من مرحلة (أ) إلى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50%)+000 20+000 30+000 25= 000 79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79    من حـ/مراقبة إنتاج تحت التشغيل – مرحلة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79     إلى حـ/مراقبة إنتاج تحت التشغيل – مرحلة (أ)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839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1145</Words>
  <Application>Microsoft Office PowerPoint</Application>
  <PresentationFormat>Widescreen</PresentationFormat>
  <Paragraphs>183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Office Theme</vt:lpstr>
      <vt:lpstr>تطبيقات الفصل 15</vt:lpstr>
      <vt:lpstr>تمرين 15-1 ص 248</vt:lpstr>
      <vt:lpstr>تمرين 15-4 ص 249</vt:lpstr>
      <vt:lpstr>يتبع تمرين 15-4 ص 249</vt:lpstr>
      <vt:lpstr>يتبع تمرين 15-4 ص 249</vt:lpstr>
      <vt:lpstr>يتبع تمرين 15-4 ص 249</vt:lpstr>
      <vt:lpstr>يتبع تمرين 15-4 ص 249</vt:lpstr>
      <vt:lpstr>مسألة 15-6 ص 261</vt:lpstr>
      <vt:lpstr>يتبع مسألة 15-6 ص 261</vt:lpstr>
      <vt:lpstr>يتبع مسألة 15-6 ص 261</vt:lpstr>
      <vt:lpstr>مسألة 15-7 ص 262</vt:lpstr>
      <vt:lpstr>يتبع مسألة 15-7 ص 262</vt:lpstr>
      <vt:lpstr>يتبع مسألة 15-7 ص 262</vt:lpstr>
      <vt:lpstr>يتبع مسألة 15-7 ص 262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15</dc:title>
  <dc:creator>a alsultan</dc:creator>
  <cp:lastModifiedBy>a alsultan</cp:lastModifiedBy>
  <cp:revision>31</cp:revision>
  <dcterms:created xsi:type="dcterms:W3CDTF">2016-11-14T01:24:27Z</dcterms:created>
  <dcterms:modified xsi:type="dcterms:W3CDTF">2016-11-14T02:45:52Z</dcterms:modified>
</cp:coreProperties>
</file>