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62" r:id="rId4"/>
    <p:sldId id="263" r:id="rId5"/>
    <p:sldId id="264" r:id="rId6"/>
    <p:sldId id="265" r:id="rId7"/>
    <p:sldId id="266" r:id="rId8"/>
    <p:sldId id="257" r:id="rId9"/>
    <p:sldId id="258" r:id="rId10"/>
    <p:sldId id="259" r:id="rId11"/>
    <p:sldId id="268" r:id="rId12"/>
    <p:sldId id="260" r:id="rId13"/>
    <p:sldId id="261"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fld id="{18AE2F57-6B97-475E-9FC7-DC764B368F46}" type="datetimeFigureOut">
              <a:rPr lang="en-US" smtClean="0"/>
              <a:pPr/>
              <a:t>11/8/2015</a:t>
            </a:fld>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smtClean="0"/>
              <a:t>Click to edit Master title style</a:t>
            </a:r>
            <a:endParaRPr lang="en-US"/>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r>
              <a:rPr lang="en-US" smtClean="0"/>
              <a:t>By: Amal Alghamdi</a:t>
            </a:r>
            <a:endParaRPr lang="en-US"/>
          </a:p>
        </p:txBody>
      </p:sp>
      <p:sp>
        <p:nvSpPr>
          <p:cNvPr id="29703" name="Rectangle 7"/>
          <p:cNvSpPr>
            <a:spLocks noGrp="1" noChangeArrowheads="1"/>
          </p:cNvSpPr>
          <p:nvPr>
            <p:ph type="sldNum" sz="quarter" idx="4"/>
          </p:nvPr>
        </p:nvSpPr>
        <p:spPr/>
        <p:txBody>
          <a:bodyPr/>
          <a:lstStyle>
            <a:lvl1pPr>
              <a:defRPr/>
            </a:lvl1pPr>
          </a:lstStyle>
          <a:p>
            <a:fld id="{FFE9D13C-1B8D-422A-AD17-0B5044AD08F2}"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By: Amal Alghamdi</a:t>
            </a:r>
            <a:endParaRPr lang="en-US"/>
          </a:p>
        </p:txBody>
      </p:sp>
      <p:sp>
        <p:nvSpPr>
          <p:cNvPr id="6" name="Slide Number Placeholder 5"/>
          <p:cNvSpPr>
            <a:spLocks noGrp="1"/>
          </p:cNvSpPr>
          <p:nvPr>
            <p:ph type="sldNum" sz="quarter" idx="12"/>
          </p:nvPr>
        </p:nvSpPr>
        <p:spPr/>
        <p:txBody>
          <a:bodyPr/>
          <a:lstStyle>
            <a:lvl1pPr>
              <a:defRPr/>
            </a:lvl1pPr>
          </a:lstStyle>
          <a:p>
            <a:fld id="{8861BD98-E347-4F15-9CB6-148A85ACEAC5}" type="slidenum">
              <a:rPr lang="en-US"/>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By: Amal Alghamdi</a:t>
            </a:r>
            <a:endParaRPr lang="en-US"/>
          </a:p>
        </p:txBody>
      </p:sp>
      <p:sp>
        <p:nvSpPr>
          <p:cNvPr id="6" name="Slide Number Placeholder 5"/>
          <p:cNvSpPr>
            <a:spLocks noGrp="1"/>
          </p:cNvSpPr>
          <p:nvPr>
            <p:ph type="sldNum" sz="quarter" idx="12"/>
          </p:nvPr>
        </p:nvSpPr>
        <p:spPr/>
        <p:txBody>
          <a:bodyPr/>
          <a:lstStyle>
            <a:lvl1pPr>
              <a:defRPr/>
            </a:lvl1pPr>
          </a:lstStyle>
          <a:p>
            <a:fld id="{AF60162A-11C9-44CF-9868-A2FB98BE82D1}" type="slidenum">
              <a:rPr lang="en-US"/>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By: Amal Alghamdi</a:t>
            </a:r>
            <a:endParaRPr lang="en-US"/>
          </a:p>
        </p:txBody>
      </p:sp>
      <p:sp>
        <p:nvSpPr>
          <p:cNvPr id="7" name="Slide Number Placeholder 6"/>
          <p:cNvSpPr>
            <a:spLocks noGrp="1"/>
          </p:cNvSpPr>
          <p:nvPr>
            <p:ph type="sldNum" sz="quarter" idx="12"/>
          </p:nvPr>
        </p:nvSpPr>
        <p:spPr/>
        <p:txBody>
          <a:bodyPr/>
          <a:lstStyle>
            <a:lvl1pPr>
              <a:defRPr/>
            </a:lvl1pPr>
          </a:lstStyle>
          <a:p>
            <a:fld id="{5FB1AAEA-4D6E-40D5-A7BC-27D5F8C54677}" type="slidenum">
              <a:rPr lang="en-US"/>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By: Amal Alghamdi</a:t>
            </a:r>
            <a:endParaRPr lang="en-US"/>
          </a:p>
        </p:txBody>
      </p:sp>
      <p:sp>
        <p:nvSpPr>
          <p:cNvPr id="9" name="Slide Number Placeholder 8"/>
          <p:cNvSpPr>
            <a:spLocks noGrp="1"/>
          </p:cNvSpPr>
          <p:nvPr>
            <p:ph type="sldNum" sz="quarter" idx="12"/>
          </p:nvPr>
        </p:nvSpPr>
        <p:spPr/>
        <p:txBody>
          <a:bodyPr/>
          <a:lstStyle>
            <a:lvl1pPr>
              <a:defRPr/>
            </a:lvl1pPr>
          </a:lstStyle>
          <a:p>
            <a:fld id="{F5B8EF8A-354B-45F1-921A-10A44900CAF0}" type="slidenum">
              <a:rPr lang="en-US"/>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By: Amal Alghamdi</a:t>
            </a:r>
            <a:endParaRPr lang="en-US"/>
          </a:p>
        </p:txBody>
      </p:sp>
      <p:sp>
        <p:nvSpPr>
          <p:cNvPr id="5" name="Slide Number Placeholder 4"/>
          <p:cNvSpPr>
            <a:spLocks noGrp="1"/>
          </p:cNvSpPr>
          <p:nvPr>
            <p:ph type="sldNum" sz="quarter" idx="12"/>
          </p:nvPr>
        </p:nvSpPr>
        <p:spPr/>
        <p:txBody>
          <a:bodyPr/>
          <a:lstStyle>
            <a:lvl1pPr>
              <a:defRPr/>
            </a:lvl1pPr>
          </a:lstStyle>
          <a:p>
            <a:fld id="{DD0556E3-6A72-4BBA-870B-C1D1504B420F}" type="slidenum">
              <a:rPr lang="en-US"/>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By: Amal Alghamdi</a:t>
            </a:r>
            <a:endParaRPr lang="en-US"/>
          </a:p>
        </p:txBody>
      </p:sp>
      <p:sp>
        <p:nvSpPr>
          <p:cNvPr id="4" name="Slide Number Placeholder 3"/>
          <p:cNvSpPr>
            <a:spLocks noGrp="1"/>
          </p:cNvSpPr>
          <p:nvPr>
            <p:ph type="sldNum" sz="quarter" idx="12"/>
          </p:nvPr>
        </p:nvSpPr>
        <p:spPr/>
        <p:txBody>
          <a:bodyPr/>
          <a:lstStyle>
            <a:lvl1pPr>
              <a:defRPr/>
            </a:lvl1pPr>
          </a:lstStyle>
          <a:p>
            <a:fld id="{2D21707A-F677-4A8B-A877-20192ECDB538}" type="slidenum">
              <a:rPr lang="en-US"/>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By: Amal Alghamdi</a:t>
            </a:r>
            <a:endParaRPr lang="en-US"/>
          </a:p>
        </p:txBody>
      </p:sp>
      <p:sp>
        <p:nvSpPr>
          <p:cNvPr id="7" name="Slide Number Placeholder 6"/>
          <p:cNvSpPr>
            <a:spLocks noGrp="1"/>
          </p:cNvSpPr>
          <p:nvPr>
            <p:ph type="sldNum" sz="quarter" idx="12"/>
          </p:nvPr>
        </p:nvSpPr>
        <p:spPr/>
        <p:txBody>
          <a:bodyPr/>
          <a:lstStyle>
            <a:lvl1pPr>
              <a:defRPr/>
            </a:lvl1pPr>
          </a:lstStyle>
          <a:p>
            <a:fld id="{F1A9B66C-5A77-4D0F-ABEF-97A855401F18}"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By: Amal Alghamdi</a:t>
            </a:r>
            <a:endParaRPr lang="en-US"/>
          </a:p>
        </p:txBody>
      </p:sp>
      <p:sp>
        <p:nvSpPr>
          <p:cNvPr id="7" name="Slide Number Placeholder 6"/>
          <p:cNvSpPr>
            <a:spLocks noGrp="1"/>
          </p:cNvSpPr>
          <p:nvPr>
            <p:ph type="sldNum" sz="quarter" idx="12"/>
          </p:nvPr>
        </p:nvSpPr>
        <p:spPr/>
        <p:txBody>
          <a:bodyPr/>
          <a:lstStyle>
            <a:lvl1pPr>
              <a:defRPr/>
            </a:lvl1pPr>
          </a:lstStyle>
          <a:p>
            <a:fld id="{A9EAF3F1-8B4A-4A31-97D0-CC45FDFF1527}" type="slidenum">
              <a:rPr lang="en-US"/>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By: Amal Alghamdi</a:t>
            </a:r>
            <a:endParaRPr lang="en-US"/>
          </a:p>
        </p:txBody>
      </p:sp>
      <p:sp>
        <p:nvSpPr>
          <p:cNvPr id="6" name="Slide Number Placeholder 5"/>
          <p:cNvSpPr>
            <a:spLocks noGrp="1"/>
          </p:cNvSpPr>
          <p:nvPr>
            <p:ph type="sldNum" sz="quarter" idx="12"/>
          </p:nvPr>
        </p:nvSpPr>
        <p:spPr/>
        <p:txBody>
          <a:bodyPr/>
          <a:lstStyle>
            <a:lvl1pPr>
              <a:defRPr/>
            </a:lvl1pPr>
          </a:lstStyle>
          <a:p>
            <a:fld id="{04AD582B-6DA9-4EFD-9C54-ED65C10FF83B}" type="slidenum">
              <a:rPr lang="en-US"/>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By: Amal Alghamdi</a:t>
            </a:r>
            <a:endParaRPr lang="en-US"/>
          </a:p>
        </p:txBody>
      </p:sp>
      <p:sp>
        <p:nvSpPr>
          <p:cNvPr id="6" name="Slide Number Placeholder 5"/>
          <p:cNvSpPr>
            <a:spLocks noGrp="1"/>
          </p:cNvSpPr>
          <p:nvPr>
            <p:ph type="sldNum" sz="quarter" idx="12"/>
          </p:nvPr>
        </p:nvSpPr>
        <p:spPr/>
        <p:txBody>
          <a:bodyPr/>
          <a:lstStyle>
            <a:lvl1pPr>
              <a:defRPr/>
            </a:lvl1pPr>
          </a:lstStyle>
          <a:p>
            <a:fld id="{DC3C6CE8-365C-4551-B0B2-6E22562D12D2}"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8AE2F57-6B97-475E-9FC7-DC764B368F46}" type="datetimeFigureOut">
              <a:rPr lang="en-US" smtClean="0"/>
              <a:pPr/>
              <a:t>11/8/2015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2332A8-5AF2-43A7-9406-5ECDC2F38507}"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8AE2F57-6B97-475E-9FC7-DC764B368F46}" type="datetimeFigureOut">
              <a:rPr lang="en-US" smtClean="0"/>
              <a:pPr/>
              <a:t>11/8/2015</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2332A8-5AF2-43A7-9406-5ECDC2F385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By: Amal Alghamdi</a:t>
            </a:r>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E31FE28-9C7B-4147-8DA0-5E163E2F78E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sldNum="0" hd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rtl="1"/>
            <a:endParaRPr lang="en-US" dirty="0"/>
          </a:p>
        </p:txBody>
      </p:sp>
      <p:sp>
        <p:nvSpPr>
          <p:cNvPr id="3" name="Subtitle 2"/>
          <p:cNvSpPr>
            <a:spLocks noGrp="1"/>
          </p:cNvSpPr>
          <p:nvPr>
            <p:ph type="subTitle" idx="1"/>
          </p:nvPr>
        </p:nvSpPr>
        <p:spPr>
          <a:xfrm>
            <a:off x="2701925" y="3886200"/>
            <a:ext cx="4114800" cy="1905000"/>
          </a:xfrm>
        </p:spPr>
        <p:style>
          <a:lnRef idx="1">
            <a:schemeClr val="accent2"/>
          </a:lnRef>
          <a:fillRef idx="2">
            <a:schemeClr val="accent2"/>
          </a:fillRef>
          <a:effectRef idx="1">
            <a:schemeClr val="accent2"/>
          </a:effectRef>
          <a:fontRef idx="minor">
            <a:schemeClr val="dk1"/>
          </a:fontRef>
        </p:style>
        <p:txBody>
          <a:bodyPr/>
          <a:lstStyle/>
          <a:p>
            <a:pPr algn="ctr" rtl="1"/>
            <a:r>
              <a:rPr lang="ar-SA" b="1" dirty="0" smtClean="0"/>
              <a:t>الجزء العملي </a:t>
            </a:r>
          </a:p>
          <a:p>
            <a:pPr algn="ctr" rtl="1"/>
            <a:r>
              <a:rPr lang="ar-SA" b="1" dirty="0" smtClean="0"/>
              <a:t>330 حدق </a:t>
            </a:r>
          </a:p>
          <a:p>
            <a:pPr algn="ctr" rtl="1"/>
            <a:endParaRPr lang="ar-SA" b="1" dirty="0" smtClean="0"/>
          </a:p>
          <a:p>
            <a:pPr algn="ctr" rtl="1"/>
            <a:r>
              <a:rPr lang="ar-SA" b="1" dirty="0" smtClean="0"/>
              <a:t>العام الجامعي 1436-1437 هـ </a:t>
            </a:r>
            <a:endParaRPr lang="en-US" b="1" dirty="0"/>
          </a:p>
        </p:txBody>
      </p:sp>
      <p:sp>
        <p:nvSpPr>
          <p:cNvPr id="4" name="Rectangle 3"/>
          <p:cNvSpPr/>
          <p:nvPr/>
        </p:nvSpPr>
        <p:spPr>
          <a:xfrm>
            <a:off x="1295400" y="1905000"/>
            <a:ext cx="6934200" cy="1754326"/>
          </a:xfrm>
          <a:prstGeom prst="rect">
            <a:avLst/>
          </a:prstGeom>
        </p:spPr>
        <p:txBody>
          <a:bodyPr wrap="square">
            <a:spAutoFit/>
          </a:bodyPr>
          <a:lstStyle/>
          <a:p>
            <a:pPr algn="ctr" rtl="1"/>
            <a:r>
              <a:rPr lang="ar-SA" sz="3600" b="1" dirty="0" smtClean="0">
                <a:solidFill>
                  <a:schemeClr val="bg2">
                    <a:lumMod val="20000"/>
                    <a:lumOff val="80000"/>
                  </a:schemeClr>
                </a:solidFill>
                <a:effectLst>
                  <a:glow rad="228600">
                    <a:schemeClr val="accent2">
                      <a:satMod val="175000"/>
                      <a:alpha val="40000"/>
                    </a:schemeClr>
                  </a:glow>
                  <a:outerShdw blurRad="38100" dist="38100" dir="2700000" algn="tl">
                    <a:srgbClr val="000000">
                      <a:alpha val="43137"/>
                    </a:srgbClr>
                  </a:outerShdw>
                </a:effectLst>
                <a:latin typeface="Courier New" pitchFamily="49" charset="0"/>
                <a:cs typeface="Courier New" pitchFamily="49" charset="0"/>
              </a:rPr>
              <a:t>تأثير العوامل الحيوية على فسيولوجيا البكتيريا/ الجزء الثاني</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1" y="0"/>
            <a:ext cx="8915400" cy="1143000"/>
          </a:xfrm>
        </p:spPr>
        <p:txBody>
          <a:bodyPr/>
          <a:lstStyle/>
          <a:p>
            <a:pPr algn="ctr" rtl="1"/>
            <a:r>
              <a:rPr lang="ar-SA" b="1" dirty="0" smtClean="0">
                <a:solidFill>
                  <a:srgbClr val="FFFF00"/>
                </a:solidFill>
              </a:rPr>
              <a:t>اسم التجربة: </a:t>
            </a:r>
            <a:r>
              <a:rPr lang="ar-SA" b="1" dirty="0" smtClean="0"/>
              <a:t>تأثير العوامل الحيوية على فسيولوجيا البكتريا </a:t>
            </a:r>
            <a:br>
              <a:rPr lang="ar-SA" b="1" dirty="0" smtClean="0"/>
            </a:br>
            <a:r>
              <a:rPr lang="ar-SA" b="1" dirty="0" smtClean="0"/>
              <a:t>(التضاد الطبيعي)</a:t>
            </a:r>
            <a:endParaRPr lang="ar-SA" b="1" dirty="0"/>
          </a:p>
        </p:txBody>
      </p:sp>
      <p:sp>
        <p:nvSpPr>
          <p:cNvPr id="3" name="عنصر نائب للمحتوى 2"/>
          <p:cNvSpPr>
            <a:spLocks noGrp="1"/>
          </p:cNvSpPr>
          <p:nvPr>
            <p:ph idx="1"/>
          </p:nvPr>
        </p:nvSpPr>
        <p:spPr>
          <a:xfrm>
            <a:off x="0" y="1219200"/>
            <a:ext cx="9067800" cy="2438400"/>
          </a:xfrm>
        </p:spPr>
        <p:txBody>
          <a:bodyPr/>
          <a:lstStyle/>
          <a:p>
            <a:pPr algn="r" rtl="1">
              <a:buNone/>
            </a:pPr>
            <a:r>
              <a:rPr lang="ar-SA" dirty="0" smtClean="0"/>
              <a:t>1- </a:t>
            </a:r>
            <a:r>
              <a:rPr lang="ar-SA" sz="2800" dirty="0" smtClean="0"/>
              <a:t>تحضر بيئة آجار</a:t>
            </a:r>
            <a:r>
              <a:rPr lang="en-US" sz="2800" dirty="0" smtClean="0"/>
              <a:t>Luria </a:t>
            </a:r>
            <a:r>
              <a:rPr lang="en-US" sz="2800" dirty="0" err="1" smtClean="0"/>
              <a:t>Bertani</a:t>
            </a:r>
            <a:r>
              <a:rPr lang="ar-SA" sz="2800" dirty="0" smtClean="0"/>
              <a:t>وتعقم.</a:t>
            </a:r>
            <a:r>
              <a:rPr lang="en-US" sz="2800" dirty="0" smtClean="0"/>
              <a:t> </a:t>
            </a:r>
            <a:endParaRPr lang="ar-SA" sz="2800" dirty="0" smtClean="0"/>
          </a:p>
          <a:p>
            <a:pPr algn="r" rtl="1">
              <a:buNone/>
            </a:pPr>
            <a:r>
              <a:rPr lang="ar-SA" sz="2800" dirty="0" smtClean="0"/>
              <a:t>2- تصب البيئة في أطباق بتري معقمة في ظروف التعقيم.</a:t>
            </a:r>
          </a:p>
          <a:p>
            <a:pPr algn="r" rtl="1">
              <a:buNone/>
            </a:pPr>
            <a:r>
              <a:rPr lang="ar-SA" sz="2800" dirty="0" smtClean="0"/>
              <a:t>3- تلقح اطباق بتري بلقاح من مزرعة بكتريا</a:t>
            </a:r>
            <a:r>
              <a:rPr lang="en-US" sz="2800" i="1" dirty="0" err="1" smtClean="0"/>
              <a:t>Pseudomona</a:t>
            </a:r>
            <a:r>
              <a:rPr lang="en-US" sz="2800" i="1" dirty="0" smtClean="0"/>
              <a:t> </a:t>
            </a:r>
            <a:r>
              <a:rPr lang="en-US" sz="2800" i="1" dirty="0" err="1" smtClean="0"/>
              <a:t>aeruginosa</a:t>
            </a:r>
            <a:r>
              <a:rPr lang="ar-SA" sz="2800" i="1" dirty="0" smtClean="0"/>
              <a:t> </a:t>
            </a:r>
            <a:r>
              <a:rPr lang="ar-SA" sz="2800" dirty="0" smtClean="0"/>
              <a:t>السائلة حديثة العمر، وذلك بخط أفقي على طول قطر الطبق.</a:t>
            </a:r>
          </a:p>
        </p:txBody>
      </p:sp>
      <p:sp>
        <p:nvSpPr>
          <p:cNvPr id="4" name="Rectangle 3"/>
          <p:cNvSpPr/>
          <p:nvPr/>
        </p:nvSpPr>
        <p:spPr>
          <a:xfrm>
            <a:off x="2362200" y="3429000"/>
            <a:ext cx="6553200" cy="3108543"/>
          </a:xfrm>
          <a:prstGeom prst="rect">
            <a:avLst/>
          </a:prstGeom>
        </p:spPr>
        <p:txBody>
          <a:bodyPr wrap="square">
            <a:spAutoFit/>
          </a:bodyPr>
          <a:lstStyle/>
          <a:p>
            <a:pPr algn="r" rtl="1">
              <a:buNone/>
            </a:pPr>
            <a:r>
              <a:rPr lang="ar-SA" sz="2800" dirty="0"/>
              <a:t>4-يتم تحضين الأطباق مقلوبة عند37°م لمدة </a:t>
            </a:r>
            <a:r>
              <a:rPr lang="ar-SA" sz="2800" dirty="0" smtClean="0"/>
              <a:t>48 ساعة</a:t>
            </a:r>
            <a:r>
              <a:rPr lang="ar-SA" sz="2800" dirty="0"/>
              <a:t>.</a:t>
            </a:r>
          </a:p>
          <a:p>
            <a:pPr algn="r" rtl="1">
              <a:buNone/>
            </a:pPr>
            <a:r>
              <a:rPr lang="ar-SA" sz="2800" dirty="0"/>
              <a:t>5-تخرج الأطباق من الحضان و يتم تلقيح هذه الأطباق بأنواع بكتيرية مختبره بطريقة عمودية على خط التلقيح بالبكتريا المضاده.</a:t>
            </a:r>
          </a:p>
          <a:p>
            <a:pPr algn="r" rtl="1">
              <a:buNone/>
            </a:pPr>
            <a:r>
              <a:rPr lang="ar-SA" sz="2800" dirty="0"/>
              <a:t>6-يعاد تحضين الأطباق مقلوبة مرة أخرى عند 37°م لمدة 24ساعة، ثم تسجل النتائج من وجود هالة تثبيط أو </a:t>
            </a:r>
            <a:r>
              <a:rPr lang="ar-SA" sz="2800" dirty="0" smtClean="0"/>
              <a:t>عدمها وتسجل النتائج في جدول. </a:t>
            </a:r>
            <a:endParaRPr lang="ar-SA" sz="28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txBox="1">
            <a:spLocks/>
          </p:cNvSpPr>
          <p:nvPr/>
        </p:nvSpPr>
        <p:spPr bwMode="auto">
          <a:xfrm>
            <a:off x="3429000" y="285728"/>
            <a:ext cx="5029184" cy="70487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
                <a:srgbClr val="FFFFFF"/>
              </a:buClr>
              <a:buSzTx/>
              <a:buFontTx/>
              <a:buNone/>
              <a:tabLst/>
              <a:defRPr/>
            </a:pPr>
            <a:r>
              <a:rPr kumimoji="0" lang="ar-SA" sz="3600" b="0" i="0" u="none" strike="noStrike" kern="0" cap="none" spc="0" normalizeH="0" baseline="0" noProof="0" dirty="0" smtClean="0">
                <a:ln>
                  <a:noFill/>
                </a:ln>
                <a:solidFill>
                  <a:srgbClr val="C2FB8F"/>
                </a:solidFill>
                <a:effectLst>
                  <a:glow rad="139700">
                    <a:schemeClr val="accent4">
                      <a:satMod val="175000"/>
                      <a:alpha val="40000"/>
                    </a:schemeClr>
                  </a:glow>
                </a:effectLst>
                <a:uLnTx/>
                <a:uFillTx/>
                <a:latin typeface="+mj-lt"/>
                <a:ea typeface="+mj-ea"/>
                <a:cs typeface="+mj-cs"/>
              </a:rPr>
              <a:t>طريقة دراسة التضاد الطبيعي</a:t>
            </a:r>
            <a:endParaRPr kumimoji="0" lang="ar-SA" sz="3600" b="0" i="0" u="none" strike="noStrike" kern="0" cap="none" spc="0" normalizeH="0" baseline="0" noProof="0" dirty="0">
              <a:ln>
                <a:noFill/>
              </a:ln>
              <a:solidFill>
                <a:srgbClr val="C2FB8F"/>
              </a:solidFill>
              <a:effectLst>
                <a:glow rad="139700">
                  <a:schemeClr val="accent4">
                    <a:satMod val="175000"/>
                    <a:alpha val="40000"/>
                  </a:schemeClr>
                </a:glow>
              </a:effectLst>
              <a:uLnTx/>
              <a:uFillTx/>
              <a:latin typeface="+mj-lt"/>
              <a:ea typeface="+mj-ea"/>
              <a:cs typeface="+mj-cs"/>
            </a:endParaRPr>
          </a:p>
        </p:txBody>
      </p:sp>
      <p:sp>
        <p:nvSpPr>
          <p:cNvPr id="8" name="شكل بيضاوي 7"/>
          <p:cNvSpPr/>
          <p:nvPr/>
        </p:nvSpPr>
        <p:spPr>
          <a:xfrm>
            <a:off x="2357422" y="1285860"/>
            <a:ext cx="3643338" cy="4214842"/>
          </a:xfrm>
          <a:prstGeom prst="ellipse">
            <a:avLst/>
          </a:prstGeom>
          <a:solidFill>
            <a:srgbClr val="FFFFCC"/>
          </a:solidFill>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a:p>
        </p:txBody>
      </p:sp>
      <p:sp>
        <p:nvSpPr>
          <p:cNvPr id="9" name="مستطيل مستدير الزوايا 8"/>
          <p:cNvSpPr/>
          <p:nvPr/>
        </p:nvSpPr>
        <p:spPr>
          <a:xfrm>
            <a:off x="2571736" y="5715016"/>
            <a:ext cx="3357586" cy="642942"/>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US" sz="2400" b="1" dirty="0" err="1" smtClean="0">
                <a:latin typeface="Aharoni" pitchFamily="2" charset="-79"/>
                <a:cs typeface="Aharoni" pitchFamily="2" charset="-79"/>
              </a:rPr>
              <a:t>Lauria</a:t>
            </a:r>
            <a:r>
              <a:rPr lang="en-US" sz="2400" b="1" dirty="0" smtClean="0">
                <a:latin typeface="Aharoni" pitchFamily="2" charset="-79"/>
                <a:cs typeface="Aharoni" pitchFamily="2" charset="-79"/>
              </a:rPr>
              <a:t> </a:t>
            </a:r>
            <a:r>
              <a:rPr lang="en-US" sz="2400" b="1" dirty="0" err="1" smtClean="0">
                <a:latin typeface="Aharoni" pitchFamily="2" charset="-79"/>
                <a:cs typeface="Aharoni" pitchFamily="2" charset="-79"/>
              </a:rPr>
              <a:t>Bertani</a:t>
            </a:r>
            <a:r>
              <a:rPr lang="en-US" sz="2400" b="1" dirty="0" smtClean="0">
                <a:latin typeface="Aharoni" pitchFamily="2" charset="-79"/>
                <a:cs typeface="Aharoni" pitchFamily="2" charset="-79"/>
              </a:rPr>
              <a:t> Agar (LB) </a:t>
            </a:r>
            <a:endParaRPr lang="ar-SA" sz="2400" b="1" dirty="0">
              <a:latin typeface="Aharoni" pitchFamily="2" charset="-79"/>
            </a:endParaRPr>
          </a:p>
        </p:txBody>
      </p:sp>
      <p:sp>
        <p:nvSpPr>
          <p:cNvPr id="10" name="سهم إلى اليسار 9"/>
          <p:cNvSpPr/>
          <p:nvPr/>
        </p:nvSpPr>
        <p:spPr>
          <a:xfrm>
            <a:off x="5500694" y="1428736"/>
            <a:ext cx="3143272" cy="1143008"/>
          </a:xfrm>
          <a:prstGeom prst="lef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b="1" dirty="0" smtClean="0">
                <a:solidFill>
                  <a:schemeClr val="tx2">
                    <a:lumMod val="25000"/>
                  </a:schemeClr>
                </a:solidFill>
                <a:latin typeface="Arial Unicode MS" pitchFamily="34" charset="-128"/>
                <a:ea typeface="Arial Unicode MS" pitchFamily="34" charset="-128"/>
                <a:cs typeface="Arial Unicode MS" pitchFamily="34" charset="-128"/>
              </a:rPr>
              <a:t>نمو الكائن المضاد</a:t>
            </a:r>
          </a:p>
        </p:txBody>
      </p:sp>
      <p:sp>
        <p:nvSpPr>
          <p:cNvPr id="11" name="سهم إلى اليسار 10"/>
          <p:cNvSpPr/>
          <p:nvPr/>
        </p:nvSpPr>
        <p:spPr>
          <a:xfrm>
            <a:off x="5643570" y="2857496"/>
            <a:ext cx="3143272" cy="1143008"/>
          </a:xfrm>
          <a:prstGeom prst="lef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ar-SA" sz="2400" b="1" dirty="0" smtClean="0">
                <a:solidFill>
                  <a:schemeClr val="tx2">
                    <a:lumMod val="25000"/>
                  </a:schemeClr>
                </a:solidFill>
                <a:latin typeface="Arial Unicode MS" pitchFamily="34" charset="-128"/>
                <a:ea typeface="Arial Unicode MS" pitchFamily="34" charset="-128"/>
                <a:cs typeface="Arial Unicode MS" pitchFamily="34" charset="-128"/>
              </a:rPr>
              <a:t>المزارع  تحت </a:t>
            </a:r>
            <a:r>
              <a:rPr lang="ar-SA" sz="2400" b="1" dirty="0" err="1" smtClean="0">
                <a:solidFill>
                  <a:schemeClr val="tx2">
                    <a:lumMod val="25000"/>
                  </a:schemeClr>
                </a:solidFill>
                <a:latin typeface="Arial Unicode MS" pitchFamily="34" charset="-128"/>
                <a:ea typeface="Arial Unicode MS" pitchFamily="34" charset="-128"/>
                <a:cs typeface="Arial Unicode MS" pitchFamily="34" charset="-128"/>
              </a:rPr>
              <a:t>الأختبار</a:t>
            </a:r>
            <a:endParaRPr lang="ar-SA" sz="2400" b="1" dirty="0">
              <a:solidFill>
                <a:schemeClr val="tx2">
                  <a:lumMod val="25000"/>
                </a:schemeClr>
              </a:solidFill>
              <a:latin typeface="Arial Unicode MS" pitchFamily="34" charset="-128"/>
              <a:ea typeface="Arial Unicode MS" pitchFamily="34" charset="-128"/>
              <a:cs typeface="Arial Unicode MS" pitchFamily="34" charset="-128"/>
            </a:endParaRPr>
          </a:p>
        </p:txBody>
      </p:sp>
      <p:sp>
        <p:nvSpPr>
          <p:cNvPr id="12" name="مستطيل مستدير الزوايا 11"/>
          <p:cNvSpPr/>
          <p:nvPr/>
        </p:nvSpPr>
        <p:spPr>
          <a:xfrm>
            <a:off x="3000364" y="1928802"/>
            <a:ext cx="2357454" cy="1428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3" name="مستطيل مستدير الزوايا 12"/>
          <p:cNvSpPr/>
          <p:nvPr/>
        </p:nvSpPr>
        <p:spPr>
          <a:xfrm>
            <a:off x="5072066" y="2285992"/>
            <a:ext cx="142876" cy="250033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4" name="مستطيل مستدير الزوايا 13"/>
          <p:cNvSpPr/>
          <p:nvPr/>
        </p:nvSpPr>
        <p:spPr>
          <a:xfrm>
            <a:off x="4171520" y="2299846"/>
            <a:ext cx="142876" cy="250033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5" name="مستطيل مستدير الزوايا 14"/>
          <p:cNvSpPr/>
          <p:nvPr/>
        </p:nvSpPr>
        <p:spPr>
          <a:xfrm>
            <a:off x="3284830" y="2258283"/>
            <a:ext cx="142876" cy="250033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txBox="1">
            <a:spLocks/>
          </p:cNvSpPr>
          <p:nvPr/>
        </p:nvSpPr>
        <p:spPr bwMode="auto">
          <a:xfrm>
            <a:off x="4500562" y="285728"/>
            <a:ext cx="3957622" cy="64294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
                <a:srgbClr val="FFFFFF"/>
              </a:buClr>
              <a:buSzTx/>
              <a:buFontTx/>
              <a:buNone/>
              <a:tabLst/>
              <a:defRPr/>
            </a:pPr>
            <a:r>
              <a:rPr kumimoji="0" lang="ar-SA" sz="3200" b="0" i="0" u="none" strike="noStrike" kern="0" cap="none" spc="0" normalizeH="0" baseline="0" noProof="0" dirty="0" smtClean="0">
                <a:ln>
                  <a:noFill/>
                </a:ln>
                <a:solidFill>
                  <a:srgbClr val="C2FB8F"/>
                </a:solidFill>
                <a:effectLst>
                  <a:glow rad="139700">
                    <a:schemeClr val="accent4">
                      <a:satMod val="175000"/>
                      <a:alpha val="40000"/>
                    </a:schemeClr>
                  </a:glow>
                </a:effectLst>
                <a:uLnTx/>
                <a:uFillTx/>
                <a:latin typeface="+mj-lt"/>
                <a:ea typeface="+mj-ea"/>
                <a:cs typeface="+mj-cs"/>
              </a:rPr>
              <a:t>الطبق بعد </a:t>
            </a:r>
            <a:r>
              <a:rPr kumimoji="0" lang="ar-SA" sz="3200" b="0" i="0" u="none" strike="noStrike" kern="0" cap="none" spc="0" normalizeH="0" baseline="0" noProof="0" dirty="0" err="1" smtClean="0">
                <a:ln>
                  <a:noFill/>
                </a:ln>
                <a:solidFill>
                  <a:srgbClr val="C2FB8F"/>
                </a:solidFill>
                <a:effectLst>
                  <a:glow rad="139700">
                    <a:schemeClr val="accent4">
                      <a:satMod val="175000"/>
                      <a:alpha val="40000"/>
                    </a:schemeClr>
                  </a:glow>
                </a:effectLst>
                <a:uLnTx/>
                <a:uFillTx/>
                <a:latin typeface="+mj-lt"/>
                <a:ea typeface="+mj-ea"/>
                <a:cs typeface="+mj-cs"/>
              </a:rPr>
              <a:t>التحضين</a:t>
            </a:r>
            <a:endParaRPr kumimoji="0" lang="ar-SA" sz="3200" b="0" i="0" u="none" strike="noStrike" kern="0" cap="none" spc="0" normalizeH="0" baseline="0" noProof="0" dirty="0">
              <a:ln>
                <a:noFill/>
              </a:ln>
              <a:solidFill>
                <a:srgbClr val="C2FB8F"/>
              </a:solidFill>
              <a:effectLst>
                <a:glow rad="139700">
                  <a:schemeClr val="accent4">
                    <a:satMod val="175000"/>
                    <a:alpha val="40000"/>
                  </a:schemeClr>
                </a:glow>
              </a:effectLst>
              <a:uLnTx/>
              <a:uFillTx/>
              <a:latin typeface="+mj-lt"/>
              <a:ea typeface="+mj-ea"/>
              <a:cs typeface="+mj-cs"/>
            </a:endParaRPr>
          </a:p>
        </p:txBody>
      </p:sp>
      <p:sp>
        <p:nvSpPr>
          <p:cNvPr id="8" name="شكل بيضاوي 7"/>
          <p:cNvSpPr/>
          <p:nvPr/>
        </p:nvSpPr>
        <p:spPr>
          <a:xfrm>
            <a:off x="2357422" y="1285860"/>
            <a:ext cx="3643338" cy="4214842"/>
          </a:xfrm>
          <a:prstGeom prst="ellipse">
            <a:avLst/>
          </a:prstGeom>
          <a:solidFill>
            <a:srgbClr val="FFFFCC"/>
          </a:solidFill>
        </p:spPr>
        <p:style>
          <a:lnRef idx="1">
            <a:schemeClr val="accent4"/>
          </a:lnRef>
          <a:fillRef idx="2">
            <a:schemeClr val="accent4"/>
          </a:fillRef>
          <a:effectRef idx="1">
            <a:schemeClr val="accent4"/>
          </a:effectRef>
          <a:fontRef idx="minor">
            <a:schemeClr val="dk1"/>
          </a:fontRef>
        </p:style>
        <p:txBody>
          <a:bodyPr rtlCol="1" anchor="ctr"/>
          <a:lstStyle/>
          <a:p>
            <a:pPr algn="ctr"/>
            <a:endParaRPr lang="ar-SA"/>
          </a:p>
        </p:txBody>
      </p:sp>
      <p:sp>
        <p:nvSpPr>
          <p:cNvPr id="12" name="مستطيل مستدير الزوايا 11"/>
          <p:cNvSpPr/>
          <p:nvPr/>
        </p:nvSpPr>
        <p:spPr>
          <a:xfrm>
            <a:off x="3000364" y="1928802"/>
            <a:ext cx="2357454" cy="14287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3" name="مستطيل مستدير الزوايا 12"/>
          <p:cNvSpPr/>
          <p:nvPr/>
        </p:nvSpPr>
        <p:spPr>
          <a:xfrm>
            <a:off x="5056909" y="2895600"/>
            <a:ext cx="158033" cy="189072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4" name="مستطيل مستدير الزوايا 13"/>
          <p:cNvSpPr/>
          <p:nvPr/>
        </p:nvSpPr>
        <p:spPr>
          <a:xfrm>
            <a:off x="4171520" y="2299846"/>
            <a:ext cx="142876" cy="250033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5" name="مستطيل مستدير الزوايا 14"/>
          <p:cNvSpPr/>
          <p:nvPr/>
        </p:nvSpPr>
        <p:spPr>
          <a:xfrm>
            <a:off x="3297382" y="2549236"/>
            <a:ext cx="152400" cy="2209377"/>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6" name="سهم إلى اليسار 15"/>
          <p:cNvSpPr/>
          <p:nvPr/>
        </p:nvSpPr>
        <p:spPr>
          <a:xfrm>
            <a:off x="5500694" y="2285992"/>
            <a:ext cx="3143272" cy="857256"/>
          </a:xfrm>
          <a:prstGeom prst="lef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en-GB" sz="2000" dirty="0" smtClean="0">
                <a:latin typeface="Microsoft Sans Serif" pitchFamily="34" charset="0"/>
                <a:cs typeface="Microsoft Sans Serif" pitchFamily="34" charset="0"/>
              </a:rPr>
              <a:t>Inhibition zone</a:t>
            </a:r>
            <a:endParaRPr lang="ar-SA" sz="2000" b="1" dirty="0" smtClean="0">
              <a:solidFill>
                <a:schemeClr val="tx2">
                  <a:lumMod val="25000"/>
                </a:schemeClr>
              </a:solidFill>
              <a:latin typeface="Arial Unicode MS" pitchFamily="34" charset="-128"/>
              <a:ea typeface="Arial Unicode MS" pitchFamily="34" charset="-128"/>
              <a:cs typeface="Arial Unicode MS" pitchFamily="34" charset="-128"/>
            </a:endParaRPr>
          </a:p>
        </p:txBody>
      </p:sp>
      <p:sp>
        <p:nvSpPr>
          <p:cNvPr id="17" name="سهم إلى اليمين 16"/>
          <p:cNvSpPr/>
          <p:nvPr/>
        </p:nvSpPr>
        <p:spPr>
          <a:xfrm>
            <a:off x="0" y="2000240"/>
            <a:ext cx="2857488" cy="1000132"/>
          </a:xfrm>
          <a:prstGeom prst="right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en-GB" sz="2000" dirty="0" smtClean="0">
                <a:latin typeface="Microsoft Sans Serif" pitchFamily="34" charset="0"/>
                <a:cs typeface="Microsoft Sans Serif" pitchFamily="34" charset="0"/>
              </a:rPr>
              <a:t>Inhibition zone</a:t>
            </a:r>
            <a:endParaRPr lang="ar-SA" sz="2000" b="1" dirty="0">
              <a:solidFill>
                <a:schemeClr val="bg2">
                  <a:lumMod val="50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dentification-of-bacteria-39-638 bacteriocin typing.jpg"/>
          <p:cNvPicPr>
            <a:picLocks noGrp="1" noChangeAspect="1"/>
          </p:cNvPicPr>
          <p:nvPr>
            <p:ph idx="1"/>
          </p:nvPr>
        </p:nvPicPr>
        <p:blipFill>
          <a:blip r:embed="rId2"/>
          <a:stretch>
            <a:fillRect/>
          </a:stretch>
        </p:blipFill>
        <p:spPr>
          <a:xfrm>
            <a:off x="2895600" y="1600200"/>
            <a:ext cx="6028318" cy="4525963"/>
          </a:xfrm>
        </p:spPr>
      </p:pic>
      <p:sp>
        <p:nvSpPr>
          <p:cNvPr id="3" name="Rectangle 2"/>
          <p:cNvSpPr/>
          <p:nvPr/>
        </p:nvSpPr>
        <p:spPr>
          <a:xfrm>
            <a:off x="228600" y="381000"/>
            <a:ext cx="8458200" cy="1200329"/>
          </a:xfrm>
          <a:prstGeom prst="rect">
            <a:avLst/>
          </a:prstGeom>
        </p:spPr>
        <p:txBody>
          <a:bodyPr wrap="square">
            <a:spAutoFit/>
          </a:bodyPr>
          <a:lstStyle/>
          <a:p>
            <a:pPr algn="r" rtl="1"/>
            <a:r>
              <a:rPr lang="ar-SA" sz="2400" b="1" i="1" dirty="0" smtClean="0"/>
              <a:t>تعريف البكتيريا عن طريق اختبار الحساسية بالتضاد الطبيعي للمضاد من نوع الباكتيريوسين </a:t>
            </a:r>
            <a:r>
              <a:rPr lang="en-GB" sz="2400" b="1" i="1" dirty="0" err="1" smtClean="0"/>
              <a:t>Bacteriocin</a:t>
            </a:r>
            <a:r>
              <a:rPr lang="ar-SA" sz="2400" b="1" i="1" dirty="0" smtClean="0"/>
              <a:t> باستخدام البكتيريا المضاده </a:t>
            </a:r>
            <a:r>
              <a:rPr lang="en-GB" sz="2400" b="1" i="1" dirty="0" smtClean="0"/>
              <a:t>Antagonistic</a:t>
            </a:r>
            <a:r>
              <a:rPr lang="ar-SA" sz="2400" b="1" i="1" dirty="0" smtClean="0"/>
              <a:t> مثل</a:t>
            </a:r>
          </a:p>
          <a:p>
            <a:pPr algn="r" rtl="1"/>
            <a:r>
              <a:rPr lang="en-US" sz="2400" b="1" i="1" dirty="0" err="1" smtClean="0"/>
              <a:t>Klebsiella</a:t>
            </a:r>
            <a:r>
              <a:rPr lang="en-US" sz="2400" b="1" i="1" dirty="0" smtClean="0"/>
              <a:t> </a:t>
            </a:r>
            <a:r>
              <a:rPr lang="en-US" sz="2400" b="1" i="1" dirty="0"/>
              <a:t>pneumoniae</a:t>
            </a:r>
            <a:r>
              <a:rPr lang="en-US" sz="2400" b="1" dirty="0"/>
              <a:t>  </a:t>
            </a:r>
            <a:r>
              <a:rPr lang="ar-SA" sz="2400" b="1" dirty="0" smtClean="0"/>
              <a:t>و </a:t>
            </a:r>
            <a:r>
              <a:rPr lang="en-US" sz="2400" b="1" dirty="0" smtClean="0"/>
              <a:t>   </a:t>
            </a:r>
            <a:r>
              <a:rPr lang="en-US" sz="2400" b="1" i="1" dirty="0"/>
              <a:t>Pseudomonas </a:t>
            </a:r>
            <a:r>
              <a:rPr lang="en-US" sz="2400" b="1" i="1" dirty="0" smtClean="0"/>
              <a:t>aeruginosa</a:t>
            </a:r>
            <a:r>
              <a:rPr lang="en-US" sz="2400" b="1" dirty="0"/>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27188" y="903288"/>
            <a:ext cx="6316662" cy="639762"/>
          </a:xfrm>
        </p:spPr>
        <p:txBody>
          <a:bodyPr>
            <a:normAutofit fontScale="90000"/>
          </a:bodyPr>
          <a:lstStyle/>
          <a:p>
            <a:pPr algn="ctr"/>
            <a:r>
              <a:rPr lang="ar-SA" b="1" dirty="0" smtClean="0">
                <a:solidFill>
                  <a:srgbClr val="FF0000"/>
                </a:solidFill>
                <a:cs typeface="Simplified Arabic" pitchFamily="18" charset="-78"/>
              </a:rPr>
              <a:t>دراسة تأثير بعض المواد الطبيعية (بصل,ثوم ) على فسيولوجيا البكتريا</a:t>
            </a:r>
            <a:r>
              <a:rPr lang="en-US" b="1" dirty="0" smtClean="0">
                <a:solidFill>
                  <a:srgbClr val="FF0000"/>
                </a:solidFill>
                <a:cs typeface="Simplified Arabic" pitchFamily="18" charset="-78"/>
              </a:rPr>
              <a:t/>
            </a:r>
            <a:br>
              <a:rPr lang="en-US" b="1" dirty="0" smtClean="0">
                <a:solidFill>
                  <a:srgbClr val="FF0000"/>
                </a:solidFill>
                <a:cs typeface="Simplified Arabic" pitchFamily="18" charset="-78"/>
              </a:rPr>
            </a:br>
            <a:endParaRPr lang="ar-SA" dirty="0"/>
          </a:p>
        </p:txBody>
      </p:sp>
      <p:sp>
        <p:nvSpPr>
          <p:cNvPr id="3" name="عنصر نائب للمحتوى 2"/>
          <p:cNvSpPr>
            <a:spLocks noGrp="1"/>
          </p:cNvSpPr>
          <p:nvPr>
            <p:ph idx="1"/>
          </p:nvPr>
        </p:nvSpPr>
        <p:spPr>
          <a:xfrm>
            <a:off x="2381250" y="1009650"/>
            <a:ext cx="6762751" cy="4525963"/>
          </a:xfrm>
        </p:spPr>
        <p:txBody>
          <a:bodyPr>
            <a:normAutofit fontScale="85000" lnSpcReduction="20000"/>
          </a:bodyPr>
          <a:lstStyle/>
          <a:p>
            <a:pPr algn="r" rtl="1">
              <a:buNone/>
            </a:pPr>
            <a:r>
              <a:rPr lang="ar-SA" sz="3200" b="1" dirty="0" err="1" smtClean="0">
                <a:solidFill>
                  <a:srgbClr val="FFFF00"/>
                </a:solidFill>
                <a:cs typeface="+mj-cs"/>
              </a:rPr>
              <a:t>اولا</a:t>
            </a:r>
            <a:r>
              <a:rPr lang="ar-SA" sz="3200" b="1" dirty="0" smtClean="0">
                <a:solidFill>
                  <a:srgbClr val="FFFF00"/>
                </a:solidFill>
                <a:cs typeface="+mj-cs"/>
              </a:rPr>
              <a:t> : البصل </a:t>
            </a:r>
          </a:p>
          <a:p>
            <a:pPr algn="r" rtl="1">
              <a:buNone/>
            </a:pPr>
            <a:r>
              <a:rPr lang="ar-SA" sz="3200" dirty="0" smtClean="0"/>
              <a:t>لعل أول من وصف البصل كمضاد حيوي للبكتريا هو العالم لويس باستير و كان ذلك في منتصف القرن الثامن عشر الميلادي وحينها شاع استخدام البصل لمحاربة العدوى. كذلك اتضح تأثير البصل الحارق او اللاذع في إذابة الافرازات الزائدة في الشعب الهوائية والبلغم و يحمي جيدا بإذن الله من نزلات البرد.</a:t>
            </a:r>
          </a:p>
          <a:p>
            <a:pPr algn="r" rtl="1">
              <a:buNone/>
            </a:pPr>
            <a:r>
              <a:rPr lang="ar-SA" sz="3200" dirty="0" smtClean="0"/>
              <a:t>أهم مادة كيميائية تتواجد في البصل المواد الكبريتية </a:t>
            </a:r>
          </a:p>
          <a:p>
            <a:pPr algn="r" rtl="1">
              <a:buNone/>
            </a:pPr>
            <a:r>
              <a:rPr lang="en-US" sz="3200" dirty="0" smtClean="0"/>
              <a:t>Sulfur- molecules</a:t>
            </a:r>
            <a:r>
              <a:rPr lang="ar-SA" sz="3200" dirty="0" smtClean="0"/>
              <a:t> </a:t>
            </a:r>
          </a:p>
          <a:p>
            <a:pPr algn="r" rtl="1">
              <a:buNone/>
            </a:pPr>
            <a:r>
              <a:rPr lang="ar-SA" sz="3200" dirty="0" smtClean="0"/>
              <a:t>وهذه المواد الكبريتية هي السبب في زيادة دموع العين عند تقطيع البصل وهي المتسببة في الرائحه و الطعم الخاص بالثوم والبصل. </a:t>
            </a:r>
            <a:endParaRPr lang="ar-SA" sz="3200" dirty="0"/>
          </a:p>
        </p:txBody>
      </p:sp>
      <p:pic>
        <p:nvPicPr>
          <p:cNvPr id="4" name="Picture 12" descr="ANd9GcTfYeWw4Snx2VAER1WNNPkd2ASsA0HQYeeDgOqWfPZhcvwiYq7C"/>
          <p:cNvPicPr>
            <a:picLocks noChangeAspect="1" noChangeArrowheads="1"/>
          </p:cNvPicPr>
          <p:nvPr/>
        </p:nvPicPr>
        <p:blipFill>
          <a:blip r:embed="rId2"/>
          <a:srcRect/>
          <a:stretch>
            <a:fillRect/>
          </a:stretch>
        </p:blipFill>
        <p:spPr bwMode="auto">
          <a:xfrm>
            <a:off x="0" y="4191000"/>
            <a:ext cx="2603119" cy="26670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7175" y="457200"/>
            <a:ext cx="8886825" cy="6400800"/>
          </a:xfrm>
        </p:spPr>
        <p:txBody>
          <a:bodyPr>
            <a:normAutofit fontScale="62500" lnSpcReduction="20000"/>
          </a:bodyPr>
          <a:lstStyle/>
          <a:p>
            <a:pPr algn="r" rtl="1">
              <a:buNone/>
            </a:pPr>
            <a:r>
              <a:rPr lang="ar-SA" sz="3600" b="1" dirty="0" smtClean="0">
                <a:solidFill>
                  <a:srgbClr val="FFFF00"/>
                </a:solidFill>
              </a:rPr>
              <a:t>هناك ثلاث أنواع رئيسية منها :</a:t>
            </a:r>
          </a:p>
          <a:p>
            <a:pPr algn="r" rtl="1">
              <a:lnSpc>
                <a:spcPct val="170000"/>
              </a:lnSpc>
              <a:buNone/>
            </a:pPr>
            <a:r>
              <a:rPr lang="ar-SA" sz="3600" b="1" u="sng" dirty="0" smtClean="0"/>
              <a:t>الاولى: </a:t>
            </a:r>
            <a:r>
              <a:rPr lang="ar-SA" sz="3600" dirty="0" smtClean="0"/>
              <a:t>مركبات أكاسيد الكبريت (سيلفا أوكسيد )مثل مركبات (الينين</a:t>
            </a:r>
            <a:r>
              <a:rPr lang="en-US" sz="3600" dirty="0" err="1" smtClean="0"/>
              <a:t>Alliins</a:t>
            </a:r>
            <a:r>
              <a:rPr lang="en-US" sz="3600" dirty="0" smtClean="0"/>
              <a:t> </a:t>
            </a:r>
            <a:r>
              <a:rPr lang="ar-SA" sz="3600" dirty="0" smtClean="0"/>
              <a:t>)</a:t>
            </a:r>
          </a:p>
          <a:p>
            <a:pPr algn="r" rtl="1">
              <a:lnSpc>
                <a:spcPct val="170000"/>
              </a:lnSpc>
              <a:buNone/>
            </a:pPr>
            <a:r>
              <a:rPr lang="ar-SA" sz="3600" b="1" u="sng" dirty="0" smtClean="0"/>
              <a:t>الثانية: </a:t>
            </a:r>
            <a:r>
              <a:rPr lang="ar-SA" sz="3600" dirty="0" smtClean="0"/>
              <a:t>مركبات (ثيوسيلفانيت </a:t>
            </a:r>
            <a:r>
              <a:rPr lang="en-US" sz="3600" dirty="0" err="1" smtClean="0"/>
              <a:t>Thiosulfinates</a:t>
            </a:r>
            <a:r>
              <a:rPr lang="ar-SA" sz="3600" dirty="0" smtClean="0"/>
              <a:t>) مثل مركبات (اليسين </a:t>
            </a:r>
            <a:r>
              <a:rPr lang="en-US" sz="3600" dirty="0" err="1" smtClean="0"/>
              <a:t>allicins</a:t>
            </a:r>
            <a:r>
              <a:rPr lang="ar-SA" sz="3600" dirty="0" smtClean="0"/>
              <a:t>).</a:t>
            </a:r>
            <a:endParaRPr lang="en-US" sz="3600" dirty="0" smtClean="0"/>
          </a:p>
          <a:p>
            <a:pPr algn="r" rtl="1">
              <a:lnSpc>
                <a:spcPct val="170000"/>
              </a:lnSpc>
              <a:buNone/>
            </a:pPr>
            <a:r>
              <a:rPr lang="ar-SA" sz="3600" b="1" u="sng" dirty="0" smtClean="0"/>
              <a:t>الثالثة</a:t>
            </a:r>
            <a:r>
              <a:rPr lang="ar-SA" sz="3600" dirty="0" smtClean="0"/>
              <a:t>: مركبات (ديثين </a:t>
            </a:r>
            <a:r>
              <a:rPr lang="en-US" sz="3600" dirty="0" smtClean="0"/>
              <a:t> </a:t>
            </a:r>
            <a:r>
              <a:rPr lang="en-US" sz="3600" dirty="0" err="1" smtClean="0"/>
              <a:t>Dithiins</a:t>
            </a:r>
            <a:r>
              <a:rPr lang="ar-SA" sz="3600" dirty="0" smtClean="0"/>
              <a:t>) مثل مركبات أجونين.</a:t>
            </a:r>
          </a:p>
          <a:p>
            <a:pPr algn="r" rtl="1">
              <a:buNone/>
            </a:pPr>
            <a:endParaRPr lang="ar-SA" sz="3600" dirty="0" smtClean="0"/>
          </a:p>
          <a:p>
            <a:pPr algn="r" rtl="1">
              <a:lnSpc>
                <a:spcPct val="170000"/>
              </a:lnSpc>
              <a:buNone/>
            </a:pPr>
            <a:r>
              <a:rPr lang="ar-SA" sz="3600" b="1" dirty="0" smtClean="0"/>
              <a:t>ويتيح  تقطيع البصل أو هرس الثوم لمركبات سلفاوكسايد ان تتحول إلى ثيوسيلفانيت و ديثين.</a:t>
            </a:r>
          </a:p>
          <a:p>
            <a:pPr algn="r" rtl="1">
              <a:lnSpc>
                <a:spcPct val="170000"/>
              </a:lnSpc>
              <a:buNone/>
            </a:pPr>
            <a:r>
              <a:rPr lang="ar-SA" sz="3600" b="1" dirty="0" smtClean="0"/>
              <a:t>ذلك أنه نتيجة لتحطيم جدران الخلايا الحية في البصل و الثوم </a:t>
            </a:r>
          </a:p>
          <a:p>
            <a:pPr algn="r" rtl="1">
              <a:lnSpc>
                <a:spcPct val="170000"/>
              </a:lnSpc>
              <a:buNone/>
            </a:pPr>
            <a:r>
              <a:rPr lang="ar-SA" sz="3600" b="1" dirty="0" smtClean="0"/>
              <a:t>عبر التقطيع أو الهرس تعطى فرصة للمواد الكيميائية الموجودة في كل من الخلايا </a:t>
            </a:r>
          </a:p>
          <a:p>
            <a:pPr algn="r" rtl="1">
              <a:lnSpc>
                <a:spcPct val="170000"/>
              </a:lnSpc>
              <a:buNone/>
            </a:pPr>
            <a:r>
              <a:rPr lang="ar-SA" sz="3600" b="1" dirty="0" smtClean="0"/>
              <a:t>و خارجها للتفاعل الكيميائي بعضها مع بعض في وجود أوكسجين</a:t>
            </a:r>
          </a:p>
          <a:p>
            <a:pPr algn="r" rtl="1">
              <a:lnSpc>
                <a:spcPct val="170000"/>
              </a:lnSpc>
              <a:buNone/>
            </a:pPr>
            <a:r>
              <a:rPr lang="ar-SA" sz="3600" b="1" dirty="0" smtClean="0"/>
              <a:t> الهواء وتحتاج هذه التفاعلات الكيميائية مدة عشر دقائق لتكتمل.</a:t>
            </a:r>
            <a:endParaRPr lang="ar-SA" sz="3600" b="1"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703513" y="274638"/>
            <a:ext cx="6316662" cy="658812"/>
          </a:xfrm>
        </p:spPr>
        <p:txBody>
          <a:bodyPr>
            <a:normAutofit/>
          </a:bodyPr>
          <a:lstStyle/>
          <a:p>
            <a:pPr algn="r"/>
            <a:r>
              <a:rPr lang="ar-SA" b="1" dirty="0" smtClean="0">
                <a:solidFill>
                  <a:srgbClr val="FF0000"/>
                </a:solidFill>
              </a:rPr>
              <a:t>ثانيا : الثـــــــــــوم</a:t>
            </a:r>
            <a:endParaRPr lang="ar-SA" b="1" dirty="0">
              <a:solidFill>
                <a:srgbClr val="FF0000"/>
              </a:solidFill>
            </a:endParaRPr>
          </a:p>
        </p:txBody>
      </p:sp>
      <p:sp>
        <p:nvSpPr>
          <p:cNvPr id="3" name="عنصر نائب للمحتوى 2"/>
          <p:cNvSpPr>
            <a:spLocks noGrp="1"/>
          </p:cNvSpPr>
          <p:nvPr>
            <p:ph idx="1"/>
          </p:nvPr>
        </p:nvSpPr>
        <p:spPr>
          <a:xfrm>
            <a:off x="381000" y="1104900"/>
            <a:ext cx="8639175" cy="5021263"/>
          </a:xfrm>
        </p:spPr>
        <p:txBody>
          <a:bodyPr/>
          <a:lstStyle/>
          <a:p>
            <a:pPr algn="r" rtl="1">
              <a:buNone/>
            </a:pPr>
            <a:r>
              <a:rPr lang="ar-SA" sz="3200" dirty="0" smtClean="0"/>
              <a:t>يحتوي الثوم على مواد غذائية و طبية مهمة معظمها لها تأثير وقائي وعلاجي وخاصة الزيت و الماء والسلفات ( الكبريت ) المسؤولة عن الرائحة و الطعم للثوم و من المركبا ت الهامة في الثوم </a:t>
            </a:r>
            <a:r>
              <a:rPr lang="en-US" sz="3200" dirty="0" err="1" smtClean="0"/>
              <a:t>Allins</a:t>
            </a:r>
            <a:endParaRPr lang="ar-SA" sz="3200" dirty="0" smtClean="0"/>
          </a:p>
          <a:p>
            <a:pPr algn="r" rtl="1">
              <a:buNone/>
            </a:pPr>
            <a:r>
              <a:rPr lang="ar-SA" sz="3200" dirty="0" smtClean="0"/>
              <a:t>وهو عبارة عن </a:t>
            </a:r>
            <a:r>
              <a:rPr lang="en-US" sz="3200" dirty="0" smtClean="0"/>
              <a:t>Alkyl </a:t>
            </a:r>
            <a:r>
              <a:rPr lang="en-US" sz="3200" dirty="0" err="1" smtClean="0"/>
              <a:t>Cystine</a:t>
            </a:r>
            <a:r>
              <a:rPr lang="en-US" sz="3200" dirty="0" smtClean="0"/>
              <a:t> </a:t>
            </a:r>
            <a:r>
              <a:rPr lang="en-US" sz="3200" dirty="0" err="1" smtClean="0"/>
              <a:t>Sulfoxides</a:t>
            </a:r>
            <a:endParaRPr lang="ar-SA" sz="3200" dirty="0" smtClean="0"/>
          </a:p>
          <a:p>
            <a:pPr algn="r" rtl="1">
              <a:buNone/>
            </a:pPr>
            <a:r>
              <a:rPr lang="ar-SA" sz="3200" dirty="0" smtClean="0"/>
              <a:t>و عند القطع والهرس يتحول هذا المركب الى مركب آخر يعرف بـ </a:t>
            </a:r>
            <a:r>
              <a:rPr lang="en-US" sz="3200" dirty="0" err="1" smtClean="0"/>
              <a:t>Allicine</a:t>
            </a:r>
            <a:endParaRPr lang="ar-SA" sz="3200" dirty="0" smtClean="0"/>
          </a:p>
          <a:p>
            <a:pPr algn="r" rtl="1">
              <a:buNone/>
            </a:pPr>
            <a:r>
              <a:rPr lang="ar-SA" sz="3200" dirty="0" smtClean="0"/>
              <a:t> (أغلب التأثير على البروتينات وتخليقها)</a:t>
            </a:r>
            <a:r>
              <a:rPr lang="ar-SA" sz="3200" dirty="0" smtClean="0">
                <a:cs typeface="Akhbar MT" pitchFamily="2" charset="-78"/>
              </a:rPr>
              <a:t> </a:t>
            </a:r>
            <a:endParaRPr lang="ar-SA" sz="3200" dirty="0">
              <a:cs typeface="Akhbar MT" pitchFamily="2" charset="-78"/>
            </a:endParaRPr>
          </a:p>
        </p:txBody>
      </p:sp>
      <p:pic>
        <p:nvPicPr>
          <p:cNvPr id="5" name="Picture 7" descr="ANd9GcS3CzGZF1wicr8eEjQoV4iOeg959XaJAMsbHgiEACDeovXPJtVs"/>
          <p:cNvPicPr>
            <a:picLocks noChangeAspect="1" noChangeArrowheads="1"/>
          </p:cNvPicPr>
          <p:nvPr/>
        </p:nvPicPr>
        <p:blipFill>
          <a:blip r:embed="rId2"/>
          <a:srcRect/>
          <a:stretch>
            <a:fillRect/>
          </a:stretch>
        </p:blipFill>
        <p:spPr bwMode="auto">
          <a:xfrm>
            <a:off x="0" y="4724400"/>
            <a:ext cx="3166853" cy="213360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14350" y="533400"/>
            <a:ext cx="8505825" cy="884238"/>
          </a:xfrm>
        </p:spPr>
        <p:txBody>
          <a:bodyPr>
            <a:normAutofit/>
          </a:bodyPr>
          <a:lstStyle/>
          <a:p>
            <a:pPr algn="r"/>
            <a:r>
              <a:rPr lang="ar-SA" sz="4000" b="1" dirty="0" smtClean="0">
                <a:solidFill>
                  <a:srgbClr val="FFFF00"/>
                </a:solidFill>
                <a:cs typeface="Akhbar MT" pitchFamily="2" charset="-78"/>
              </a:rPr>
              <a:t>التجربة: دراسة تأثير المواد الطبيعية الثوم و البصل.</a:t>
            </a:r>
            <a:endParaRPr lang="ar-SA" sz="4000" b="1" dirty="0">
              <a:solidFill>
                <a:srgbClr val="FFFF00"/>
              </a:solidFill>
            </a:endParaRPr>
          </a:p>
        </p:txBody>
      </p:sp>
      <p:sp>
        <p:nvSpPr>
          <p:cNvPr id="3" name="عنصر نائب للمحتوى 2"/>
          <p:cNvSpPr>
            <a:spLocks noGrp="1"/>
          </p:cNvSpPr>
          <p:nvPr>
            <p:ph idx="1"/>
          </p:nvPr>
        </p:nvSpPr>
        <p:spPr>
          <a:xfrm>
            <a:off x="1009650" y="1600200"/>
            <a:ext cx="8010525" cy="4525963"/>
          </a:xfrm>
        </p:spPr>
        <p:txBody>
          <a:bodyPr>
            <a:normAutofit fontScale="92500" lnSpcReduction="20000"/>
          </a:bodyPr>
          <a:lstStyle/>
          <a:p>
            <a:pPr algn="r" rtl="1">
              <a:buNone/>
            </a:pPr>
            <a:r>
              <a:rPr lang="ar-SA" sz="3200" b="1" u="sng" dirty="0" smtClean="0"/>
              <a:t>الأدوات لكل مجموعة:</a:t>
            </a:r>
            <a:endParaRPr lang="en-US" sz="3200" b="1" u="sng" dirty="0" smtClean="0"/>
          </a:p>
          <a:p>
            <a:pPr lvl="0" algn="r" rtl="1"/>
            <a:r>
              <a:rPr lang="ar-SA" sz="3200" dirty="0" smtClean="0"/>
              <a:t>مزرعة بكتيرية نقية حديثه النمو (عمرها 24 ساعه) لكل من </a:t>
            </a:r>
          </a:p>
          <a:p>
            <a:pPr lvl="0" algn="r" rtl="1">
              <a:buNone/>
            </a:pPr>
            <a:r>
              <a:rPr lang="ar-SA" sz="3200" dirty="0" smtClean="0"/>
              <a:t>  </a:t>
            </a:r>
            <a:r>
              <a:rPr lang="en-US" sz="3200" i="1" dirty="0" smtClean="0"/>
              <a:t>E. coli , B. </a:t>
            </a:r>
            <a:r>
              <a:rPr lang="en-US" sz="3200" i="1" dirty="0" err="1" smtClean="0"/>
              <a:t>subtilius</a:t>
            </a:r>
            <a:endParaRPr lang="en-US" sz="3200" dirty="0" smtClean="0"/>
          </a:p>
          <a:p>
            <a:pPr lvl="0" algn="r" rtl="1"/>
            <a:r>
              <a:rPr lang="ar-SA" sz="3200" dirty="0" smtClean="0"/>
              <a:t>طبقين بتري تحتوي بيئة مناسبة للبكتريا.</a:t>
            </a:r>
            <a:endParaRPr lang="en-US" sz="3200" dirty="0" smtClean="0"/>
          </a:p>
          <a:p>
            <a:pPr lvl="0" algn="r" rtl="1"/>
            <a:r>
              <a:rPr lang="ar-SA" sz="3200" dirty="0" smtClean="0"/>
              <a:t>عصير بصل او بصل مفروم طازج (أثناء إعداده يجب استخدام أدوات معقمه وأن تتم في ظروف التعقيم ) ويحفظ في أوعية معقمه.</a:t>
            </a:r>
            <a:endParaRPr lang="en-US" sz="3200" dirty="0" smtClean="0"/>
          </a:p>
          <a:p>
            <a:pPr lvl="0" algn="r" rtl="1"/>
            <a:r>
              <a:rPr lang="ar-SA" sz="3200" dirty="0" smtClean="0"/>
              <a:t>عصير ثوم مركز </a:t>
            </a:r>
            <a:r>
              <a:rPr lang="ar-SA" sz="3200" dirty="0" err="1" smtClean="0"/>
              <a:t>او</a:t>
            </a:r>
            <a:r>
              <a:rPr lang="ar-SA" sz="3200" dirty="0" smtClean="0"/>
              <a:t> ثوم طازج مفروم </a:t>
            </a:r>
            <a:endParaRPr lang="en-US" sz="3200" dirty="0" smtClean="0"/>
          </a:p>
          <a:p>
            <a:pPr lvl="0" algn="r" rtl="1"/>
            <a:r>
              <a:rPr lang="ar-SA" sz="3200" dirty="0" smtClean="0"/>
              <a:t>ملاقط , كحول</a:t>
            </a:r>
            <a:endParaRPr lang="en-US" sz="3200" dirty="0" smtClean="0"/>
          </a:p>
          <a:p>
            <a:pPr lvl="0" algn="r" rtl="1"/>
            <a:r>
              <a:rPr lang="ar-SA" sz="3200" dirty="0" smtClean="0"/>
              <a:t>ظروف تعقيم</a:t>
            </a:r>
            <a:endParaRPr lang="en-US" sz="3200" dirty="0" smtClean="0"/>
          </a:p>
          <a:p>
            <a:pPr algn="r">
              <a:buNone/>
            </a:pPr>
            <a:endParaRPr lang="ar-SA" sz="3200" dirty="0">
              <a:cs typeface="Akhbar MT" pitchFamily="2"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solidFill>
                  <a:srgbClr val="FF0000"/>
                </a:solidFill>
              </a:rPr>
              <a:t>طريقة العمل :</a:t>
            </a:r>
            <a:endParaRPr lang="ar-SA" b="1" dirty="0">
              <a:solidFill>
                <a:srgbClr val="FF0000"/>
              </a:solidFill>
            </a:endParaRPr>
          </a:p>
        </p:txBody>
      </p:sp>
      <p:sp>
        <p:nvSpPr>
          <p:cNvPr id="3" name="عنصر نائب للمحتوى 2"/>
          <p:cNvSpPr>
            <a:spLocks noGrp="1"/>
          </p:cNvSpPr>
          <p:nvPr>
            <p:ph idx="1"/>
          </p:nvPr>
        </p:nvSpPr>
        <p:spPr>
          <a:xfrm>
            <a:off x="2019300" y="1600200"/>
            <a:ext cx="7000875" cy="4525963"/>
          </a:xfrm>
        </p:spPr>
        <p:txBody>
          <a:bodyPr/>
          <a:lstStyle/>
          <a:p>
            <a:pPr algn="r" rtl="1">
              <a:buNone/>
            </a:pPr>
            <a:r>
              <a:rPr lang="ar-SA" sz="3200" dirty="0" smtClean="0"/>
              <a:t>- اتبعي نفس الخطوات السابقة في المركبات الكيمائية غير أنه في هذه الحاله استخدمي عصير مركز من الثوم أو استخدمي عصير مركز من البصل .</a:t>
            </a:r>
            <a:endParaRPr lang="en-US" sz="3200" dirty="0" smtClean="0"/>
          </a:p>
          <a:p>
            <a:pPr algn="r" rtl="1"/>
            <a:endParaRPr lang="ar-SA" sz="3200" dirty="0" smtClean="0"/>
          </a:p>
          <a:p>
            <a:pPr algn="r" rtl="1">
              <a:buNone/>
            </a:pPr>
            <a:r>
              <a:rPr lang="ar-SA" sz="3200" dirty="0" smtClean="0"/>
              <a:t>- بعد انتهاء فترة التحضين دوني نتائجك التي حصلت عليها</a:t>
            </a:r>
            <a:endParaRPr lang="ar-SA" sz="32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76200"/>
            <a:ext cx="7105650" cy="914400"/>
          </a:xfrm>
        </p:spPr>
        <p:txBody>
          <a:bodyPr>
            <a:noAutofit/>
          </a:bodyPr>
          <a:lstStyle/>
          <a:p>
            <a:pPr algn="r"/>
            <a:r>
              <a:rPr lang="ar-SA" sz="3600" b="1" u="sng" dirty="0" smtClean="0">
                <a:solidFill>
                  <a:srgbClr val="FF0000"/>
                </a:solidFill>
                <a:cs typeface="+mn-cs"/>
              </a:rPr>
              <a:t>كيف يقوم الكائن الحي بعمليه التضاد؟</a:t>
            </a:r>
            <a:endParaRPr lang="ar-SA" sz="3600" b="1" dirty="0">
              <a:solidFill>
                <a:srgbClr val="FF0000"/>
              </a:solidFill>
              <a:cs typeface="+mn-cs"/>
            </a:endParaRPr>
          </a:p>
        </p:txBody>
      </p:sp>
      <p:sp>
        <p:nvSpPr>
          <p:cNvPr id="3" name="عنصر نائب للمحتوى 2"/>
          <p:cNvSpPr>
            <a:spLocks noGrp="1"/>
          </p:cNvSpPr>
          <p:nvPr>
            <p:ph idx="1"/>
          </p:nvPr>
        </p:nvSpPr>
        <p:spPr>
          <a:xfrm>
            <a:off x="1371600" y="1112837"/>
            <a:ext cx="7772401" cy="4525963"/>
          </a:xfrm>
        </p:spPr>
        <p:txBody>
          <a:bodyPr>
            <a:normAutofit fontScale="92500" lnSpcReduction="20000"/>
          </a:bodyPr>
          <a:lstStyle/>
          <a:p>
            <a:pPr algn="r" rtl="1"/>
            <a:r>
              <a:rPr lang="ar-SA" sz="3200" dirty="0" smtClean="0"/>
              <a:t>غالبا ما يكون للكائن الدقيق طرقا مختلفة للمحافظة على بقائه في مثل هذه البيئات,فهو اما ان يفرز مواد أيضيه تغير من ظروف البيئه مثل تلك التي:</a:t>
            </a:r>
            <a:endParaRPr lang="en-US" sz="3200" dirty="0" smtClean="0"/>
          </a:p>
          <a:p>
            <a:pPr lvl="0" algn="r" rtl="1"/>
            <a:r>
              <a:rPr lang="ar-SA" sz="3200" dirty="0" smtClean="0"/>
              <a:t>تزيد من حموضتها </a:t>
            </a:r>
            <a:endParaRPr lang="en-US" sz="3200" dirty="0" smtClean="0"/>
          </a:p>
          <a:p>
            <a:pPr lvl="0" algn="r" rtl="1"/>
            <a:r>
              <a:rPr lang="ar-SA" sz="3200" dirty="0" smtClean="0">
                <a:solidFill>
                  <a:srgbClr val="FFFF00"/>
                </a:solidFill>
              </a:rPr>
              <a:t>أو</a:t>
            </a:r>
            <a:r>
              <a:rPr lang="ar-SA" sz="3200" dirty="0" smtClean="0"/>
              <a:t> تغير من الضغط الاسموزي</a:t>
            </a:r>
            <a:endParaRPr lang="en-US" sz="3200" dirty="0" smtClean="0"/>
          </a:p>
          <a:p>
            <a:pPr lvl="0" algn="r" rtl="1"/>
            <a:r>
              <a:rPr lang="ar-SA" sz="3200" dirty="0" smtClean="0">
                <a:solidFill>
                  <a:srgbClr val="FFFF00"/>
                </a:solidFill>
              </a:rPr>
              <a:t>أو</a:t>
            </a:r>
            <a:r>
              <a:rPr lang="ar-SA" sz="3200" dirty="0" smtClean="0"/>
              <a:t> التوتر السطحي للبيئه</a:t>
            </a:r>
            <a:endParaRPr lang="en-US" sz="3200" dirty="0" smtClean="0"/>
          </a:p>
          <a:p>
            <a:pPr algn="r" rtl="1"/>
            <a:r>
              <a:rPr lang="ar-SA" sz="3200" dirty="0" smtClean="0"/>
              <a:t>وبالتالي تجعلها غير مناسبة لنمو الكائنات الأقل تحملا لهذه الظروف الغير طبيعيه أو أن يفرز ماده سامه يمكنها أن تتدخل في طرق التحول الأيضي للكائنات الأخرى بدرجة تمنع نموها أو تؤدي بها إلى الموت وهذه الطريقة هي ما يطلق عليها اسم التضاد الحيوي.</a:t>
            </a:r>
            <a:endParaRPr lang="en-US" sz="32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en-US" b="1" u="sng" dirty="0" smtClean="0"/>
              <a:t> :</a:t>
            </a:r>
            <a:r>
              <a:rPr lang="ar-SA" b="1" u="sng" dirty="0" smtClean="0"/>
              <a:t> </a:t>
            </a:r>
            <a:r>
              <a:rPr lang="en-US" b="1" u="sng" dirty="0" err="1" smtClean="0"/>
              <a:t>Bacteriocin</a:t>
            </a:r>
            <a:r>
              <a:rPr lang="en-US" dirty="0" smtClean="0"/>
              <a:t/>
            </a:r>
            <a:br>
              <a:rPr lang="en-US" dirty="0" smtClean="0"/>
            </a:br>
            <a:endParaRPr lang="ar-SA" dirty="0"/>
          </a:p>
        </p:txBody>
      </p:sp>
      <p:sp>
        <p:nvSpPr>
          <p:cNvPr id="3" name="عنصر نائب للمحتوى 2"/>
          <p:cNvSpPr>
            <a:spLocks noGrp="1"/>
          </p:cNvSpPr>
          <p:nvPr>
            <p:ph idx="1"/>
          </p:nvPr>
        </p:nvSpPr>
        <p:spPr>
          <a:xfrm>
            <a:off x="1600201" y="1104900"/>
            <a:ext cx="7543800" cy="4525963"/>
          </a:xfrm>
        </p:spPr>
        <p:txBody>
          <a:bodyPr>
            <a:normAutofit fontScale="92500" lnSpcReduction="10000"/>
          </a:bodyPr>
          <a:lstStyle/>
          <a:p>
            <a:pPr algn="r" rtl="1"/>
            <a:r>
              <a:rPr lang="ar-SA" sz="3200" dirty="0" smtClean="0"/>
              <a:t>عبارة عن سموم بروتينيه تنتج عن طريق بعض الأنواع البكتيرية لمنع نمو الأنواع البكتيرية المشابهة لها في السلاله أو التابعه لنفس </a:t>
            </a:r>
            <a:r>
              <a:rPr lang="ar-SA" sz="3200" dirty="0" smtClean="0"/>
              <a:t>الجنس </a:t>
            </a:r>
            <a:r>
              <a:rPr lang="ar-SA" sz="3200" dirty="0" smtClean="0"/>
              <a:t>البكتيريه</a:t>
            </a:r>
            <a:r>
              <a:rPr lang="ar-SA" sz="3200" dirty="0" smtClean="0"/>
              <a:t>.</a:t>
            </a:r>
          </a:p>
          <a:p>
            <a:pPr algn="r" rtl="1"/>
            <a:r>
              <a:rPr lang="ar-SA" sz="3200" dirty="0" smtClean="0"/>
              <a:t>يعتبر الـ  البكتريوسين: مضاد حيوي ضيق المدى أي لا </a:t>
            </a:r>
            <a:r>
              <a:rPr lang="ar-SA" sz="3200" dirty="0" smtClean="0"/>
              <a:t>يؤثر </a:t>
            </a:r>
            <a:r>
              <a:rPr lang="ar-SA" sz="3200" dirty="0" smtClean="0">
                <a:solidFill>
                  <a:srgbClr val="FF0000"/>
                </a:solidFill>
              </a:rPr>
              <a:t>إلا</a:t>
            </a:r>
            <a:r>
              <a:rPr lang="ar-SA" sz="3200" dirty="0" smtClean="0"/>
              <a:t> على </a:t>
            </a:r>
            <a:r>
              <a:rPr lang="ar-SA" sz="3200" dirty="0" smtClean="0"/>
              <a:t>الانواع البكتيريه التابعه لنفس العائله .</a:t>
            </a:r>
          </a:p>
          <a:p>
            <a:pPr algn="r" rtl="1"/>
            <a:r>
              <a:rPr lang="ar-SA" sz="3200" dirty="0" smtClean="0"/>
              <a:t>أول من أكتشف </a:t>
            </a:r>
            <a:r>
              <a:rPr lang="ar-SA" sz="3200" dirty="0" err="1" smtClean="0"/>
              <a:t>البكتيروسين</a:t>
            </a:r>
            <a:r>
              <a:rPr lang="ar-SA" sz="3200" dirty="0" smtClean="0"/>
              <a:t> كان العالم </a:t>
            </a:r>
            <a:r>
              <a:rPr lang="en-US" sz="3200" dirty="0" smtClean="0"/>
              <a:t>Gratia</a:t>
            </a:r>
            <a:r>
              <a:rPr lang="ar-SA" sz="3200" dirty="0" smtClean="0"/>
              <a:t> عام 1925م أثناء أجرائه لعدة أبحاث في محاولة لإيجاد طرق للقضاء على البكتريا , وكان أول إكتشافاته لنوع من البكتيروسين قادر على القضاء على بكتريا الـ </a:t>
            </a:r>
            <a:r>
              <a:rPr lang="en-US" sz="3200" u="sng" dirty="0" smtClean="0"/>
              <a:t>E</a:t>
            </a:r>
            <a:r>
              <a:rPr lang="en-US" sz="3200" u="sng" dirty="0" smtClean="0"/>
              <a:t>.</a:t>
            </a:r>
            <a:r>
              <a:rPr lang="en-US" sz="3200" dirty="0" smtClean="0"/>
              <a:t> </a:t>
            </a:r>
            <a:r>
              <a:rPr lang="en-US" sz="3200" u="sng" dirty="0" smtClean="0"/>
              <a:t>coli</a:t>
            </a:r>
            <a:r>
              <a:rPr lang="ar-SA" sz="3200" dirty="0" smtClean="0"/>
              <a:t> </a:t>
            </a:r>
            <a:r>
              <a:rPr lang="ar-SA" sz="3200" dirty="0" smtClean="0"/>
              <a:t>وأطلق علية اسم </a:t>
            </a:r>
            <a:r>
              <a:rPr lang="en-US" sz="3200" dirty="0" err="1" smtClean="0"/>
              <a:t>colicine</a:t>
            </a:r>
            <a:r>
              <a:rPr lang="ar-SA" sz="3200" dirty="0" smtClean="0"/>
              <a:t> . </a:t>
            </a:r>
            <a:endParaRPr lang="ar-SA" sz="32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95400" y="381000"/>
            <a:ext cx="7572375" cy="1143000"/>
          </a:xfrm>
        </p:spPr>
        <p:txBody>
          <a:bodyPr/>
          <a:lstStyle/>
          <a:p>
            <a:pPr algn="r"/>
            <a:r>
              <a:rPr lang="ar-SA" sz="3600" b="1" dirty="0" smtClean="0">
                <a:solidFill>
                  <a:srgbClr val="FFFF00"/>
                </a:solidFill>
              </a:rPr>
              <a:t>طريقة تأثير</a:t>
            </a:r>
            <a:br>
              <a:rPr lang="ar-SA" sz="3600" b="1" dirty="0" smtClean="0">
                <a:solidFill>
                  <a:srgbClr val="FFFF00"/>
                </a:solidFill>
              </a:rPr>
            </a:br>
            <a:r>
              <a:rPr lang="ar-SA" sz="3600" b="1" dirty="0" smtClean="0">
                <a:solidFill>
                  <a:srgbClr val="FFFF00"/>
                </a:solidFill>
              </a:rPr>
              <a:t> :</a:t>
            </a:r>
            <a:r>
              <a:rPr lang="en-US" sz="3600" b="1" dirty="0" err="1" smtClean="0">
                <a:solidFill>
                  <a:srgbClr val="FFFF00"/>
                </a:solidFill>
              </a:rPr>
              <a:t>Bacteriocins</a:t>
            </a:r>
            <a:r>
              <a:rPr lang="en-US" sz="3600" b="1" dirty="0" smtClean="0">
                <a:solidFill>
                  <a:srgbClr val="FFFF00"/>
                </a:solidFill>
              </a:rPr>
              <a:t> Mode of Action</a:t>
            </a:r>
            <a:endParaRPr lang="ar-SA" sz="3600" b="1" dirty="0">
              <a:solidFill>
                <a:srgbClr val="FFFF00"/>
              </a:solidFill>
            </a:endParaRPr>
          </a:p>
        </p:txBody>
      </p:sp>
      <p:sp>
        <p:nvSpPr>
          <p:cNvPr id="3" name="عنصر نائب للمحتوى 2"/>
          <p:cNvSpPr>
            <a:spLocks noGrp="1"/>
          </p:cNvSpPr>
          <p:nvPr>
            <p:ph idx="1"/>
          </p:nvPr>
        </p:nvSpPr>
        <p:spPr>
          <a:xfrm>
            <a:off x="1314451" y="1600200"/>
            <a:ext cx="7524750" cy="4525963"/>
          </a:xfrm>
        </p:spPr>
        <p:txBody>
          <a:bodyPr/>
          <a:lstStyle/>
          <a:p>
            <a:pPr algn="r" rtl="1">
              <a:buNone/>
            </a:pPr>
            <a:r>
              <a:rPr lang="ar-SA" sz="3200" dirty="0" smtClean="0"/>
              <a:t>يؤثر على البكتريا عن طريق:</a:t>
            </a:r>
          </a:p>
          <a:p>
            <a:pPr algn="r" rtl="1">
              <a:buNone/>
            </a:pPr>
            <a:r>
              <a:rPr lang="ar-SA" sz="3200" dirty="0" smtClean="0"/>
              <a:t>1- إحداث ثقوب في الجدار الخلوي للبكتريا .</a:t>
            </a:r>
          </a:p>
          <a:p>
            <a:pPr algn="r" rtl="1">
              <a:buNone/>
            </a:pPr>
            <a:r>
              <a:rPr lang="ar-SA" sz="3200" dirty="0" smtClean="0"/>
              <a:t>2-تثبيط بناء طبقة الميورين في الخلية البكتيرية. </a:t>
            </a:r>
          </a:p>
          <a:p>
            <a:pPr algn="r" rtl="1">
              <a:buNone/>
            </a:pPr>
            <a:r>
              <a:rPr lang="ar-SA" sz="3200" dirty="0" smtClean="0"/>
              <a:t>2- التأثير على أنزيمات هامة مثل الإنزيمات المحللة للأحماض النووية </a:t>
            </a:r>
            <a:r>
              <a:rPr lang="en-US" sz="3200" dirty="0" err="1" smtClean="0"/>
              <a:t>DNAse</a:t>
            </a:r>
            <a:r>
              <a:rPr lang="ar-SA" sz="3200" dirty="0" smtClean="0"/>
              <a:t> ، </a:t>
            </a:r>
            <a:r>
              <a:rPr lang="en-US" sz="3200" dirty="0" err="1" smtClean="0"/>
              <a:t>Neuclease</a:t>
            </a:r>
            <a:r>
              <a:rPr lang="ar-SA" sz="3200" dirty="0" smtClean="0"/>
              <a:t>.</a:t>
            </a:r>
            <a:endParaRPr lang="ar-SA" sz="3200"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antibiotics-Amal">
  <a:themeElements>
    <a:clrScheme name="Office Theme 2">
      <a:dk1>
        <a:srgbClr val="000000"/>
      </a:dk1>
      <a:lt1>
        <a:srgbClr val="B5D3FF"/>
      </a:lt1>
      <a:dk2>
        <a:srgbClr val="000000"/>
      </a:dk2>
      <a:lt2>
        <a:srgbClr val="B2B2B2"/>
      </a:lt2>
      <a:accent1>
        <a:srgbClr val="006284"/>
      </a:accent1>
      <a:accent2>
        <a:srgbClr val="4B3E84"/>
      </a:accent2>
      <a:accent3>
        <a:srgbClr val="D7E6FF"/>
      </a:accent3>
      <a:accent4>
        <a:srgbClr val="000000"/>
      </a:accent4>
      <a:accent5>
        <a:srgbClr val="AAB7C2"/>
      </a:accent5>
      <a:accent6>
        <a:srgbClr val="433777"/>
      </a:accent6>
      <a:hlink>
        <a:srgbClr val="0C3065"/>
      </a:hlink>
      <a:folHlink>
        <a:srgbClr val="4C1865"/>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B5D3FF"/>
        </a:lt1>
        <a:dk2>
          <a:srgbClr val="000000"/>
        </a:dk2>
        <a:lt2>
          <a:srgbClr val="B2B2B2"/>
        </a:lt2>
        <a:accent1>
          <a:srgbClr val="1E4885"/>
        </a:accent1>
        <a:accent2>
          <a:srgbClr val="0042A3"/>
        </a:accent2>
        <a:accent3>
          <a:srgbClr val="D7E6FF"/>
        </a:accent3>
        <a:accent4>
          <a:srgbClr val="000000"/>
        </a:accent4>
        <a:accent5>
          <a:srgbClr val="ABB1C2"/>
        </a:accent5>
        <a:accent6>
          <a:srgbClr val="003B93"/>
        </a:accent6>
        <a:hlink>
          <a:srgbClr val="183766"/>
        </a:hlink>
        <a:folHlink>
          <a:srgbClr val="00286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B5D3FF"/>
        </a:lt1>
        <a:dk2>
          <a:srgbClr val="000000"/>
        </a:dk2>
        <a:lt2>
          <a:srgbClr val="B2B2B2"/>
        </a:lt2>
        <a:accent1>
          <a:srgbClr val="006284"/>
        </a:accent1>
        <a:accent2>
          <a:srgbClr val="4B3E84"/>
        </a:accent2>
        <a:accent3>
          <a:srgbClr val="D7E6FF"/>
        </a:accent3>
        <a:accent4>
          <a:srgbClr val="000000"/>
        </a:accent4>
        <a:accent5>
          <a:srgbClr val="AAB7C2"/>
        </a:accent5>
        <a:accent6>
          <a:srgbClr val="433777"/>
        </a:accent6>
        <a:hlink>
          <a:srgbClr val="0C3065"/>
        </a:hlink>
        <a:folHlink>
          <a:srgbClr val="4C1865"/>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B5D3FF"/>
        </a:lt1>
        <a:dk2>
          <a:srgbClr val="000000"/>
        </a:dk2>
        <a:lt2>
          <a:srgbClr val="B2B2B2"/>
        </a:lt2>
        <a:accent1>
          <a:srgbClr val="896E00"/>
        </a:accent1>
        <a:accent2>
          <a:srgbClr val="A34D12"/>
        </a:accent2>
        <a:accent3>
          <a:srgbClr val="D7E6FF"/>
        </a:accent3>
        <a:accent4>
          <a:srgbClr val="000000"/>
        </a:accent4>
        <a:accent5>
          <a:srgbClr val="C4BAAA"/>
        </a:accent5>
        <a:accent6>
          <a:srgbClr val="93450F"/>
        </a:accent6>
        <a:hlink>
          <a:srgbClr val="1A3D6F"/>
        </a:hlink>
        <a:folHlink>
          <a:srgbClr val="30300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B5D3FF"/>
        </a:lt1>
        <a:dk2>
          <a:srgbClr val="000000"/>
        </a:dk2>
        <a:lt2>
          <a:srgbClr val="B2B2B2"/>
        </a:lt2>
        <a:accent1>
          <a:srgbClr val="A26300"/>
        </a:accent1>
        <a:accent2>
          <a:srgbClr val="618400"/>
        </a:accent2>
        <a:accent3>
          <a:srgbClr val="D7E6FF"/>
        </a:accent3>
        <a:accent4>
          <a:srgbClr val="000000"/>
        </a:accent4>
        <a:accent5>
          <a:srgbClr val="CEB7AA"/>
        </a:accent5>
        <a:accent6>
          <a:srgbClr val="577700"/>
        </a:accent6>
        <a:hlink>
          <a:srgbClr val="521D3B"/>
        </a:hlink>
        <a:folHlink>
          <a:srgbClr val="0B2C5D"/>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1E4885"/>
        </a:accent1>
        <a:accent2>
          <a:srgbClr val="0042A3"/>
        </a:accent2>
        <a:accent3>
          <a:srgbClr val="FFFFFF"/>
        </a:accent3>
        <a:accent4>
          <a:srgbClr val="000000"/>
        </a:accent4>
        <a:accent5>
          <a:srgbClr val="ABB1C2"/>
        </a:accent5>
        <a:accent6>
          <a:srgbClr val="003B93"/>
        </a:accent6>
        <a:hlink>
          <a:srgbClr val="183766"/>
        </a:hlink>
        <a:folHlink>
          <a:srgbClr val="00286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006284"/>
        </a:accent1>
        <a:accent2>
          <a:srgbClr val="4B3E84"/>
        </a:accent2>
        <a:accent3>
          <a:srgbClr val="FFFFFF"/>
        </a:accent3>
        <a:accent4>
          <a:srgbClr val="000000"/>
        </a:accent4>
        <a:accent5>
          <a:srgbClr val="AAB7C2"/>
        </a:accent5>
        <a:accent6>
          <a:srgbClr val="433777"/>
        </a:accent6>
        <a:hlink>
          <a:srgbClr val="0C3065"/>
        </a:hlink>
        <a:folHlink>
          <a:srgbClr val="4C1865"/>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896E00"/>
        </a:accent1>
        <a:accent2>
          <a:srgbClr val="A34D12"/>
        </a:accent2>
        <a:accent3>
          <a:srgbClr val="FFFFFF"/>
        </a:accent3>
        <a:accent4>
          <a:srgbClr val="000000"/>
        </a:accent4>
        <a:accent5>
          <a:srgbClr val="C4BAAA"/>
        </a:accent5>
        <a:accent6>
          <a:srgbClr val="93450F"/>
        </a:accent6>
        <a:hlink>
          <a:srgbClr val="1A3D6F"/>
        </a:hlink>
        <a:folHlink>
          <a:srgbClr val="303006"/>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A26300"/>
        </a:accent1>
        <a:accent2>
          <a:srgbClr val="618400"/>
        </a:accent2>
        <a:accent3>
          <a:srgbClr val="FFFFFF"/>
        </a:accent3>
        <a:accent4>
          <a:srgbClr val="000000"/>
        </a:accent4>
        <a:accent5>
          <a:srgbClr val="CEB7AA"/>
        </a:accent5>
        <a:accent6>
          <a:srgbClr val="577700"/>
        </a:accent6>
        <a:hlink>
          <a:srgbClr val="521D3B"/>
        </a:hlink>
        <a:folHlink>
          <a:srgbClr val="0B2C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B5D3FF"/>
      </a:lt1>
      <a:dk2>
        <a:srgbClr val="000000"/>
      </a:dk2>
      <a:lt2>
        <a:srgbClr val="B2B2B2"/>
      </a:lt2>
      <a:accent1>
        <a:srgbClr val="006284"/>
      </a:accent1>
      <a:accent2>
        <a:srgbClr val="4B3E84"/>
      </a:accent2>
      <a:accent3>
        <a:srgbClr val="D7E6FF"/>
      </a:accent3>
      <a:accent4>
        <a:srgbClr val="000000"/>
      </a:accent4>
      <a:accent5>
        <a:srgbClr val="AAB7C2"/>
      </a:accent5>
      <a:accent6>
        <a:srgbClr val="433777"/>
      </a:accent6>
      <a:hlink>
        <a:srgbClr val="0C3065"/>
      </a:hlink>
      <a:folHlink>
        <a:srgbClr val="4C1865"/>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B5D3FF"/>
        </a:lt1>
        <a:dk2>
          <a:srgbClr val="000000"/>
        </a:dk2>
        <a:lt2>
          <a:srgbClr val="B2B2B2"/>
        </a:lt2>
        <a:accent1>
          <a:srgbClr val="1E4885"/>
        </a:accent1>
        <a:accent2>
          <a:srgbClr val="0042A3"/>
        </a:accent2>
        <a:accent3>
          <a:srgbClr val="D7E6FF"/>
        </a:accent3>
        <a:accent4>
          <a:srgbClr val="000000"/>
        </a:accent4>
        <a:accent5>
          <a:srgbClr val="ABB1C2"/>
        </a:accent5>
        <a:accent6>
          <a:srgbClr val="003B93"/>
        </a:accent6>
        <a:hlink>
          <a:srgbClr val="183766"/>
        </a:hlink>
        <a:folHlink>
          <a:srgbClr val="00286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B5D3FF"/>
        </a:lt1>
        <a:dk2>
          <a:srgbClr val="000000"/>
        </a:dk2>
        <a:lt2>
          <a:srgbClr val="B2B2B2"/>
        </a:lt2>
        <a:accent1>
          <a:srgbClr val="006284"/>
        </a:accent1>
        <a:accent2>
          <a:srgbClr val="4B3E84"/>
        </a:accent2>
        <a:accent3>
          <a:srgbClr val="D7E6FF"/>
        </a:accent3>
        <a:accent4>
          <a:srgbClr val="000000"/>
        </a:accent4>
        <a:accent5>
          <a:srgbClr val="AAB7C2"/>
        </a:accent5>
        <a:accent6>
          <a:srgbClr val="433777"/>
        </a:accent6>
        <a:hlink>
          <a:srgbClr val="0C3065"/>
        </a:hlink>
        <a:folHlink>
          <a:srgbClr val="4C1865"/>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B5D3FF"/>
        </a:lt1>
        <a:dk2>
          <a:srgbClr val="000000"/>
        </a:dk2>
        <a:lt2>
          <a:srgbClr val="B2B2B2"/>
        </a:lt2>
        <a:accent1>
          <a:srgbClr val="896E00"/>
        </a:accent1>
        <a:accent2>
          <a:srgbClr val="A34D12"/>
        </a:accent2>
        <a:accent3>
          <a:srgbClr val="D7E6FF"/>
        </a:accent3>
        <a:accent4>
          <a:srgbClr val="000000"/>
        </a:accent4>
        <a:accent5>
          <a:srgbClr val="C4BAAA"/>
        </a:accent5>
        <a:accent6>
          <a:srgbClr val="93450F"/>
        </a:accent6>
        <a:hlink>
          <a:srgbClr val="1A3D6F"/>
        </a:hlink>
        <a:folHlink>
          <a:srgbClr val="30300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B5D3FF"/>
        </a:lt1>
        <a:dk2>
          <a:srgbClr val="000000"/>
        </a:dk2>
        <a:lt2>
          <a:srgbClr val="B2B2B2"/>
        </a:lt2>
        <a:accent1>
          <a:srgbClr val="A26300"/>
        </a:accent1>
        <a:accent2>
          <a:srgbClr val="618400"/>
        </a:accent2>
        <a:accent3>
          <a:srgbClr val="D7E6FF"/>
        </a:accent3>
        <a:accent4>
          <a:srgbClr val="000000"/>
        </a:accent4>
        <a:accent5>
          <a:srgbClr val="CEB7AA"/>
        </a:accent5>
        <a:accent6>
          <a:srgbClr val="577700"/>
        </a:accent6>
        <a:hlink>
          <a:srgbClr val="521D3B"/>
        </a:hlink>
        <a:folHlink>
          <a:srgbClr val="0B2C5D"/>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1E4885"/>
        </a:accent1>
        <a:accent2>
          <a:srgbClr val="0042A3"/>
        </a:accent2>
        <a:accent3>
          <a:srgbClr val="FFFFFF"/>
        </a:accent3>
        <a:accent4>
          <a:srgbClr val="000000"/>
        </a:accent4>
        <a:accent5>
          <a:srgbClr val="ABB1C2"/>
        </a:accent5>
        <a:accent6>
          <a:srgbClr val="003B93"/>
        </a:accent6>
        <a:hlink>
          <a:srgbClr val="183766"/>
        </a:hlink>
        <a:folHlink>
          <a:srgbClr val="00286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006284"/>
        </a:accent1>
        <a:accent2>
          <a:srgbClr val="4B3E84"/>
        </a:accent2>
        <a:accent3>
          <a:srgbClr val="FFFFFF"/>
        </a:accent3>
        <a:accent4>
          <a:srgbClr val="000000"/>
        </a:accent4>
        <a:accent5>
          <a:srgbClr val="AAB7C2"/>
        </a:accent5>
        <a:accent6>
          <a:srgbClr val="433777"/>
        </a:accent6>
        <a:hlink>
          <a:srgbClr val="0C3065"/>
        </a:hlink>
        <a:folHlink>
          <a:srgbClr val="4C1865"/>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896E00"/>
        </a:accent1>
        <a:accent2>
          <a:srgbClr val="A34D12"/>
        </a:accent2>
        <a:accent3>
          <a:srgbClr val="FFFFFF"/>
        </a:accent3>
        <a:accent4>
          <a:srgbClr val="000000"/>
        </a:accent4>
        <a:accent5>
          <a:srgbClr val="C4BAAA"/>
        </a:accent5>
        <a:accent6>
          <a:srgbClr val="93450F"/>
        </a:accent6>
        <a:hlink>
          <a:srgbClr val="1A3D6F"/>
        </a:hlink>
        <a:folHlink>
          <a:srgbClr val="303006"/>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A26300"/>
        </a:accent1>
        <a:accent2>
          <a:srgbClr val="618400"/>
        </a:accent2>
        <a:accent3>
          <a:srgbClr val="FFFFFF"/>
        </a:accent3>
        <a:accent4>
          <a:srgbClr val="000000"/>
        </a:accent4>
        <a:accent5>
          <a:srgbClr val="CEB7AA"/>
        </a:accent5>
        <a:accent6>
          <a:srgbClr val="577700"/>
        </a:accent6>
        <a:hlink>
          <a:srgbClr val="521D3B"/>
        </a:hlink>
        <a:folHlink>
          <a:srgbClr val="0B2C5D"/>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antibiotics-Amal</Template>
  <TotalTime>124</TotalTime>
  <Words>766</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antibiotics-Amal</vt:lpstr>
      <vt:lpstr>1_Default Design</vt:lpstr>
      <vt:lpstr>Slide 1</vt:lpstr>
      <vt:lpstr>دراسة تأثير بعض المواد الطبيعية (بصل,ثوم ) على فسيولوجيا البكتريا </vt:lpstr>
      <vt:lpstr>Slide 3</vt:lpstr>
      <vt:lpstr>ثانيا : الثـــــــــــوم</vt:lpstr>
      <vt:lpstr>التجربة: دراسة تأثير المواد الطبيعية الثوم و البصل.</vt:lpstr>
      <vt:lpstr>طريقة العمل :</vt:lpstr>
      <vt:lpstr>كيف يقوم الكائن الحي بعمليه التضاد؟</vt:lpstr>
      <vt:lpstr> : Bacteriocin </vt:lpstr>
      <vt:lpstr>طريقة تأثير  :Bacteriocins Mode of Action</vt:lpstr>
      <vt:lpstr>اسم التجربة: تأثير العوامل الحيوية على فسيولوجيا البكتريا  (التضاد الطبيعي)</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ahamdan1</dc:creator>
  <cp:lastModifiedBy>ahamdan1</cp:lastModifiedBy>
  <cp:revision>7</cp:revision>
  <dcterms:created xsi:type="dcterms:W3CDTF">2015-11-08T05:25:22Z</dcterms:created>
  <dcterms:modified xsi:type="dcterms:W3CDTF">2015-11-08T09:58:41Z</dcterms:modified>
</cp:coreProperties>
</file>