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3" r:id="rId6"/>
    <p:sldId id="264" r:id="rId7"/>
    <p:sldId id="265" r:id="rId8"/>
    <p:sldId id="266" r:id="rId9"/>
    <p:sldId id="267" r:id="rId10"/>
    <p:sldId id="268" r:id="rId11"/>
    <p:sldId id="269" r:id="rId12"/>
    <p:sldId id="260" r:id="rId13"/>
    <p:sldId id="270" r:id="rId14"/>
    <p:sldId id="271" r:id="rId15"/>
    <p:sldId id="272" r:id="rId16"/>
    <p:sldId id="273" r:id="rId17"/>
    <p:sldId id="274" r:id="rId18"/>
    <p:sldId id="261" r:id="rId19"/>
    <p:sldId id="262" r:id="rId20"/>
    <p:sldId id="275"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0" d="100"/>
          <a:sy n="80" d="100"/>
        </p:scale>
        <p:origin x="-1022" y="-8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E1A10360-7194-454B-B341-41CC43E27768}" type="datetimeFigureOut">
              <a:rPr lang="ar-SA" smtClean="0"/>
              <a:pPr/>
              <a:t>12/05/1436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E62F5E5D-014D-47E3-8B49-8CDA4BBBD82D}"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1A10360-7194-454B-B341-41CC43E27768}" type="datetimeFigureOut">
              <a:rPr lang="ar-SA" smtClean="0"/>
              <a:pPr/>
              <a:t>12/05/1436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62F5E5D-014D-47E3-8B49-8CDA4BBBD82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1A10360-7194-454B-B341-41CC43E27768}" type="datetimeFigureOut">
              <a:rPr lang="ar-SA" smtClean="0"/>
              <a:pPr/>
              <a:t>12/05/1436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62F5E5D-014D-47E3-8B49-8CDA4BBBD82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1A10360-7194-454B-B341-41CC43E27768}" type="datetimeFigureOut">
              <a:rPr lang="ar-SA" smtClean="0"/>
              <a:pPr/>
              <a:t>12/05/1436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62F5E5D-014D-47E3-8B49-8CDA4BBBD82D}"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E1A10360-7194-454B-B341-41CC43E27768}" type="datetimeFigureOut">
              <a:rPr lang="ar-SA" smtClean="0"/>
              <a:pPr/>
              <a:t>12/05/1436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E62F5E5D-014D-47E3-8B49-8CDA4BBBD82D}"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1A10360-7194-454B-B341-41CC43E27768}" type="datetimeFigureOut">
              <a:rPr lang="ar-SA" smtClean="0"/>
              <a:pPr/>
              <a:t>12/05/1436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62F5E5D-014D-47E3-8B49-8CDA4BBBD82D}"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1A10360-7194-454B-B341-41CC43E27768}" type="datetimeFigureOut">
              <a:rPr lang="ar-SA" smtClean="0"/>
              <a:pPr/>
              <a:t>12/05/1436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E62F5E5D-014D-47E3-8B49-8CDA4BBBD82D}"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E1A10360-7194-454B-B341-41CC43E27768}" type="datetimeFigureOut">
              <a:rPr lang="ar-SA" smtClean="0"/>
              <a:pPr/>
              <a:t>12/05/1436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E62F5E5D-014D-47E3-8B49-8CDA4BBBD82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E1A10360-7194-454B-B341-41CC43E27768}" type="datetimeFigureOut">
              <a:rPr lang="ar-SA" smtClean="0"/>
              <a:pPr/>
              <a:t>12/05/1436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E62F5E5D-014D-47E3-8B49-8CDA4BBBD82D}"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1A10360-7194-454B-B341-41CC43E27768}" type="datetimeFigureOut">
              <a:rPr lang="ar-SA" smtClean="0"/>
              <a:pPr/>
              <a:t>12/05/1436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62F5E5D-014D-47E3-8B49-8CDA4BBBD82D}"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E1A10360-7194-454B-B341-41CC43E27768}" type="datetimeFigureOut">
              <a:rPr lang="ar-SA" smtClean="0"/>
              <a:pPr/>
              <a:t>12/05/1436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E62F5E5D-014D-47E3-8B49-8CDA4BBBD82D}"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1A10360-7194-454B-B341-41CC43E27768}" type="datetimeFigureOut">
              <a:rPr lang="ar-SA" smtClean="0"/>
              <a:pPr/>
              <a:t>12/05/1436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62F5E5D-014D-47E3-8B49-8CDA4BBBD82D}"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smtClean="0"/>
              <a:t>الفصل الثاني</a:t>
            </a:r>
            <a:endParaRPr lang="ar-SA" dirty="0"/>
          </a:p>
        </p:txBody>
      </p:sp>
      <p:sp>
        <p:nvSpPr>
          <p:cNvPr id="3" name="عنوان فرعي 2"/>
          <p:cNvSpPr>
            <a:spLocks noGrp="1"/>
          </p:cNvSpPr>
          <p:nvPr>
            <p:ph type="subTitle" idx="1"/>
          </p:nvPr>
        </p:nvSpPr>
        <p:spPr>
          <a:xfrm>
            <a:off x="1259632" y="2276872"/>
            <a:ext cx="7406640" cy="1752600"/>
          </a:xfrm>
        </p:spPr>
        <p:txBody>
          <a:bodyPr/>
          <a:lstStyle/>
          <a:p>
            <a:pPr algn="ctr"/>
            <a:endParaRPr lang="ar-SA" dirty="0" smtClean="0"/>
          </a:p>
          <a:p>
            <a:pPr algn="ctr"/>
            <a:r>
              <a:rPr lang="ar-SA" sz="5400" dirty="0" smtClean="0">
                <a:latin typeface="Arabic Typesetting" pitchFamily="66" charset="-78"/>
                <a:cs typeface="Arabic Typesetting" pitchFamily="66" charset="-78"/>
              </a:rPr>
              <a:t>تطور مهارة القراءة واكتسابها</a:t>
            </a:r>
            <a:endParaRPr lang="ar-SA" sz="5400" dirty="0">
              <a:latin typeface="Arabic Typesetting" pitchFamily="66" charset="-78"/>
              <a:cs typeface="Arabic Typesetting" pitchFamily="66"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ثانياً</a:t>
            </a:r>
            <a:r>
              <a:rPr lang="ar-SA" dirty="0" smtClean="0"/>
              <a:t>: الفهم القرائي</a:t>
            </a:r>
            <a:br>
              <a:rPr lang="ar-SA" dirty="0" smtClean="0"/>
            </a:br>
            <a:endParaRPr lang="ar-SA" dirty="0"/>
          </a:p>
        </p:txBody>
      </p:sp>
      <p:sp>
        <p:nvSpPr>
          <p:cNvPr id="3" name="عنصر نائب للمحتوى 2"/>
          <p:cNvSpPr>
            <a:spLocks noGrp="1"/>
          </p:cNvSpPr>
          <p:nvPr>
            <p:ph idx="1"/>
          </p:nvPr>
        </p:nvSpPr>
        <p:spPr/>
        <p:txBody>
          <a:bodyPr/>
          <a:lstStyle/>
          <a:p>
            <a:pPr algn="ctr">
              <a:buNone/>
            </a:pPr>
            <a:r>
              <a:rPr lang="ar-SA" dirty="0" smtClean="0"/>
              <a:t>الفهم القرائي هو القدرة على استخلاص أو اشتقاق المعاني من النص موضوع القراءة.</a:t>
            </a:r>
          </a:p>
          <a:p>
            <a:pPr algn="ctr">
              <a:buNone/>
            </a:pPr>
            <a:r>
              <a:rPr lang="ar-SA" dirty="0" smtClean="0"/>
              <a:t>تسعى جميع طرق تدريس القراءة إلى تنمية قدرات التلميذ على الفهم القرائي.</a:t>
            </a:r>
          </a:p>
          <a:p>
            <a:pPr algn="ctr">
              <a:buNone/>
            </a:pPr>
            <a:r>
              <a:rPr lang="ar-SA" dirty="0" smtClean="0"/>
              <a:t>يعتبر الفهم القرائي جزء أساسي من عملية القراءة وجودتها فالتلميذ لا يعتبر قارئاً إلا إذا فهم ما يقرأ حتى لو لفظ الكلمات والحروف لفظاً سليماً.</a:t>
            </a:r>
          </a:p>
          <a:p>
            <a:pPr algn="ctr">
              <a:buNone/>
            </a:pPr>
            <a:r>
              <a:rPr lang="ar-SA" dirty="0" smtClean="0"/>
              <a:t>يمكن القول أن الفرد يفهم ما يقرأ عندما تتساوى درجة فهمه لما يقرأ مع درجة فهمه لما يسمع.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للمجموعة</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endParaRPr lang="ar-SA" dirty="0" smtClean="0"/>
          </a:p>
          <a:p>
            <a:pPr algn="ctr">
              <a:buNone/>
            </a:pPr>
            <a:r>
              <a:rPr lang="ar-SA" dirty="0" smtClean="0"/>
              <a:t>يستند </a:t>
            </a:r>
            <a:r>
              <a:rPr lang="ar-SA" dirty="0" smtClean="0"/>
              <a:t>الفهم القرائي إلى خبرات القارئ الماضية أعطي مثال يوضح </a:t>
            </a:r>
            <a:r>
              <a:rPr lang="ar-SA" dirty="0" err="1" smtClean="0"/>
              <a:t>ذلك؟</a:t>
            </a:r>
            <a:endParaRPr lang="ar-SA" dirty="0" smtClean="0"/>
          </a:p>
          <a:p>
            <a:pPr>
              <a:buNone/>
            </a:pP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مراحل اكتساب مهارات القراءة</a:t>
            </a:r>
            <a:endParaRPr lang="ar-SA" dirty="0"/>
          </a:p>
        </p:txBody>
      </p:sp>
      <p:sp>
        <p:nvSpPr>
          <p:cNvPr id="3" name="عنصر نائب للمحتوى 2"/>
          <p:cNvSpPr>
            <a:spLocks noGrp="1"/>
          </p:cNvSpPr>
          <p:nvPr>
            <p:ph idx="1"/>
          </p:nvPr>
        </p:nvSpPr>
        <p:spPr>
          <a:xfrm>
            <a:off x="1435608" y="1340768"/>
            <a:ext cx="7498080" cy="5184576"/>
          </a:xfrm>
        </p:spPr>
        <p:txBody>
          <a:bodyPr>
            <a:normAutofit fontScale="62500" lnSpcReduction="20000"/>
          </a:bodyPr>
          <a:lstStyle/>
          <a:p>
            <a:pPr algn="ctr">
              <a:buNone/>
            </a:pPr>
            <a:r>
              <a:rPr lang="ar-SA" dirty="0" smtClean="0"/>
              <a:t>تعليم مهارات القراءة هو عملية </a:t>
            </a:r>
            <a:r>
              <a:rPr lang="ar-SA" dirty="0" err="1" smtClean="0"/>
              <a:t>نمائيه</a:t>
            </a:r>
            <a:r>
              <a:rPr lang="ar-SA" dirty="0" smtClean="0"/>
              <a:t> متدرجة</a:t>
            </a:r>
          </a:p>
          <a:p>
            <a:pPr algn="ctr">
              <a:buNone/>
            </a:pPr>
            <a:endParaRPr lang="ar-SA" dirty="0" smtClean="0"/>
          </a:p>
          <a:p>
            <a:pPr algn="ctr">
              <a:buNone/>
            </a:pPr>
            <a:r>
              <a:rPr lang="ar-SA" dirty="0" smtClean="0"/>
              <a:t>التأخر في تنمية هذه المهارات يؤثر سلباً على نمو التلميذ في المراحل التعليمية التالية كما أنه يشعره بالإحباط في حين يواجه بمطالب جديدة في مراحل متقدمة لم يستعد لها من قبل.</a:t>
            </a:r>
          </a:p>
          <a:p>
            <a:pPr algn="ctr">
              <a:buNone/>
            </a:pPr>
            <a:endParaRPr lang="ar-SA" dirty="0" smtClean="0"/>
          </a:p>
          <a:p>
            <a:pPr algn="ctr">
              <a:buNone/>
            </a:pPr>
            <a:r>
              <a:rPr lang="ar-SA" dirty="0" smtClean="0"/>
              <a:t>هناك خمس مراحل أساسية تنمو فيها مهارات القراءة</a:t>
            </a:r>
          </a:p>
          <a:p>
            <a:pPr algn="ctr">
              <a:buNone/>
            </a:pPr>
            <a:endParaRPr lang="ar-SA" dirty="0" smtClean="0"/>
          </a:p>
          <a:p>
            <a:pPr algn="ctr">
              <a:buNone/>
            </a:pPr>
            <a:r>
              <a:rPr lang="ar-SA" dirty="0" smtClean="0"/>
              <a:t>المرحلة </a:t>
            </a:r>
            <a:r>
              <a:rPr lang="ar-SA" dirty="0" smtClean="0"/>
              <a:t>الأولى:الاستعداد لتعلم القراءة</a:t>
            </a:r>
          </a:p>
          <a:p>
            <a:pPr algn="ctr">
              <a:buNone/>
            </a:pPr>
            <a:endParaRPr lang="ar-SA" dirty="0" smtClean="0"/>
          </a:p>
          <a:p>
            <a:pPr algn="ctr">
              <a:buNone/>
            </a:pPr>
            <a:r>
              <a:rPr lang="ar-SA" dirty="0" smtClean="0"/>
              <a:t>المرحلة الثانية: البدء في تعليم القراءة</a:t>
            </a:r>
          </a:p>
          <a:p>
            <a:pPr algn="ctr">
              <a:buNone/>
            </a:pPr>
            <a:endParaRPr lang="ar-SA" dirty="0" smtClean="0"/>
          </a:p>
          <a:p>
            <a:pPr algn="ctr">
              <a:buNone/>
            </a:pPr>
            <a:r>
              <a:rPr lang="ar-SA" dirty="0" smtClean="0"/>
              <a:t>المرحلة الثالثة: التوسع في القراءة</a:t>
            </a:r>
          </a:p>
          <a:p>
            <a:pPr algn="ctr">
              <a:buNone/>
            </a:pPr>
            <a:endParaRPr lang="ar-SA" dirty="0" smtClean="0"/>
          </a:p>
          <a:p>
            <a:pPr algn="ctr">
              <a:buNone/>
            </a:pPr>
            <a:r>
              <a:rPr lang="ar-SA" dirty="0" smtClean="0"/>
              <a:t>المرحلة الرابعة: توسيع الخبرات وزيادة القدرات و </a:t>
            </a:r>
            <a:r>
              <a:rPr lang="ar-SA" dirty="0" err="1" smtClean="0"/>
              <a:t>الكفايات</a:t>
            </a:r>
            <a:endParaRPr lang="ar-SA" dirty="0" smtClean="0"/>
          </a:p>
          <a:p>
            <a:pPr algn="ctr">
              <a:buNone/>
            </a:pPr>
            <a:endParaRPr lang="ar-SA" dirty="0" smtClean="0"/>
          </a:p>
          <a:p>
            <a:pPr algn="ctr">
              <a:buNone/>
            </a:pPr>
            <a:r>
              <a:rPr lang="ar-SA" dirty="0" smtClean="0"/>
              <a:t>المرحلة الخامسة:تهذيب العادات والأذواق والميول</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المرحلة </a:t>
            </a:r>
            <a:r>
              <a:rPr lang="ar-SA" dirty="0" smtClean="0"/>
              <a:t>الأولى:الاستعداد لتعلم القراءة</a:t>
            </a:r>
            <a:br>
              <a:rPr lang="ar-SA" dirty="0" smtClean="0"/>
            </a:br>
            <a:endParaRPr lang="ar-SA" dirty="0"/>
          </a:p>
        </p:txBody>
      </p:sp>
      <p:sp>
        <p:nvSpPr>
          <p:cNvPr id="3" name="عنصر نائب للمحتوى 2"/>
          <p:cNvSpPr>
            <a:spLocks noGrp="1"/>
          </p:cNvSpPr>
          <p:nvPr>
            <p:ph idx="1"/>
          </p:nvPr>
        </p:nvSpPr>
        <p:spPr>
          <a:xfrm>
            <a:off x="1435608" y="1268760"/>
            <a:ext cx="7498080" cy="5328592"/>
          </a:xfrm>
        </p:spPr>
        <p:txBody>
          <a:bodyPr>
            <a:normAutofit fontScale="92500" lnSpcReduction="20000"/>
          </a:bodyPr>
          <a:lstStyle/>
          <a:p>
            <a:pPr algn="ctr">
              <a:buNone/>
            </a:pPr>
            <a:r>
              <a:rPr lang="ar-SA" dirty="0" smtClean="0"/>
              <a:t>تستغرق هذه المرحلة سنوات ما قبل المدرسة والسنة الأولى من المدرسة الابتدائية وأحياناً بضعة أشهر من السنة الثانية.</a:t>
            </a:r>
          </a:p>
          <a:p>
            <a:pPr algn="ctr">
              <a:buNone/>
            </a:pPr>
            <a:endParaRPr lang="ar-SA" dirty="0" smtClean="0"/>
          </a:p>
          <a:p>
            <a:pPr algn="ctr">
              <a:buNone/>
            </a:pPr>
            <a:r>
              <a:rPr lang="ar-SA" dirty="0" smtClean="0"/>
              <a:t>هناك ثلاثة عوامل تتدخل في تكوين الاستعداد للقراءة</a:t>
            </a:r>
          </a:p>
          <a:p>
            <a:pPr algn="ctr">
              <a:buNone/>
            </a:pPr>
            <a:r>
              <a:rPr lang="ar-SA" dirty="0" smtClean="0"/>
              <a:t>1- النمو العقلي</a:t>
            </a:r>
          </a:p>
          <a:p>
            <a:pPr algn="ctr">
              <a:buNone/>
            </a:pPr>
            <a:r>
              <a:rPr lang="ar-SA" dirty="0" smtClean="0"/>
              <a:t>ويتمثل في القدرة على تذكر أشكال الكلمات والقدرة على التفكير المجرد.</a:t>
            </a:r>
          </a:p>
          <a:p>
            <a:pPr algn="ctr">
              <a:buNone/>
            </a:pPr>
            <a:r>
              <a:rPr lang="ar-SA" dirty="0" smtClean="0"/>
              <a:t>2-النمو الجسمي</a:t>
            </a:r>
          </a:p>
          <a:p>
            <a:pPr algn="ctr">
              <a:buNone/>
            </a:pPr>
            <a:r>
              <a:rPr lang="ar-SA" dirty="0" smtClean="0"/>
              <a:t>ويتمثل في الصحة العامة والبصر والسمع.</a:t>
            </a:r>
          </a:p>
          <a:p>
            <a:pPr algn="ctr">
              <a:buNone/>
            </a:pPr>
            <a:r>
              <a:rPr lang="ar-SA" dirty="0" smtClean="0"/>
              <a:t>3-</a:t>
            </a:r>
            <a:r>
              <a:rPr lang="ar-SA" dirty="0" err="1" smtClean="0"/>
              <a:t>نموالشخصية</a:t>
            </a:r>
            <a:endParaRPr lang="ar-SA" dirty="0" smtClean="0"/>
          </a:p>
          <a:p>
            <a:pPr algn="ctr">
              <a:buNone/>
            </a:pPr>
            <a:r>
              <a:rPr lang="ar-SA" dirty="0" smtClean="0"/>
              <a:t>ويتمثل في الثبات الانفعالي والعادات الحسنة التي تساعد على التكيف مع البيئة المدرسية.</a:t>
            </a:r>
            <a:endParaRPr lang="ar-SA" dirty="0" smtClean="0"/>
          </a:p>
          <a:p>
            <a:pPr algn="ctr">
              <a:buNone/>
            </a:pPr>
            <a:endParaRPr lang="ar-SA" dirty="0" smtClean="0"/>
          </a:p>
          <a:p>
            <a:pPr algn="ctr">
              <a:buNone/>
            </a:pPr>
            <a:endParaRPr lang="ar-SA" dirty="0" smtClean="0"/>
          </a:p>
          <a:p>
            <a:pPr algn="ctr">
              <a:buNone/>
            </a:pPr>
            <a:endParaRPr lang="ar-SA" dirty="0" smtClean="0"/>
          </a:p>
          <a:p>
            <a:pPr algn="ctr">
              <a:buNone/>
            </a:pPr>
            <a:endParaRPr lang="ar-SA" dirty="0" smtClean="0"/>
          </a:p>
          <a:p>
            <a:pPr>
              <a:buNone/>
            </a:pP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المرحلة الثانية: البدء في تعليم القراءة</a:t>
            </a:r>
            <a:endParaRPr lang="ar-SA" dirty="0"/>
          </a:p>
        </p:txBody>
      </p:sp>
      <p:sp>
        <p:nvSpPr>
          <p:cNvPr id="3" name="عنصر نائب للمحتوى 2"/>
          <p:cNvSpPr>
            <a:spLocks noGrp="1"/>
          </p:cNvSpPr>
          <p:nvPr>
            <p:ph idx="1"/>
          </p:nvPr>
        </p:nvSpPr>
        <p:spPr/>
        <p:txBody>
          <a:bodyPr/>
          <a:lstStyle/>
          <a:p>
            <a:pPr algn="ctr">
              <a:buNone/>
            </a:pPr>
            <a:r>
              <a:rPr lang="ar-SA" dirty="0" smtClean="0"/>
              <a:t>تبدأ هذه المرحلة عادة عند التلاميذ الذين يكون نموهم القرائي عالياً في السنة الأولى الابتدائية.</a:t>
            </a:r>
          </a:p>
          <a:p>
            <a:pPr algn="ctr">
              <a:buNone/>
            </a:pPr>
            <a:endParaRPr lang="ar-SA" dirty="0" smtClean="0"/>
          </a:p>
          <a:p>
            <a:pPr algn="ctr">
              <a:buNone/>
            </a:pPr>
            <a:r>
              <a:rPr lang="ar-SA" dirty="0" smtClean="0"/>
              <a:t>يكتسب التلاميذ الشغف الشديد بتعليم القراءة والميل للتفكير في أثنائها.</a:t>
            </a:r>
          </a:p>
          <a:p>
            <a:pPr algn="ctr">
              <a:buNone/>
            </a:pPr>
            <a:endParaRPr lang="ar-SA" dirty="0" smtClean="0"/>
          </a:p>
          <a:p>
            <a:pPr algn="ctr">
              <a:buNone/>
            </a:pPr>
            <a:r>
              <a:rPr lang="ar-SA" dirty="0" smtClean="0"/>
              <a:t>تتكون العادات الأساسية في القراءة من حيث بناء عادات تعرف الكلمات وفهم النصوص البسيطة والميل للقراءة............</a:t>
            </a:r>
            <a:r>
              <a:rPr lang="ar-SA" dirty="0" err="1" smtClean="0"/>
              <a:t>ألخ.</a:t>
            </a:r>
            <a:endParaRPr lang="ar-SA"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المرحلة </a:t>
            </a:r>
            <a:r>
              <a:rPr lang="ar-SA" dirty="0" smtClean="0"/>
              <a:t>الثالثة: التوسع في القراءة</a:t>
            </a:r>
            <a:br>
              <a:rPr lang="ar-SA" dirty="0" smtClean="0"/>
            </a:b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وتسمى </a:t>
            </a:r>
            <a:r>
              <a:rPr lang="ar-SA" dirty="0" smtClean="0"/>
              <a:t>بمرحلة التقدم السريع في اكتساب العادات الأساسية في القراءة،وتمتد إلى الجزء الأخير من المرحلة الابتدائية وأوائل المرحلة المتوسطة.</a:t>
            </a:r>
          </a:p>
          <a:p>
            <a:pPr algn="ctr">
              <a:buNone/>
            </a:pPr>
            <a:endParaRPr lang="ar-SA" dirty="0" smtClean="0"/>
          </a:p>
          <a:p>
            <a:pPr algn="ctr">
              <a:buNone/>
            </a:pPr>
            <a:r>
              <a:rPr lang="ar-SA" dirty="0" smtClean="0"/>
              <a:t>يصل التلميذ في نهاية هذه المرحلة إلى بناء رصيد كبير من المفردات وينمو لديه الشوق إلى القراءة و الاطلاع والرغبة في البحث عن مواد جديدة للقراءة.</a:t>
            </a:r>
          </a:p>
          <a:p>
            <a:pPr>
              <a:buNone/>
            </a:pP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المرحلة </a:t>
            </a:r>
            <a:r>
              <a:rPr lang="ar-SA" dirty="0" smtClean="0"/>
              <a:t>الرابعة: توسيع الخبرات وزيادة القدرات و </a:t>
            </a:r>
            <a:r>
              <a:rPr lang="ar-SA" dirty="0" err="1" smtClean="0"/>
              <a:t>الكفايات</a:t>
            </a:r>
            <a:r>
              <a:rPr lang="ar-SA" dirty="0" smtClean="0"/>
              <a:t/>
            </a:r>
            <a:br>
              <a:rPr lang="ar-SA" dirty="0" smtClean="0"/>
            </a:br>
            <a:endParaRPr lang="ar-SA" dirty="0"/>
          </a:p>
        </p:txBody>
      </p:sp>
      <p:sp>
        <p:nvSpPr>
          <p:cNvPr id="3" name="عنصر نائب للمحتوى 2"/>
          <p:cNvSpPr>
            <a:spLocks noGrp="1"/>
          </p:cNvSpPr>
          <p:nvPr>
            <p:ph idx="1"/>
          </p:nvPr>
        </p:nvSpPr>
        <p:spPr/>
        <p:txBody>
          <a:bodyPr>
            <a:normAutofit lnSpcReduction="10000"/>
          </a:bodyPr>
          <a:lstStyle/>
          <a:p>
            <a:pPr algn="ctr">
              <a:buNone/>
            </a:pPr>
            <a:r>
              <a:rPr lang="ar-SA" dirty="0" smtClean="0"/>
              <a:t>تشمل السنتين الاوليتين من المرحلة الاعدادية وقد تمتد إلى نهاية هذه المرحلة.</a:t>
            </a:r>
          </a:p>
          <a:p>
            <a:pPr algn="ctr">
              <a:buNone/>
            </a:pPr>
            <a:endParaRPr lang="ar-SA" dirty="0" smtClean="0"/>
          </a:p>
          <a:p>
            <a:pPr algn="ctr">
              <a:buNone/>
            </a:pPr>
            <a:r>
              <a:rPr lang="ar-SA" dirty="0" smtClean="0"/>
              <a:t>تتميز بالقراءة الواسعة التي تزيد من خبرات القارئ.</a:t>
            </a:r>
          </a:p>
          <a:p>
            <a:pPr algn="ctr">
              <a:buNone/>
            </a:pPr>
            <a:endParaRPr lang="ar-SA" dirty="0" smtClean="0"/>
          </a:p>
          <a:p>
            <a:pPr algn="ctr">
              <a:buNone/>
            </a:pPr>
            <a:r>
              <a:rPr lang="ar-SA" dirty="0" smtClean="0"/>
              <a:t>الغرض الأساسي من تعليم القراءة في هذه المرحلة زيادة قدرة التلاميذ على الفهم والنقد والتفاعل وزيادة كفاءتهم في سرعة القراءة وتنمية ميول التلاميذ القرائية ورفع مستوى أذواقهم وإكسابهم المهارة في استخدام الكتب ومصادر المعلومات.</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المرحلة </a:t>
            </a:r>
            <a:r>
              <a:rPr lang="ar-SA" dirty="0" smtClean="0"/>
              <a:t>الخامسة:تهذيب العادات والأذواق والميول</a:t>
            </a:r>
            <a:br>
              <a:rPr lang="ar-SA" dirty="0" smtClean="0"/>
            </a:b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تشمل ما بقي من مراحل التعليم الثانوي وقد تمتد إلى التعليم الجامعي.</a:t>
            </a:r>
          </a:p>
          <a:p>
            <a:pPr algn="ctr">
              <a:buNone/>
            </a:pPr>
            <a:endParaRPr lang="ar-SA" dirty="0" smtClean="0"/>
          </a:p>
          <a:p>
            <a:pPr algn="ctr">
              <a:buNone/>
            </a:pPr>
            <a:r>
              <a:rPr lang="ar-SA" dirty="0" smtClean="0"/>
              <a:t>الغرض الأساسي من تعليم القراءة في هذه المرحلة </a:t>
            </a:r>
            <a:r>
              <a:rPr lang="ar-SA" dirty="0" smtClean="0"/>
              <a:t>تطوير العادات والميول وتنمية وتوسيع أذواقهم في القراءة وزيادة الكفاءة في مهارة </a:t>
            </a:r>
            <a:r>
              <a:rPr lang="ar-SA" dirty="0" smtClean="0"/>
              <a:t>استخدام الكتب ومصادر المعلومات.</a:t>
            </a:r>
          </a:p>
          <a:p>
            <a:pPr>
              <a:buNone/>
            </a:pPr>
            <a:endParaRPr lang="ar-SA" dirty="0" smtClean="0"/>
          </a:p>
          <a:p>
            <a:pPr>
              <a:buNone/>
            </a:pPr>
            <a:endParaRPr lang="ar-SA" dirty="0" smtClean="0"/>
          </a:p>
          <a:p>
            <a:pPr>
              <a:buNone/>
            </a:pP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يرى </a:t>
            </a:r>
            <a:r>
              <a:rPr lang="ar-SA" dirty="0" err="1" smtClean="0"/>
              <a:t>هينز</a:t>
            </a:r>
            <a:r>
              <a:rPr lang="ar-SA" dirty="0" smtClean="0"/>
              <a:t> </a:t>
            </a:r>
            <a:r>
              <a:rPr lang="ar-SA" dirty="0" err="1" smtClean="0"/>
              <a:t>ورنر</a:t>
            </a:r>
            <a:r>
              <a:rPr lang="ar-SA" dirty="0" smtClean="0"/>
              <a:t> أن تطور مهارات القراءة يمر عبر ثلاث مراحل</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المرحلة </a:t>
            </a:r>
            <a:r>
              <a:rPr lang="ar-SA" dirty="0" smtClean="0"/>
              <a:t>الأولى: المرحلة الكلية</a:t>
            </a:r>
          </a:p>
          <a:p>
            <a:pPr algn="ctr">
              <a:buNone/>
            </a:pPr>
            <a:endParaRPr lang="ar-SA" dirty="0" smtClean="0"/>
          </a:p>
          <a:p>
            <a:pPr algn="ctr">
              <a:buNone/>
            </a:pPr>
            <a:r>
              <a:rPr lang="ar-SA" dirty="0" smtClean="0"/>
              <a:t>المرحلة الثانية: المرحلة التحليلية</a:t>
            </a:r>
          </a:p>
          <a:p>
            <a:pPr algn="ctr">
              <a:buNone/>
            </a:pPr>
            <a:endParaRPr lang="ar-SA" dirty="0" smtClean="0"/>
          </a:p>
          <a:p>
            <a:pPr algn="ctr">
              <a:buNone/>
            </a:pPr>
            <a:r>
              <a:rPr lang="ar-SA" dirty="0" smtClean="0"/>
              <a:t>المرحلة الثالثة: مرحلة التكامل أو الدمج</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مستويات تعليم مهارات القراءة</a:t>
            </a:r>
            <a:endParaRPr lang="ar-SA" dirty="0"/>
          </a:p>
        </p:txBody>
      </p:sp>
      <p:sp>
        <p:nvSpPr>
          <p:cNvPr id="3" name="عنصر نائب للمحتوى 2"/>
          <p:cNvSpPr>
            <a:spLocks noGrp="1"/>
          </p:cNvSpPr>
          <p:nvPr>
            <p:ph idx="1"/>
          </p:nvPr>
        </p:nvSpPr>
        <p:spPr/>
        <p:txBody>
          <a:bodyPr>
            <a:normAutofit fontScale="55000" lnSpcReduction="20000"/>
          </a:bodyPr>
          <a:lstStyle/>
          <a:p>
            <a:pPr algn="ctr">
              <a:buNone/>
            </a:pPr>
            <a:r>
              <a:rPr lang="ar-SA" dirty="0" smtClean="0"/>
              <a:t>أشار كيرك </a:t>
            </a:r>
            <a:r>
              <a:rPr lang="ar-SA" dirty="0" err="1" smtClean="0"/>
              <a:t>وكالفنت</a:t>
            </a:r>
            <a:r>
              <a:rPr lang="ar-SA" dirty="0" smtClean="0"/>
              <a:t> </a:t>
            </a:r>
            <a:r>
              <a:rPr lang="ar-SA" dirty="0" err="1" smtClean="0"/>
              <a:t>1988م</a:t>
            </a:r>
            <a:r>
              <a:rPr lang="ar-SA" dirty="0" smtClean="0"/>
              <a:t> إلى أنه يمكن تقسيم مهارات القراءة إلى ثلاثة مستويات أو أنواع </a:t>
            </a:r>
            <a:r>
              <a:rPr lang="ar-SA" dirty="0" smtClean="0"/>
              <a:t>هي</a:t>
            </a:r>
            <a:endParaRPr lang="ar-SA" dirty="0" smtClean="0"/>
          </a:p>
          <a:p>
            <a:pPr algn="ctr">
              <a:buNone/>
            </a:pPr>
            <a:endParaRPr lang="ar-SA" dirty="0" smtClean="0"/>
          </a:p>
          <a:p>
            <a:pPr algn="ctr">
              <a:buNone/>
            </a:pPr>
            <a:r>
              <a:rPr lang="ar-SA" dirty="0" smtClean="0"/>
              <a:t>1- القراءة </a:t>
            </a:r>
            <a:r>
              <a:rPr lang="ar-SA" dirty="0" err="1" smtClean="0"/>
              <a:t>النمائية</a:t>
            </a:r>
            <a:endParaRPr lang="ar-SA" dirty="0" smtClean="0"/>
          </a:p>
          <a:p>
            <a:pPr algn="ctr">
              <a:buNone/>
            </a:pPr>
            <a:r>
              <a:rPr lang="ar-SA" dirty="0" smtClean="0"/>
              <a:t>تتضمن تدريس القراءة وفق تطورها النمائي المنتظم ويعتقد أن معظم التلاميذ يتعلمون القراءة في ضوء الطرق </a:t>
            </a:r>
            <a:r>
              <a:rPr lang="ar-SA" dirty="0" err="1" smtClean="0"/>
              <a:t>النمائية.</a:t>
            </a:r>
            <a:endParaRPr lang="ar-SA" dirty="0" smtClean="0"/>
          </a:p>
          <a:p>
            <a:pPr algn="ctr">
              <a:buNone/>
            </a:pPr>
            <a:endParaRPr lang="ar-SA" dirty="0" smtClean="0"/>
          </a:p>
          <a:p>
            <a:pPr algn="ctr">
              <a:buNone/>
            </a:pPr>
            <a:r>
              <a:rPr lang="ar-SA" dirty="0" smtClean="0"/>
              <a:t>2-القراءة </a:t>
            </a:r>
            <a:r>
              <a:rPr lang="ar-SA" dirty="0" smtClean="0"/>
              <a:t>التصحيحية</a:t>
            </a:r>
          </a:p>
          <a:p>
            <a:pPr algn="ctr">
              <a:buNone/>
            </a:pPr>
            <a:r>
              <a:rPr lang="ar-SA" dirty="0" smtClean="0"/>
              <a:t>هي الطرق المستخدمة في تصحيح العادات القرائية السيئة أو غير الصحيحة.</a:t>
            </a:r>
          </a:p>
          <a:p>
            <a:pPr algn="ctr">
              <a:buNone/>
            </a:pPr>
            <a:r>
              <a:rPr lang="ar-SA" dirty="0" smtClean="0"/>
              <a:t>قد يحتاج التلاميذ </a:t>
            </a:r>
            <a:r>
              <a:rPr lang="ar-SA" dirty="0" smtClean="0"/>
              <a:t>إلى مساعدة في إحدى مهارات القراءة </a:t>
            </a:r>
            <a:r>
              <a:rPr lang="ar-SA" dirty="0" err="1" smtClean="0"/>
              <a:t>كالتعرف ،الفهم </a:t>
            </a:r>
            <a:r>
              <a:rPr lang="ar-SA" dirty="0" smtClean="0"/>
              <a:t>،أو السرعة.</a:t>
            </a:r>
            <a:endParaRPr lang="ar-SA" dirty="0" smtClean="0"/>
          </a:p>
          <a:p>
            <a:pPr algn="ctr">
              <a:buNone/>
            </a:pPr>
            <a:endParaRPr lang="ar-SA" dirty="0" smtClean="0"/>
          </a:p>
          <a:p>
            <a:pPr algn="ctr">
              <a:buNone/>
            </a:pPr>
            <a:r>
              <a:rPr lang="ar-SA" dirty="0" smtClean="0"/>
              <a:t>3-القراءة </a:t>
            </a:r>
            <a:r>
              <a:rPr lang="ar-SA" dirty="0" smtClean="0"/>
              <a:t>العلاجية</a:t>
            </a:r>
          </a:p>
          <a:p>
            <a:pPr algn="ctr">
              <a:buNone/>
            </a:pPr>
            <a:r>
              <a:rPr lang="ar-SA" dirty="0" smtClean="0"/>
              <a:t>لازالت مهارات القراءة لدى هؤلاء التلاميذ غير متطورة وذلك بعد تعريضهم للقراءة </a:t>
            </a:r>
            <a:r>
              <a:rPr lang="ar-SA" dirty="0" err="1" smtClean="0"/>
              <a:t>النمائية</a:t>
            </a:r>
            <a:r>
              <a:rPr lang="ar-SA" dirty="0" smtClean="0"/>
              <a:t> والقراءة التصحيحية.</a:t>
            </a:r>
          </a:p>
          <a:p>
            <a:pPr algn="ctr">
              <a:buNone/>
            </a:pPr>
            <a:r>
              <a:rPr lang="ar-SA" dirty="0" smtClean="0"/>
              <a:t>يطلق أحياناً على هؤلاء التلاميذ ذوي عسر القراءة(</a:t>
            </a:r>
            <a:r>
              <a:rPr lang="ar-SA" dirty="0" err="1" smtClean="0"/>
              <a:t>الدسلكسيا</a:t>
            </a:r>
            <a:r>
              <a:rPr lang="ar-SA" dirty="0" smtClean="0"/>
              <a:t>)مما يدل على وجود عجز قرائي جزئي لديهم ومن الممكن أن يكون لديهم صعوبة خاصة في الجوانب </a:t>
            </a:r>
            <a:r>
              <a:rPr lang="ar-SA" dirty="0" err="1" smtClean="0"/>
              <a:t>النمائية</a:t>
            </a:r>
            <a:r>
              <a:rPr lang="ar-SA" dirty="0" smtClean="0"/>
              <a:t> التي تؤثر على عملية النجاح في القراءة.</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للمجموعة</a:t>
            </a:r>
            <a:endParaRPr lang="ar-SA" dirty="0"/>
          </a:p>
        </p:txBody>
      </p:sp>
      <p:sp>
        <p:nvSpPr>
          <p:cNvPr id="3" name="عنصر نائب للمحتوى 2"/>
          <p:cNvSpPr>
            <a:spLocks noGrp="1"/>
          </p:cNvSpPr>
          <p:nvPr>
            <p:ph idx="1"/>
          </p:nvPr>
        </p:nvSpPr>
        <p:spPr>
          <a:xfrm>
            <a:off x="1115616" y="1447800"/>
            <a:ext cx="7818072" cy="4800600"/>
          </a:xfrm>
        </p:spPr>
        <p:txBody>
          <a:bodyPr/>
          <a:lstStyle/>
          <a:p>
            <a:pPr algn="ctr">
              <a:buNone/>
            </a:pPr>
            <a:endParaRPr lang="ar-SA" dirty="0" smtClean="0"/>
          </a:p>
          <a:p>
            <a:pPr algn="ctr">
              <a:buNone/>
            </a:pPr>
            <a:r>
              <a:rPr lang="ar-SA" dirty="0" smtClean="0"/>
              <a:t>يعتقد الكثير من المعلمين أن الهدف الأساسي من تعليم القراءة للأطفال في المدرسة الابتدائية هو تنمية مهارات القراءة الضرورية لاستخدامها في فنون اللغة الأخرى ولكن هذا ليس هو الهدف الأساسي من تعليم القراءة فهناك أهداف أخرى كثيرة لتعليم القراءة فما هي  </a:t>
            </a:r>
            <a:r>
              <a:rPr lang="ar-SA" dirty="0" err="1" smtClean="0"/>
              <a:t>برأيك ؟</a:t>
            </a:r>
            <a:endParaRPr lang="ar-SA" dirty="0" smtClean="0"/>
          </a:p>
          <a:p>
            <a:pPr>
              <a:buNone/>
            </a:pP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endParaRPr lang="ar-SA" dirty="0" smtClean="0"/>
          </a:p>
          <a:p>
            <a:pPr>
              <a:buNone/>
            </a:pPr>
            <a:endParaRPr lang="ar-SA" dirty="0" smtClean="0"/>
          </a:p>
          <a:p>
            <a:pPr algn="ctr">
              <a:buNone/>
            </a:pPr>
            <a:endParaRPr lang="ar-SA" dirty="0" smtClean="0"/>
          </a:p>
          <a:p>
            <a:pPr algn="ctr">
              <a:buNone/>
            </a:pPr>
            <a:r>
              <a:rPr lang="ar-SA" dirty="0" smtClean="0"/>
              <a:t>انتهت المحاضرة</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3200" dirty="0" smtClean="0"/>
              <a:t>لا يستطيع التلميذ أن يكون قارئاً جيداً ويحقق أهداف القراءة إذا لم يكن واضحاً في ذهن المعلم تحقيق هدفين أساسيين</a:t>
            </a:r>
            <a:endParaRPr lang="ar-SA" sz="3200" dirty="0"/>
          </a:p>
        </p:txBody>
      </p:sp>
      <p:sp>
        <p:nvSpPr>
          <p:cNvPr id="3" name="عنصر نائب للمحتوى 2"/>
          <p:cNvSpPr>
            <a:spLocks noGrp="1"/>
          </p:cNvSpPr>
          <p:nvPr>
            <p:ph idx="1"/>
          </p:nvPr>
        </p:nvSpPr>
        <p:spPr/>
        <p:txBody>
          <a:bodyPr/>
          <a:lstStyle/>
          <a:p>
            <a:pPr>
              <a:buNone/>
            </a:pPr>
            <a:endParaRPr lang="ar-SA" dirty="0" smtClean="0"/>
          </a:p>
          <a:p>
            <a:pPr>
              <a:buNone/>
            </a:pPr>
            <a:r>
              <a:rPr lang="ar-SA" dirty="0" smtClean="0"/>
              <a:t>1- أن يغرس المعلم في نفس التلميذ الرغبة المستمرة في القراءة المفيدة.</a:t>
            </a:r>
          </a:p>
          <a:p>
            <a:pPr>
              <a:buNone/>
            </a:pPr>
            <a:endParaRPr lang="ar-SA" dirty="0" smtClean="0"/>
          </a:p>
          <a:p>
            <a:pPr>
              <a:buNone/>
            </a:pPr>
            <a:r>
              <a:rPr lang="ar-SA" dirty="0" smtClean="0"/>
              <a:t>2- أن يعمل على تزويد التلميذ بالمهارات والقدرات التي تجعله قارئاً جيداً.</a:t>
            </a:r>
          </a:p>
          <a:p>
            <a:pPr>
              <a:buNone/>
            </a:pP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مهارات القراءة </a:t>
            </a:r>
            <a:endParaRPr lang="ar-SA" dirty="0"/>
          </a:p>
        </p:txBody>
      </p:sp>
      <p:sp>
        <p:nvSpPr>
          <p:cNvPr id="3" name="عنصر نائب للمحتوى 2"/>
          <p:cNvSpPr>
            <a:spLocks noGrp="1"/>
          </p:cNvSpPr>
          <p:nvPr>
            <p:ph idx="1"/>
          </p:nvPr>
        </p:nvSpPr>
        <p:spPr/>
        <p:txBody>
          <a:bodyPr/>
          <a:lstStyle/>
          <a:p>
            <a:pPr>
              <a:buNone/>
            </a:pPr>
            <a:r>
              <a:rPr lang="ar-SA" dirty="0" smtClean="0"/>
              <a:t>يمكن تقسيم مهارات القراءة إلى مكونين أساسيين </a:t>
            </a:r>
            <a:r>
              <a:rPr lang="ar-SA" dirty="0" err="1" smtClean="0"/>
              <a:t>هما:</a:t>
            </a:r>
            <a:endParaRPr lang="ar-SA" dirty="0" smtClean="0"/>
          </a:p>
          <a:p>
            <a:pPr>
              <a:buNone/>
            </a:pPr>
            <a:endParaRPr lang="ar-SA" dirty="0" smtClean="0"/>
          </a:p>
          <a:p>
            <a:pPr algn="ctr">
              <a:buNone/>
            </a:pPr>
            <a:r>
              <a:rPr lang="ar-SA" dirty="0" smtClean="0"/>
              <a:t>أولاً: التعرف على الكلمة</a:t>
            </a:r>
          </a:p>
          <a:p>
            <a:pPr>
              <a:buNone/>
            </a:pPr>
            <a:endParaRPr lang="ar-SA" dirty="0" smtClean="0"/>
          </a:p>
          <a:p>
            <a:pPr>
              <a:buNone/>
            </a:pPr>
            <a:endParaRPr lang="ar-SA" dirty="0" smtClean="0"/>
          </a:p>
          <a:p>
            <a:pPr algn="ctr">
              <a:buNone/>
            </a:pPr>
            <a:r>
              <a:rPr lang="ar-SA" dirty="0" smtClean="0"/>
              <a:t>ثانياً: الفهم القرائي</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أولاً</a:t>
            </a:r>
            <a:r>
              <a:rPr lang="ar-SA" dirty="0" smtClean="0"/>
              <a:t>: التعرف على الكلمة</a:t>
            </a:r>
            <a:br>
              <a:rPr lang="ar-SA" dirty="0" smtClean="0"/>
            </a:br>
            <a:endParaRPr lang="ar-SA" dirty="0"/>
          </a:p>
        </p:txBody>
      </p:sp>
      <p:sp>
        <p:nvSpPr>
          <p:cNvPr id="3" name="عنصر نائب للمحتوى 2"/>
          <p:cNvSpPr>
            <a:spLocks noGrp="1"/>
          </p:cNvSpPr>
          <p:nvPr>
            <p:ph idx="1"/>
          </p:nvPr>
        </p:nvSpPr>
        <p:spPr/>
        <p:txBody>
          <a:bodyPr>
            <a:normAutofit fontScale="92500" lnSpcReduction="10000"/>
          </a:bodyPr>
          <a:lstStyle/>
          <a:p>
            <a:pPr algn="ctr">
              <a:buNone/>
            </a:pPr>
            <a:r>
              <a:rPr lang="ar-SA" dirty="0" smtClean="0"/>
              <a:t>القراء الذين يبذلون جهداً كبيراً في التعرف على الكلمات تكون قدرتهم على التجهيز والمعالجة واشتقاق أو استخلاص المعاني من النصوص موضوع القراءة ضعيفة.</a:t>
            </a:r>
          </a:p>
          <a:p>
            <a:pPr algn="ctr">
              <a:buNone/>
            </a:pPr>
            <a:endParaRPr lang="ar-SA" dirty="0" smtClean="0"/>
          </a:p>
          <a:p>
            <a:pPr algn="ctr">
              <a:buNone/>
            </a:pPr>
            <a:r>
              <a:rPr lang="ar-SA" dirty="0" smtClean="0"/>
              <a:t>استراتيجيات التعرف على الكلمة تشمل </a:t>
            </a:r>
            <a:r>
              <a:rPr lang="ar-SA" dirty="0" err="1" smtClean="0"/>
              <a:t>على:</a:t>
            </a:r>
            <a:endParaRPr lang="ar-SA" dirty="0" smtClean="0"/>
          </a:p>
          <a:p>
            <a:pPr algn="ctr">
              <a:buNone/>
            </a:pPr>
            <a:r>
              <a:rPr lang="ar-SA" dirty="0" smtClean="0"/>
              <a:t>1- نطق الكلمة</a:t>
            </a:r>
          </a:p>
          <a:p>
            <a:pPr algn="ctr">
              <a:buNone/>
            </a:pPr>
            <a:r>
              <a:rPr lang="ar-SA" dirty="0" smtClean="0"/>
              <a:t>2- مدلول الكلمة</a:t>
            </a:r>
          </a:p>
          <a:p>
            <a:pPr algn="ctr">
              <a:buNone/>
            </a:pPr>
            <a:r>
              <a:rPr lang="ar-SA" dirty="0" smtClean="0"/>
              <a:t>3-دلالات ومؤشرات السياق</a:t>
            </a:r>
          </a:p>
          <a:p>
            <a:pPr algn="ctr">
              <a:buNone/>
            </a:pPr>
            <a:r>
              <a:rPr lang="ar-SA" dirty="0" smtClean="0"/>
              <a:t>4-التحليل التركيبي</a:t>
            </a:r>
          </a:p>
          <a:p>
            <a:pPr algn="ctr">
              <a:buNone/>
            </a:pPr>
            <a:r>
              <a:rPr lang="ar-SA" dirty="0" smtClean="0"/>
              <a:t>5-الاستراتيجيات المشتركة للتعرف على الكلمة</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buNone/>
            </a:pPr>
            <a:r>
              <a:rPr lang="ar-SA" dirty="0" smtClean="0"/>
              <a:t>ذكر </a:t>
            </a:r>
            <a:r>
              <a:rPr lang="ar-SA" dirty="0" err="1" smtClean="0"/>
              <a:t>محفوظي</a:t>
            </a:r>
            <a:r>
              <a:rPr lang="ar-SA" dirty="0" smtClean="0"/>
              <a:t> وآخرون </a:t>
            </a:r>
            <a:r>
              <a:rPr lang="ar-SA" dirty="0" err="1" smtClean="0"/>
              <a:t>2010م</a:t>
            </a:r>
            <a:r>
              <a:rPr lang="ar-SA" dirty="0" smtClean="0"/>
              <a:t> أن مهارة التعرف على الكلمة تشير إلى قدرة التلميذ على التعرف على الكلمات وتعلم الأساليب التي من خلالها تصبح الكلمات المجهولة أو الغامضة معروفة ومقروءة عن طريق ترميز الكلمات المطبوعة والحروف وتزاوج الحروف والكلمات مع الأصوات.</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للمجموعة</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endParaRPr lang="ar-SA" dirty="0" smtClean="0"/>
          </a:p>
          <a:p>
            <a:pPr algn="ctr">
              <a:buNone/>
            </a:pPr>
            <a:r>
              <a:rPr lang="ar-SA" dirty="0" smtClean="0"/>
              <a:t>لماذا الأطفال أقل قدرة </a:t>
            </a:r>
            <a:r>
              <a:rPr lang="ar-SA" dirty="0" smtClean="0"/>
              <a:t>من الكبار </a:t>
            </a:r>
            <a:r>
              <a:rPr lang="ar-SA" dirty="0" smtClean="0"/>
              <a:t>في التعرف على الكلمة من خلال </a:t>
            </a:r>
            <a:r>
              <a:rPr lang="ar-SA" dirty="0" err="1" smtClean="0"/>
              <a:t>السياق ؟</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الأطفال أقل قدرة من الكبار في التعرف على الكلمة من خلال </a:t>
            </a:r>
            <a:r>
              <a:rPr lang="ar-SA" dirty="0" smtClean="0"/>
              <a:t>السياق للأسباب </a:t>
            </a:r>
            <a:r>
              <a:rPr lang="ar-SA" dirty="0" err="1" smtClean="0"/>
              <a:t>التالية:</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 نقص في النضج لديهم مقارنة بالكبار.</a:t>
            </a:r>
          </a:p>
          <a:p>
            <a:pPr algn="ctr">
              <a:buNone/>
            </a:pPr>
            <a:endParaRPr lang="ar-SA" dirty="0" smtClean="0"/>
          </a:p>
          <a:p>
            <a:pPr algn="ctr">
              <a:buNone/>
            </a:pPr>
            <a:r>
              <a:rPr lang="ar-SA" dirty="0" smtClean="0"/>
              <a:t>2-معاناتهم من بعض مشكلات القراءة.</a:t>
            </a:r>
          </a:p>
          <a:p>
            <a:pPr algn="ctr">
              <a:buNone/>
            </a:pPr>
            <a:endParaRPr lang="ar-SA" dirty="0" smtClean="0"/>
          </a:p>
          <a:p>
            <a:pPr algn="ctr">
              <a:buNone/>
            </a:pPr>
            <a:r>
              <a:rPr lang="ar-SA" dirty="0" smtClean="0"/>
              <a:t>3-بطئهم في القراءة.</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يشير ريدي 2004 إلى أن الطفل يكتسب محصولاً </a:t>
            </a:r>
            <a:r>
              <a:rPr lang="ar-SA" dirty="0" err="1" smtClean="0"/>
              <a:t>لابأس</a:t>
            </a:r>
            <a:r>
              <a:rPr lang="ar-SA" dirty="0" smtClean="0"/>
              <a:t> </a:t>
            </a:r>
            <a:r>
              <a:rPr lang="ar-SA" dirty="0" err="1" smtClean="0"/>
              <a:t>به</a:t>
            </a:r>
            <a:r>
              <a:rPr lang="ar-SA" dirty="0" smtClean="0"/>
              <a:t> من اللغة في السادسة من العمر.</a:t>
            </a:r>
          </a:p>
          <a:p>
            <a:pPr algn="ctr">
              <a:buNone/>
            </a:pPr>
            <a:endParaRPr lang="ar-SA" dirty="0" smtClean="0"/>
          </a:p>
          <a:p>
            <a:pPr algn="ctr">
              <a:buNone/>
            </a:pPr>
            <a:r>
              <a:rPr lang="ar-SA" dirty="0" smtClean="0"/>
              <a:t>يتقن الطفل الأساسيات في بناء اللغة عند اجتيازه الصف الأول الأساسي تقريباً.</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616</TotalTime>
  <Words>865</Words>
  <Application>Microsoft Office PowerPoint</Application>
  <PresentationFormat>عرض على الشاشة (3:4)‏</PresentationFormat>
  <Paragraphs>128</Paragraphs>
  <Slides>20</Slides>
  <Notes>0</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انقلاب</vt:lpstr>
      <vt:lpstr>الفصل الثاني</vt:lpstr>
      <vt:lpstr>سؤال للمجموعة</vt:lpstr>
      <vt:lpstr>لا يستطيع التلميذ أن يكون قارئاً جيداً ويحقق أهداف القراءة إذا لم يكن واضحاً في ذهن المعلم تحقيق هدفين أساسيين</vt:lpstr>
      <vt:lpstr>مهارات القراءة </vt:lpstr>
      <vt:lpstr> أولاً: التعرف على الكلمة </vt:lpstr>
      <vt:lpstr>الشريحة 6</vt:lpstr>
      <vt:lpstr>سؤال للمجموعة</vt:lpstr>
      <vt:lpstr>الأطفال أقل قدرة من الكبار في التعرف على الكلمة من خلال السياق للأسباب التالية:</vt:lpstr>
      <vt:lpstr>الشريحة 9</vt:lpstr>
      <vt:lpstr> ثانياً: الفهم القرائي </vt:lpstr>
      <vt:lpstr>سؤال للمجموعة</vt:lpstr>
      <vt:lpstr>مراحل اكتساب مهارات القراءة</vt:lpstr>
      <vt:lpstr> المرحلة الأولى:الاستعداد لتعلم القراءة </vt:lpstr>
      <vt:lpstr>المرحلة الثانية: البدء في تعليم القراءة</vt:lpstr>
      <vt:lpstr> المرحلة الثالثة: التوسع في القراءة </vt:lpstr>
      <vt:lpstr> المرحلة الرابعة: توسيع الخبرات وزيادة القدرات و الكفايات </vt:lpstr>
      <vt:lpstr> المرحلة الخامسة:تهذيب العادات والأذواق والميول </vt:lpstr>
      <vt:lpstr>يرى هينز ورنر أن تطور مهارات القراءة يمر عبر ثلاث مراحل</vt:lpstr>
      <vt:lpstr>مستويات تعليم مهارات القراءة</vt:lpstr>
      <vt:lpstr>الشريحة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القراءة واهميتها</dc:title>
  <dc:creator>Sony</dc:creator>
  <cp:lastModifiedBy>user0</cp:lastModifiedBy>
  <cp:revision>32</cp:revision>
  <dcterms:created xsi:type="dcterms:W3CDTF">2013-02-03T20:30:59Z</dcterms:created>
  <dcterms:modified xsi:type="dcterms:W3CDTF">2015-03-02T13:49:21Z</dcterms:modified>
</cp:coreProperties>
</file>