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0" d="100"/>
          <a:sy n="80" d="100"/>
        </p:scale>
        <p:origin x="-5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22/06/1436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22/06/1436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22/06/1436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22/06/1436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22/06/1436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22/06/1436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22/06/1436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22/06/1436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22/06/1436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22/06/1436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22/06/1436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22/06/1436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تطور وسائل الاتصال</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mtClean="0"/>
              <a:t>خامسا : مرحلة </a:t>
            </a:r>
            <a:r>
              <a:rPr lang="ar-SA" dirty="0" smtClean="0"/>
              <a:t>الاتصال متعدد </a:t>
            </a:r>
            <a:r>
              <a:rPr lang="ar-SA" dirty="0" smtClean="0"/>
              <a:t>الوسائط</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هو دمج عنصر أو أكثر من العناصر التالية في محتوى لتحقيق هدف اتصالي معين.</a:t>
            </a:r>
          </a:p>
          <a:p>
            <a:r>
              <a:rPr lang="ar-SA" dirty="0" smtClean="0"/>
              <a:t>وتشمل عناصر الوسائط المتعددة ما يلي:</a:t>
            </a:r>
          </a:p>
          <a:p>
            <a:r>
              <a:rPr lang="ar-SA" dirty="0" smtClean="0"/>
              <a:t>1 - النص </a:t>
            </a:r>
            <a:r>
              <a:rPr lang="ar-SA" dirty="0" smtClean="0"/>
              <a:t>الكتابي </a:t>
            </a:r>
          </a:p>
          <a:p>
            <a:r>
              <a:rPr lang="ar-SA" dirty="0" smtClean="0"/>
              <a:t>2 - الصور </a:t>
            </a:r>
            <a:endParaRPr lang="ar-SA" dirty="0" smtClean="0"/>
          </a:p>
          <a:p>
            <a:r>
              <a:rPr lang="ar-SA" dirty="0" smtClean="0"/>
              <a:t>3 - الصوت </a:t>
            </a:r>
            <a:endParaRPr lang="ar-SA" dirty="0" smtClean="0"/>
          </a:p>
          <a:p>
            <a:r>
              <a:rPr lang="ar-SA" dirty="0" smtClean="0"/>
              <a:t>4 - الرسوم </a:t>
            </a:r>
            <a:r>
              <a:rPr lang="ar-SA" dirty="0" smtClean="0"/>
              <a:t>المتحركة </a:t>
            </a:r>
          </a:p>
          <a:p>
            <a:r>
              <a:rPr lang="ar-SA" dirty="0" smtClean="0"/>
              <a:t>5 - الفيديو </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هناك مراحل واضحة تمر </a:t>
            </a:r>
            <a:r>
              <a:rPr lang="ar-SA" dirty="0" err="1" smtClean="0"/>
              <a:t>بها</a:t>
            </a:r>
            <a:r>
              <a:rPr lang="ar-SA" dirty="0" smtClean="0"/>
              <a:t> كل دولة من أجل تنمية وسائل إعلامها الجماهيرية، والتي تشمل المطبوعات والإذاعة والتلفزيون ، فكما هو معروف أن أي شيء قابل للنمو والتطور لا بد وأن يمر في مراحل قد تطول او تقصر أو تتعدد، وهذا راجع إلى طبيعة وظروف ذلك الشيء.</a:t>
            </a:r>
            <a:endParaRPr lang="en-US" b="1" dirty="0" smtClean="0"/>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t>مراحل تطور وسائل الإعلام</a:t>
            </a:r>
            <a:endParaRPr lang="ar-SA" dirty="0"/>
          </a:p>
        </p:txBody>
      </p:sp>
      <p:sp>
        <p:nvSpPr>
          <p:cNvPr id="3" name="عنصر نائب للمحتوى 2"/>
          <p:cNvSpPr>
            <a:spLocks noGrp="1"/>
          </p:cNvSpPr>
          <p:nvPr>
            <p:ph idx="1"/>
          </p:nvPr>
        </p:nvSpPr>
        <p:spPr/>
        <p:txBody>
          <a:bodyPr/>
          <a:lstStyle/>
          <a:p>
            <a:r>
              <a:rPr lang="ar-SA" dirty="0" smtClean="0"/>
              <a:t>1.	مرحلة النخبة</a:t>
            </a:r>
            <a:endParaRPr lang="en-US" b="1" dirty="0" smtClean="0"/>
          </a:p>
          <a:p>
            <a:r>
              <a:rPr lang="ar-SA" dirty="0" smtClean="0"/>
              <a:t>2.	مرحلة الشيوع</a:t>
            </a:r>
            <a:endParaRPr lang="en-US" b="1" dirty="0" smtClean="0"/>
          </a:p>
          <a:p>
            <a:r>
              <a:rPr lang="ar-SA" dirty="0" smtClean="0"/>
              <a:t>3.	مرحلة التخصص</a:t>
            </a:r>
            <a:endParaRPr lang="en-US" b="1" dirty="0" smtClean="0"/>
          </a:p>
          <a:p>
            <a:r>
              <a:rPr lang="ar-SA" dirty="0" smtClean="0"/>
              <a:t>4.	المرحلة الالكترونية</a:t>
            </a:r>
            <a:endParaRPr lang="en-US" b="1" dirty="0" smtClean="0"/>
          </a:p>
          <a:p>
            <a:r>
              <a:rPr lang="ar-SA" dirty="0" smtClean="0"/>
              <a:t>5.	مرحلة الاتصال متعدد الوسائط</a:t>
            </a:r>
            <a:endParaRPr lang="en-US" b="1" dirty="0" smtClean="0"/>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t>أولا: مرحلة النخبة</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1 -انتشار الأمية والجهل والفقر بين الناس</a:t>
            </a:r>
          </a:p>
          <a:p>
            <a:r>
              <a:rPr lang="ar-SA" dirty="0" smtClean="0"/>
              <a:t>2 -وسائل الإعلام موجودة فقط في العاصمة وبعض المدن الرئيسية الكبرى</a:t>
            </a:r>
          </a:p>
          <a:p>
            <a:r>
              <a:rPr lang="ar-SA" dirty="0" smtClean="0"/>
              <a:t>3 -لا تخدم وسائل الإعلام سوى طبقة معينة من السكان هم المتعلمون والمثقفون والأطباء وأصحاب المناصب</a:t>
            </a:r>
          </a:p>
          <a:p>
            <a:r>
              <a:rPr lang="ar-SA" dirty="0" smtClean="0"/>
              <a:t>4 -الغالبية العظمى من السكان لا يستطيعون القراءة ولا يملكون المال الكافي لشراء الصحف وأجهزة الراديو، وبالطبع أجهزة التلفزيون</a:t>
            </a:r>
          </a:p>
          <a:p>
            <a:r>
              <a:rPr lang="ar-SA" dirty="0" smtClean="0"/>
              <a:t>5 -معظم السكان لم يتعرضوا لأي مادة إعلامية قامت ببثها أو نشرها وسيلة إعلامية جماهيرية، لأنهم يسكنون في القرى التي هي بمعزل عن بعضها البعض.</a:t>
            </a:r>
          </a:p>
          <a:p>
            <a:r>
              <a:rPr lang="ar-SA" dirty="0" smtClean="0"/>
              <a:t>6 -المواد الإعلامية في الإذاعة والتلفزيون غالبا ما تكون إخبارية وتعليمية.</a:t>
            </a:r>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t>ثانيا: مرحلة الشيوع</a:t>
            </a:r>
            <a:endParaRPr lang="ar-SA" dirty="0"/>
          </a:p>
        </p:txBody>
      </p:sp>
      <p:sp>
        <p:nvSpPr>
          <p:cNvPr id="3" name="عنصر نائب للمحتوى 2"/>
          <p:cNvSpPr>
            <a:spLocks noGrp="1"/>
          </p:cNvSpPr>
          <p:nvPr>
            <p:ph idx="1"/>
          </p:nvPr>
        </p:nvSpPr>
        <p:spPr/>
        <p:txBody>
          <a:bodyPr/>
          <a:lstStyle/>
          <a:p>
            <a:r>
              <a:rPr lang="ar-SA" dirty="0" smtClean="0"/>
              <a:t>تدخل وسائل الإعلام لدولة ما في هذه المرحلة عندما يحدث الآتي:</a:t>
            </a:r>
          </a:p>
          <a:p>
            <a:r>
              <a:rPr lang="ar-SA" dirty="0" smtClean="0"/>
              <a:t>1.تزداد نسبة التعليم بين السكان</a:t>
            </a:r>
          </a:p>
          <a:p>
            <a:r>
              <a:rPr lang="ar-SA" dirty="0" smtClean="0"/>
              <a:t>2.يرتفع دخل الفرد بدرجة ملحوظة</a:t>
            </a:r>
          </a:p>
          <a:p>
            <a:endParaRPr lang="ar-SA" dirty="0" smtClean="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ومن متابعة خصائص هذه المرحلة يتبين لنا الآتي:</a:t>
            </a:r>
          </a:p>
          <a:p>
            <a:r>
              <a:rPr lang="ar-SA" dirty="0" smtClean="0"/>
              <a:t>1.إن تطور وسائل الإعلام الجماهيرية </a:t>
            </a:r>
            <a:r>
              <a:rPr lang="ar-SA" dirty="0" smtClean="0">
                <a:solidFill>
                  <a:srgbClr val="FF0000"/>
                </a:solidFill>
              </a:rPr>
              <a:t>المسموعة والمرئية </a:t>
            </a:r>
            <a:r>
              <a:rPr lang="ar-SA" dirty="0" smtClean="0"/>
              <a:t>يتوقف على ارتفاع</a:t>
            </a:r>
            <a:r>
              <a:rPr lang="ar-SA" dirty="0" smtClean="0">
                <a:solidFill>
                  <a:srgbClr val="FF0000"/>
                </a:solidFill>
              </a:rPr>
              <a:t> الدخل </a:t>
            </a:r>
            <a:r>
              <a:rPr lang="ar-SA" dirty="0" smtClean="0"/>
              <a:t>وليس على ارتفاع نسبة التعليم.</a:t>
            </a:r>
          </a:p>
          <a:p>
            <a:r>
              <a:rPr lang="ar-SA" dirty="0" smtClean="0"/>
              <a:t>2.إن تطور وسائل </a:t>
            </a:r>
            <a:r>
              <a:rPr lang="ar-SA" dirty="0" smtClean="0">
                <a:solidFill>
                  <a:srgbClr val="FF0000"/>
                </a:solidFill>
              </a:rPr>
              <a:t>الإعلام المطبوعة </a:t>
            </a:r>
            <a:r>
              <a:rPr lang="ar-SA" dirty="0" smtClean="0"/>
              <a:t>يتوقف على ارتفاع نسبة </a:t>
            </a:r>
            <a:r>
              <a:rPr lang="ar-SA" dirty="0" smtClean="0">
                <a:solidFill>
                  <a:srgbClr val="FF0000"/>
                </a:solidFill>
              </a:rPr>
              <a:t>التعليم </a:t>
            </a:r>
            <a:r>
              <a:rPr lang="ar-SA" dirty="0" smtClean="0"/>
              <a:t>أولا ثم الدخل، فالغني الجاهل لا يستفيد من شراء الصحف أو غيرها من الوسائل المطبوعة.</a:t>
            </a:r>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t>ثالثا: مرحلة التخصص</a:t>
            </a:r>
            <a:endParaRPr lang="ar-SA" dirty="0"/>
          </a:p>
        </p:txBody>
      </p:sp>
      <p:sp>
        <p:nvSpPr>
          <p:cNvPr id="3" name="عنصر نائب للمحتوى 2"/>
          <p:cNvSpPr>
            <a:spLocks noGrp="1"/>
          </p:cNvSpPr>
          <p:nvPr>
            <p:ph idx="1"/>
          </p:nvPr>
        </p:nvSpPr>
        <p:spPr/>
        <p:txBody>
          <a:bodyPr/>
          <a:lstStyle/>
          <a:p>
            <a:r>
              <a:rPr lang="ar-SA" dirty="0" smtClean="0"/>
              <a:t>إن مرحلة التخصص هي المرحلة التي تقوم فيها وسائل الإعلام بخدمة كل فئة متخصصة من المجتمع (الأطباء، المهندسون، الإعلاميون، الزراعيون، الاقتصاديون، ...) وذلك بتقديم مواد إعلامية موجهة إلى كل فئة من هذه الفئات.</a:t>
            </a:r>
            <a:endParaRPr lang="en-US" b="1" dirty="0" smtClean="0"/>
          </a:p>
          <a:p>
            <a:r>
              <a:rPr lang="ar-SA" dirty="0" smtClean="0"/>
              <a:t>وتخدم هذه الوسائل في الوقت ذاته عامة الشعب، بتقديم رسائل إعلامية عامة كالأخبار والبرامج الترفيهية والثقافية وغيرها.</a:t>
            </a:r>
            <a:endParaRPr lang="en-US" b="1" dirty="0" smtClean="0"/>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5.	مرحلة الاتصال متعدد </a:t>
            </a:r>
            <a:r>
              <a:rPr lang="ar-SA" dirty="0" smtClean="0"/>
              <a:t>الوسائط</a:t>
            </a:r>
            <a:endParaRPr lang="ar-SA" dirty="0"/>
          </a:p>
        </p:txBody>
      </p:sp>
      <p:sp>
        <p:nvSpPr>
          <p:cNvPr id="3" name="عنصر نائب للمحتوى 2"/>
          <p:cNvSpPr>
            <a:spLocks noGrp="1"/>
          </p:cNvSpPr>
          <p:nvPr>
            <p:ph idx="1"/>
          </p:nvPr>
        </p:nvSpPr>
        <p:spPr/>
        <p:txBody>
          <a:bodyPr/>
          <a:lstStyle/>
          <a:p>
            <a:r>
              <a:rPr lang="ar-SA" dirty="0" smtClean="0"/>
              <a:t>ولا تبدأ هذه المرحلة في أي دولة إلا إذا توافرت لها المقومات التالية:</a:t>
            </a:r>
          </a:p>
          <a:p>
            <a:r>
              <a:rPr lang="ar-SA" dirty="0" smtClean="0"/>
              <a:t>1.ارتفاع نسبة المتعلمين وارتفاع نسبة التعليم</a:t>
            </a:r>
          </a:p>
          <a:p>
            <a:r>
              <a:rPr lang="ar-SA" dirty="0" smtClean="0"/>
              <a:t>2.ارتفاع عام في دخل الفرد</a:t>
            </a:r>
          </a:p>
          <a:p>
            <a:r>
              <a:rPr lang="ar-SA" dirty="0" smtClean="0"/>
              <a:t>3.وجود وقت فراغ كاف لمعظم السكان ما بين (4-6) ساعات يوميا</a:t>
            </a:r>
          </a:p>
          <a:p>
            <a:r>
              <a:rPr lang="ar-SA" dirty="0" smtClean="0"/>
              <a:t>4.عدد سكان الدولة مرتفع.</a:t>
            </a: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t>رابعا: المرحلة الإلكترونية</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بدأت منذ منتصف القرن التاسع عشر باكتشاف الموجات المغناطيسية ونجاح العالم الإيطالي </a:t>
            </a:r>
            <a:r>
              <a:rPr lang="ar-SA" dirty="0" err="1" smtClean="0"/>
              <a:t>ماركوني</a:t>
            </a:r>
            <a:r>
              <a:rPr lang="ar-SA" dirty="0" smtClean="0"/>
              <a:t> في إرسال إشارات لاسلكية ومن ثم اختراع الراديو عام 1906م، وتوالت بعد ذلك المخترعات والمكتشفات التي ما لبث أن حققت ثورة اتصالية .</a:t>
            </a:r>
          </a:p>
          <a:p>
            <a:r>
              <a:rPr lang="ar-SA" dirty="0" smtClean="0"/>
              <a:t>وخلالها ظهر التلغراف والتلفون والفونوغراف، ثم التصوير الفوتوغرافي فالفيلم السينمائي، ثم الإذاعة المرئية (التلفزيون)، والتليكس، وصولاً إلى الأقمار الصناعية والفاكس والفيديو وغير ذلك من وسائل الاتصال والإعلام، لتظهر الحاسبات الإلكترونية وتتطور جيلا بعد جيل وتدخل كل مجالات الحياة ومنها المجالات الإعلامية.</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483</Words>
  <Application>Microsoft Office PowerPoint</Application>
  <PresentationFormat>عرض على الشاشة (3:4)‏</PresentationFormat>
  <Paragraphs>42</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سمة Office</vt:lpstr>
      <vt:lpstr>تطور وسائل الاتصال</vt:lpstr>
      <vt:lpstr>الشريحة 2</vt:lpstr>
      <vt:lpstr>مراحل تطور وسائل الإعلام</vt:lpstr>
      <vt:lpstr>أولا: مرحلة النخبة</vt:lpstr>
      <vt:lpstr>ثانيا: مرحلة الشيوع</vt:lpstr>
      <vt:lpstr>الشريحة 6</vt:lpstr>
      <vt:lpstr>ثالثا: مرحلة التخصص</vt:lpstr>
      <vt:lpstr>5. مرحلة الاتصال متعدد الوسائط</vt:lpstr>
      <vt:lpstr>رابعا: المرحلة الإلكترونية</vt:lpstr>
      <vt:lpstr>خامسا : مرحلة الاتصال متعدد الوسائط</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تطور وسائل الاتصال</dc:title>
  <cp:lastModifiedBy>nalwaeil</cp:lastModifiedBy>
  <cp:revision>5</cp:revision>
  <dcterms:modified xsi:type="dcterms:W3CDTF">2015-04-11T14:53:34Z</dcterms:modified>
</cp:coreProperties>
</file>