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Override5.xml" ContentType="application/vnd.openxmlformats-officedocument.themeOverrid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Override3.xml" ContentType="application/vnd.openxmlformats-officedocument.themeOverride+xml"/>
  <Override PartName="/ppt/theme/themeOverride4.xml" ContentType="application/vnd.openxmlformats-officedocument.themeOverr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2"/>
  </p:notesMasterIdLst>
  <p:sldIdLst>
    <p:sldId id="256" r:id="rId2"/>
    <p:sldId id="269" r:id="rId3"/>
    <p:sldId id="270" r:id="rId4"/>
    <p:sldId id="264" r:id="rId5"/>
    <p:sldId id="271" r:id="rId6"/>
    <p:sldId id="273" r:id="rId7"/>
    <p:sldId id="257" r:id="rId8"/>
    <p:sldId id="272" r:id="rId9"/>
    <p:sldId id="263" r:id="rId10"/>
    <p:sldId id="274" r:id="rId11"/>
    <p:sldId id="275" r:id="rId12"/>
    <p:sldId id="276" r:id="rId13"/>
    <p:sldId id="277" r:id="rId14"/>
    <p:sldId id="278" r:id="rId15"/>
    <p:sldId id="279" r:id="rId16"/>
    <p:sldId id="280" r:id="rId17"/>
    <p:sldId id="281" r:id="rId18"/>
    <p:sldId id="284" r:id="rId19"/>
    <p:sldId id="282" r:id="rId20"/>
    <p:sldId id="283"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48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48500B07-6156-46B6-8888-4331F8772373}" type="datetimeFigureOut">
              <a:rPr lang="en-US"/>
              <a:pPr>
                <a:defRPr/>
              </a:pPr>
              <a:t>10/17/2015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76C1D05F-6389-4107-B0EB-0A3F2834EF8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04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8F1881E-D959-42D2-BD27-2FA7F85EBE60}"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E461596-125F-4978-B06A-0FBDA000D501}" type="slidenum">
              <a:rPr lang="en-US" smtClean="0"/>
              <a:pPr fontAlgn="base">
                <a:spcBef>
                  <a:spcPct val="0"/>
                </a:spcBef>
                <a:spcAft>
                  <a:spcPct val="0"/>
                </a:spcAft>
                <a:defRPr/>
              </a:pPr>
              <a:t>4</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25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C5A4267-730C-4300-89D8-DE80332B3175}" type="slidenum">
              <a:rPr lang="en-US" smtClean="0"/>
              <a:pPr fontAlgn="base">
                <a:spcBef>
                  <a:spcPct val="0"/>
                </a:spcBef>
                <a:spcAft>
                  <a:spcPct val="0"/>
                </a:spcAft>
                <a:defRPr/>
              </a:pPr>
              <a:t>7</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5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E9F79DD-8AE3-470A-866B-B66DFA3E9988}" type="slidenum">
              <a:rPr lang="en-US" smtClean="0"/>
              <a:pPr fontAlgn="base">
                <a:spcBef>
                  <a:spcPct val="0"/>
                </a:spcBef>
                <a:spcAft>
                  <a:spcPct val="0"/>
                </a:spcAft>
                <a:defRPr/>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B07E6BAD-4948-49FD-A63F-61CEA729DEF9}" type="datetimeFigureOut">
              <a:rPr lang="en-US"/>
              <a:pPr>
                <a:defRPr/>
              </a:pPr>
              <a:t>10/17/2015</a:t>
            </a:fld>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112EFB8A-5688-4409-B13A-BC2D15AC16D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2601DD7B-6F5E-455D-8A67-BF8964644803}" type="datetimeFigureOut">
              <a:rPr lang="en-US"/>
              <a:pPr>
                <a:defRPr/>
              </a:pPr>
              <a:t>10/17/2015</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8FC6B036-957C-4AC6-92C6-408C3416DDB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1B2EAB08-9A75-47A4-AE13-BBA36C16D0C0}" type="datetimeFigureOut">
              <a:rPr lang="en-US"/>
              <a:pPr>
                <a:defRPr/>
              </a:pPr>
              <a:t>10/17/2015</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53CE85C7-30E8-4EC3-8140-18CFF2E917E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F516B597-1191-4681-BC22-A7BDE80D6E75}" type="datetimeFigureOut">
              <a:rPr lang="en-US"/>
              <a:pPr>
                <a:defRPr/>
              </a:pPr>
              <a:t>10/17/2015</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7F08640F-7A9D-4F05-B83B-8E8B452458A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381CE247-6201-4F06-BEF2-7DD44DF94C35}" type="datetimeFigureOut">
              <a:rPr lang="en-US"/>
              <a:pPr>
                <a:defRPr/>
              </a:pPr>
              <a:t>10/17/2015</a:t>
            </a:fld>
            <a:endParaRPr lang="en-US"/>
          </a:p>
        </p:txBody>
      </p:sp>
      <p:sp>
        <p:nvSpPr>
          <p:cNvPr id="7" name="Footer Placeholder 4"/>
          <p:cNvSpPr>
            <a:spLocks noGrp="1"/>
          </p:cNvSpPr>
          <p:nvPr>
            <p:ph type="ftr" sz="quarter" idx="11"/>
          </p:nvPr>
        </p:nvSpPr>
        <p:spPr/>
        <p:txBody>
          <a:bodyPr/>
          <a:lstStyle>
            <a:lvl1pPr>
              <a:defRPr/>
            </a:lvl1pPr>
            <a:extLst/>
          </a:lstStyle>
          <a:p>
            <a:pPr>
              <a:defRPr/>
            </a:pP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1975EBFA-6A8C-41DE-9F06-5A30AD3B2B0A}"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1CF58DC3-19C6-45B9-8873-A578CE809B05}" type="datetimeFigureOut">
              <a:rPr lang="en-US"/>
              <a:pPr>
                <a:defRPr/>
              </a:pPr>
              <a:t>10/17/2015</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B18BEF68-F969-45B4-B113-C20AABB51328}"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A94C8D30-249F-42F1-9E70-1A77D40E6ACF}" type="datetimeFigureOut">
              <a:rPr lang="en-US"/>
              <a:pPr>
                <a:defRPr/>
              </a:pPr>
              <a:t>10/17/2015</a:t>
            </a:fld>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7263AC03-8A2E-4B1B-AE72-6085A58896A5}"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63829876-779E-4055-B129-4C284A1EF16A}" type="datetimeFigureOut">
              <a:rPr lang="en-US"/>
              <a:pPr>
                <a:defRPr/>
              </a:pPr>
              <a:t>10/17/2015</a:t>
            </a:fld>
            <a:endParaRPr lang="en-US"/>
          </a:p>
        </p:txBody>
      </p:sp>
      <p:sp>
        <p:nvSpPr>
          <p:cNvPr id="4" name="Footer Placeholder 3"/>
          <p:cNvSpPr>
            <a:spLocks noGrp="1"/>
          </p:cNvSpPr>
          <p:nvPr>
            <p:ph type="ftr" sz="quarter" idx="11"/>
          </p:nvPr>
        </p:nvSpPr>
        <p:spPr/>
        <p:txBody>
          <a:bodyPr/>
          <a:lstStyle>
            <a:lvl1pPr>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extLst/>
          </a:lstStyle>
          <a:p>
            <a:pPr>
              <a:defRPr/>
            </a:pPr>
            <a:fld id="{4413D31B-D057-49EB-9570-F4063108408B}"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0904E839-F63E-4635-8489-DD78C629BBF9}" type="datetimeFigureOut">
              <a:rPr lang="en-US"/>
              <a:pPr>
                <a:defRPr/>
              </a:pPr>
              <a:t>10/17/2015</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EF4C537C-7519-498D-B124-D357D166130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A3065285-B2EA-4313-AFC7-4BE5E82507F6}" type="datetimeFigureOut">
              <a:rPr lang="en-US"/>
              <a:pPr>
                <a:defRPr/>
              </a:pPr>
              <a:t>10/17/2015</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3D4D8E0C-2E8D-4CD7-A8B5-315F59CCE45A}"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F2937208-BEBB-4A04-83EE-2A4E2CAE8D0B}" type="datetimeFigureOut">
              <a:rPr lang="en-US"/>
              <a:pPr>
                <a:defRPr/>
              </a:pPr>
              <a:t>10/17/2015</a:t>
            </a:fld>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5BAD1489-1F5D-4B93-AE46-34D6499DCCFA}"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defRPr>
            </a:lvl1pPr>
            <a:extLst/>
          </a:lstStyle>
          <a:p>
            <a:pPr>
              <a:defRPr/>
            </a:pPr>
            <a:fld id="{9D750299-7421-4338-9E47-D38EE51490A6}" type="datetimeFigureOut">
              <a:rPr lang="en-US"/>
              <a:pPr>
                <a:defRPr/>
              </a:pPr>
              <a:t>10/17/2015</a:t>
            </a:fld>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defRPr>
            </a:lvl1pPr>
            <a:extLst/>
          </a:lstStyle>
          <a:p>
            <a:pPr>
              <a:defRPr/>
            </a:pP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defRPr>
            </a:lvl1pPr>
            <a:extLst/>
          </a:lstStyle>
          <a:p>
            <a:pPr>
              <a:defRPr/>
            </a:pPr>
            <a:fld id="{FFB5D74A-3D8A-4171-BFDD-CBD91BBD113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49" r:id="rId1"/>
    <p:sldLayoutId id="2147483745" r:id="rId2"/>
    <p:sldLayoutId id="2147483750" r:id="rId3"/>
    <p:sldLayoutId id="2147483751" r:id="rId4"/>
    <p:sldLayoutId id="2147483752" r:id="rId5"/>
    <p:sldLayoutId id="2147483753" r:id="rId6"/>
    <p:sldLayoutId id="2147483746" r:id="rId7"/>
    <p:sldLayoutId id="2147483754" r:id="rId8"/>
    <p:sldLayoutId id="2147483755" r:id="rId9"/>
    <p:sldLayoutId id="2147483747" r:id="rId10"/>
    <p:sldLayoutId id="2147483748"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eaLnBrk="1" fontAlgn="auto" hangingPunct="1">
              <a:spcAft>
                <a:spcPts val="0"/>
              </a:spcAft>
              <a:defRPr/>
            </a:pPr>
            <a:r>
              <a:rPr lang="en-US" sz="4000" dirty="0" err="1" smtClean="0"/>
              <a:t>SWE333</a:t>
            </a:r>
            <a:r>
              <a:rPr lang="en-US" sz="4000" smtClean="0"/>
              <a:t>- Software </a:t>
            </a:r>
            <a:r>
              <a:rPr lang="en-US" sz="4000" dirty="0" smtClean="0"/>
              <a:t>Quality Assurance (SQA)</a:t>
            </a:r>
            <a:endParaRPr lang="en-US" sz="4000" dirty="0"/>
          </a:p>
        </p:txBody>
      </p:sp>
      <p:sp>
        <p:nvSpPr>
          <p:cNvPr id="9219" name="Subtitle 2"/>
          <p:cNvSpPr>
            <a:spLocks noGrp="1"/>
          </p:cNvSpPr>
          <p:nvPr>
            <p:ph type="subTitle" idx="1"/>
          </p:nvPr>
        </p:nvSpPr>
        <p:spPr>
          <a:xfrm>
            <a:off x="685800" y="3611563"/>
            <a:ext cx="7772400" cy="1200150"/>
          </a:xfrm>
        </p:spPr>
        <p:txBody>
          <a:bodyPr/>
          <a:lstStyle/>
          <a:p>
            <a:pPr marR="0" algn="ctr" eaLnBrk="1" hangingPunct="1"/>
            <a:r>
              <a:rPr lang="en-US" sz="2400" dirty="0" smtClean="0"/>
              <a:t>Prepared by: Hussein </a:t>
            </a:r>
            <a:r>
              <a:rPr lang="en-US" sz="2400" dirty="0" err="1" smtClean="0"/>
              <a:t>Alhashimi</a:t>
            </a:r>
            <a:endParaRPr lang="en-US" sz="24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Decreased number of defects and errors in software</a:t>
            </a:r>
          </a:p>
          <a:p>
            <a:r>
              <a:rPr lang="en-US" dirty="0" smtClean="0"/>
              <a:t>Less rework as a result of less software defects</a:t>
            </a:r>
          </a:p>
          <a:p>
            <a:r>
              <a:rPr lang="en-US" dirty="0" smtClean="0"/>
              <a:t>Reduced development and maintenance cost</a:t>
            </a:r>
          </a:p>
          <a:p>
            <a:r>
              <a:rPr lang="en-US" dirty="0" smtClean="0"/>
              <a:t>Increased software reliability</a:t>
            </a:r>
          </a:p>
          <a:p>
            <a:r>
              <a:rPr lang="en-US" dirty="0" smtClean="0"/>
              <a:t>Increased customer satisfaction</a:t>
            </a:r>
          </a:p>
          <a:p>
            <a:r>
              <a:rPr lang="en-US" dirty="0" smtClean="0"/>
              <a:t>Happier software practitioners</a:t>
            </a:r>
          </a:p>
          <a:p>
            <a:pPr>
              <a:buNone/>
            </a:pPr>
            <a:endParaRPr lang="en-US" dirty="0"/>
          </a:p>
        </p:txBody>
      </p:sp>
      <p:sp>
        <p:nvSpPr>
          <p:cNvPr id="3" name="Title 2"/>
          <p:cNvSpPr>
            <a:spLocks noGrp="1"/>
          </p:cNvSpPr>
          <p:nvPr>
            <p:ph type="title"/>
          </p:nvPr>
        </p:nvSpPr>
        <p:spPr/>
        <p:txBody>
          <a:bodyPr/>
          <a:lstStyle/>
          <a:p>
            <a:r>
              <a:rPr lang="en-US" dirty="0" smtClean="0"/>
              <a:t>Benefits of software quality</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en-US" dirty="0" smtClean="0"/>
              <a:t>The software requirement document regarding a software system for managing a hospital laboratory (Super Lab) consists of chapters of requirements. For each section, fill in the name of the factor that best fits</a:t>
            </a:r>
            <a:r>
              <a:rPr lang="en-US" u="sng" dirty="0" smtClean="0"/>
              <a:t> the requirement. the requirement (use McCall’s factor model and the attached reading list to choose only one factor per requirements section).</a:t>
            </a:r>
            <a:r>
              <a:rPr lang="en-US" b="1" dirty="0" smtClean="0"/>
              <a:t> </a:t>
            </a:r>
            <a:endParaRPr lang="en-US" dirty="0" smtClean="0"/>
          </a:p>
          <a:p>
            <a:pPr algn="just"/>
            <a:endParaRPr lang="en-US" dirty="0" smtClean="0"/>
          </a:p>
          <a:p>
            <a:endParaRPr lang="en-US" dirty="0"/>
          </a:p>
        </p:txBody>
      </p:sp>
      <p:sp>
        <p:nvSpPr>
          <p:cNvPr id="3" name="Title 2"/>
          <p:cNvSpPr>
            <a:spLocks noGrp="1"/>
          </p:cNvSpPr>
          <p:nvPr>
            <p:ph type="title"/>
          </p:nvPr>
        </p:nvSpPr>
        <p:spPr/>
        <p:txBody>
          <a:bodyPr/>
          <a:lstStyle/>
          <a:p>
            <a:r>
              <a:rPr lang="en-US" dirty="0" err="1" smtClean="0"/>
              <a:t>SQA</a:t>
            </a:r>
            <a:r>
              <a:rPr lang="en-US" dirty="0" smtClean="0"/>
              <a:t> (</a:t>
            </a:r>
            <a:r>
              <a:rPr lang="en-US" dirty="0" smtClean="0"/>
              <a:t>cont</a:t>
            </a:r>
            <a:r>
              <a:rPr lang="en-US" dirty="0" smtClean="0"/>
              <a:t>)</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533400" y="1136904"/>
          <a:ext cx="8229600" cy="5187696"/>
        </p:xfrm>
        <a:graphic>
          <a:graphicData uri="http://schemas.openxmlformats.org/drawingml/2006/table">
            <a:tbl>
              <a:tblPr firstRow="1" bandRow="1">
                <a:tableStyleId>{5C22544A-7EE6-4342-B048-85BDC9FD1C3A}</a:tableStyleId>
              </a:tblPr>
              <a:tblGrid>
                <a:gridCol w="1066800"/>
                <a:gridCol w="4419600"/>
                <a:gridCol w="2743200"/>
              </a:tblGrid>
              <a:tr h="370840">
                <a:tc>
                  <a:txBody>
                    <a:bodyPr/>
                    <a:lstStyle/>
                    <a:p>
                      <a:pPr marL="0" marR="0" algn="ctr">
                        <a:lnSpc>
                          <a:spcPct val="115000"/>
                        </a:lnSpc>
                        <a:spcBef>
                          <a:spcPts val="0"/>
                        </a:spcBef>
                        <a:spcAft>
                          <a:spcPts val="0"/>
                        </a:spcAft>
                      </a:pPr>
                      <a:r>
                        <a:rPr lang="en-US" sz="2000" b="1" dirty="0">
                          <a:latin typeface="Calibri"/>
                          <a:ea typeface="Calibri"/>
                          <a:cs typeface="Times New Roman"/>
                        </a:rPr>
                        <a:t>No</a:t>
                      </a:r>
                      <a:endParaRPr lang="en-US" sz="1800" dirty="0">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2000" b="1" dirty="0">
                          <a:latin typeface="Calibri"/>
                          <a:ea typeface="Calibri"/>
                          <a:cs typeface="Times New Roman"/>
                        </a:rPr>
                        <a:t>Section taken from the software requirement document</a:t>
                      </a:r>
                      <a:endParaRPr lang="en-US" sz="1800" dirty="0">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2000" b="1" dirty="0">
                          <a:latin typeface="Calibri"/>
                          <a:ea typeface="Calibri"/>
                          <a:cs typeface="Times New Roman"/>
                        </a:rPr>
                        <a:t>The requirement factors</a:t>
                      </a:r>
                      <a:endParaRPr lang="en-US" sz="1800" dirty="0">
                        <a:latin typeface="Calibri"/>
                        <a:ea typeface="Times New Roman"/>
                        <a:cs typeface="Times New Roman"/>
                      </a:endParaRPr>
                    </a:p>
                  </a:txBody>
                  <a:tcPr marL="68580" marR="68580" marT="0" marB="0"/>
                </a:tc>
              </a:tr>
              <a:tr h="370840">
                <a:tc>
                  <a:txBody>
                    <a:bodyPr/>
                    <a:lstStyle/>
                    <a:p>
                      <a:pPr marL="0" marR="0" algn="ctr">
                        <a:lnSpc>
                          <a:spcPct val="115000"/>
                        </a:lnSpc>
                        <a:spcBef>
                          <a:spcPts val="0"/>
                        </a:spcBef>
                        <a:spcAft>
                          <a:spcPts val="0"/>
                        </a:spcAft>
                      </a:pPr>
                      <a:r>
                        <a:rPr lang="en-US" sz="1600" dirty="0">
                          <a:latin typeface="Calibri"/>
                          <a:ea typeface="Calibri"/>
                          <a:cs typeface="Times New Roman"/>
                        </a:rPr>
                        <a:t>1</a:t>
                      </a:r>
                      <a:endParaRPr lang="en-US" sz="1400" dirty="0">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600" dirty="0">
                          <a:latin typeface="Calibri"/>
                          <a:ea typeface="Calibri"/>
                          <a:cs typeface="Times New Roman"/>
                        </a:rPr>
                        <a:t>The probability that the “Super-lab” software system will be found in a state of failure during peak hours (9 am to 4 pm) is required to be below 0.5%.</a:t>
                      </a:r>
                      <a:endParaRPr lang="en-US" sz="1400" dirty="0">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endParaRPr lang="en-US" sz="1400" b="1" dirty="0">
                        <a:latin typeface="Calibri"/>
                        <a:ea typeface="Times New Roman"/>
                        <a:cs typeface="Times New Roman"/>
                      </a:endParaRPr>
                    </a:p>
                  </a:txBody>
                  <a:tcPr marL="68580" marR="68580" marT="0" marB="0" anchor="ctr"/>
                </a:tc>
              </a:tr>
              <a:tr h="370840">
                <a:tc>
                  <a:txBody>
                    <a:bodyPr/>
                    <a:lstStyle/>
                    <a:p>
                      <a:pPr marL="0" marR="0" algn="ctr">
                        <a:lnSpc>
                          <a:spcPct val="115000"/>
                        </a:lnSpc>
                        <a:spcBef>
                          <a:spcPts val="0"/>
                        </a:spcBef>
                        <a:spcAft>
                          <a:spcPts val="0"/>
                        </a:spcAft>
                      </a:pPr>
                      <a:r>
                        <a:rPr lang="en-US" sz="1600" dirty="0">
                          <a:latin typeface="Calibri"/>
                          <a:ea typeface="Calibri"/>
                          <a:cs typeface="Times New Roman"/>
                        </a:rPr>
                        <a:t>2</a:t>
                      </a:r>
                      <a:endParaRPr lang="en-US" sz="1400" dirty="0">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600" dirty="0">
                          <a:latin typeface="Calibri"/>
                          <a:ea typeface="Calibri"/>
                          <a:cs typeface="Times New Roman"/>
                        </a:rPr>
                        <a:t>The “Super-Lab” software system will enable direct transfer of laboratory results to those files of hospitalized patients managed by the “MD-File” software package.</a:t>
                      </a:r>
                      <a:endParaRPr lang="en-US" sz="1400" dirty="0">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endParaRPr lang="en-US" sz="1400" b="1" dirty="0">
                        <a:latin typeface="Calibri"/>
                        <a:ea typeface="Times New Roman"/>
                        <a:cs typeface="Times New Roman"/>
                      </a:endParaRPr>
                    </a:p>
                  </a:txBody>
                  <a:tcPr marL="68580" marR="68580" marT="0" marB="0" anchor="ctr"/>
                </a:tc>
              </a:tr>
              <a:tr h="370840">
                <a:tc>
                  <a:txBody>
                    <a:bodyPr/>
                    <a:lstStyle/>
                    <a:p>
                      <a:pPr marL="0" marR="0" algn="ctr">
                        <a:lnSpc>
                          <a:spcPct val="115000"/>
                        </a:lnSpc>
                        <a:spcBef>
                          <a:spcPts val="0"/>
                        </a:spcBef>
                        <a:spcAft>
                          <a:spcPts val="0"/>
                        </a:spcAft>
                      </a:pPr>
                      <a:r>
                        <a:rPr lang="en-US" sz="1600" dirty="0">
                          <a:latin typeface="Calibri"/>
                          <a:ea typeface="Calibri"/>
                          <a:cs typeface="Times New Roman"/>
                        </a:rPr>
                        <a:t>3</a:t>
                      </a:r>
                      <a:endParaRPr lang="en-US" sz="1400" dirty="0">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600" dirty="0">
                          <a:latin typeface="Calibri"/>
                          <a:ea typeface="Calibri"/>
                          <a:cs typeface="Times New Roman"/>
                        </a:rPr>
                        <a:t>The “Super-Lab” software system will include a module that prepares a detailed report of the patient’s laboratory test results during his current hospitalization. (This report will serve as an Appendix to the family physician’s file). The time required to obtain this printed report will be less than 30 seconds; the level of accuracy and completeness will be at least 99%.</a:t>
                      </a:r>
                      <a:endParaRPr lang="en-US" sz="1400" dirty="0">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endParaRPr lang="en-US" sz="1400" b="1" dirty="0">
                        <a:latin typeface="Calibri"/>
                        <a:ea typeface="Times New Roman"/>
                        <a:cs typeface="Times New Roman"/>
                      </a:endParaRPr>
                    </a:p>
                  </a:txBody>
                  <a:tcPr marL="68580" marR="68580" marT="0" marB="0" anchor="ctr"/>
                </a:tc>
              </a:tr>
            </a:tbl>
          </a:graphicData>
        </a:graphic>
      </p:graphicFrame>
      <p:sp>
        <p:nvSpPr>
          <p:cNvPr id="3" name="Title 2"/>
          <p:cNvSpPr>
            <a:spLocks noGrp="1"/>
          </p:cNvSpPr>
          <p:nvPr>
            <p:ph type="title"/>
          </p:nvPr>
        </p:nvSpPr>
        <p:spPr/>
        <p:txBody>
          <a:bodyPr/>
          <a:lstStyle/>
          <a:p>
            <a:r>
              <a:rPr lang="en-US" dirty="0" err="1" smtClean="0"/>
              <a:t>SQA</a:t>
            </a:r>
            <a:r>
              <a:rPr lang="en-US" dirty="0" smtClean="0"/>
              <a:t> (</a:t>
            </a:r>
            <a:r>
              <a:rPr lang="en-US" dirty="0" smtClean="0"/>
              <a:t>cont</a:t>
            </a:r>
            <a:r>
              <a:rPr lang="en-US" dirty="0" smtClean="0"/>
              <a:t>) 1</a:t>
            </a:r>
            <a:endParaRPr lang="en-US" dirty="0"/>
          </a:p>
        </p:txBody>
      </p:sp>
      <p:sp>
        <p:nvSpPr>
          <p:cNvPr id="5" name="TextBox 4"/>
          <p:cNvSpPr txBox="1"/>
          <p:nvPr/>
        </p:nvSpPr>
        <p:spPr>
          <a:xfrm>
            <a:off x="6096000" y="2057400"/>
            <a:ext cx="2133600" cy="369332"/>
          </a:xfrm>
          <a:prstGeom prst="rect">
            <a:avLst/>
          </a:prstGeom>
          <a:noFill/>
        </p:spPr>
        <p:txBody>
          <a:bodyPr wrap="square" rtlCol="0">
            <a:spAutoFit/>
          </a:bodyPr>
          <a:lstStyle/>
          <a:p>
            <a:r>
              <a:rPr lang="en-US" b="1" dirty="0" smtClean="0">
                <a:latin typeface="Calibri"/>
                <a:ea typeface="Calibri"/>
                <a:cs typeface="Times New Roman"/>
              </a:rPr>
              <a:t>Reliability</a:t>
            </a:r>
            <a:endParaRPr lang="en-US" dirty="0"/>
          </a:p>
        </p:txBody>
      </p:sp>
      <p:sp>
        <p:nvSpPr>
          <p:cNvPr id="8" name="TextBox 7"/>
          <p:cNvSpPr txBox="1"/>
          <p:nvPr/>
        </p:nvSpPr>
        <p:spPr>
          <a:xfrm>
            <a:off x="6096000" y="3200400"/>
            <a:ext cx="1905000" cy="369332"/>
          </a:xfrm>
          <a:prstGeom prst="rect">
            <a:avLst/>
          </a:prstGeom>
          <a:noFill/>
        </p:spPr>
        <p:txBody>
          <a:bodyPr wrap="square" rtlCol="0">
            <a:spAutoFit/>
          </a:bodyPr>
          <a:lstStyle/>
          <a:p>
            <a:r>
              <a:rPr lang="en-US" b="1" dirty="0" smtClean="0">
                <a:latin typeface="Calibri"/>
                <a:ea typeface="Calibri"/>
                <a:cs typeface="Times New Roman"/>
              </a:rPr>
              <a:t>Interoperability</a:t>
            </a:r>
            <a:endParaRPr lang="en-US" dirty="0"/>
          </a:p>
        </p:txBody>
      </p:sp>
      <p:sp>
        <p:nvSpPr>
          <p:cNvPr id="9" name="TextBox 8"/>
          <p:cNvSpPr txBox="1"/>
          <p:nvPr/>
        </p:nvSpPr>
        <p:spPr>
          <a:xfrm>
            <a:off x="6019800" y="4648200"/>
            <a:ext cx="1905000" cy="369332"/>
          </a:xfrm>
          <a:prstGeom prst="rect">
            <a:avLst/>
          </a:prstGeom>
          <a:noFill/>
        </p:spPr>
        <p:txBody>
          <a:bodyPr wrap="square" rtlCol="0">
            <a:spAutoFit/>
          </a:bodyPr>
          <a:lstStyle/>
          <a:p>
            <a:r>
              <a:rPr lang="en-US" b="1" dirty="0" smtClean="0">
                <a:latin typeface="Calibri"/>
                <a:ea typeface="Calibri"/>
                <a:cs typeface="Times New Roman"/>
              </a:rPr>
              <a:t>Correctness</a:t>
            </a:r>
            <a:endParaRPr lang="en-US" sz="1600" b="1" dirty="0" smtClean="0">
              <a:latin typeface="Calibri"/>
              <a:ea typeface="Times New Roman"/>
              <a:cs typeface="Times New Roman"/>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138"/>
          <a:ext cx="8229600" cy="4907280"/>
        </p:xfrm>
        <a:graphic>
          <a:graphicData uri="http://schemas.openxmlformats.org/drawingml/2006/table">
            <a:tbl>
              <a:tblPr firstRow="1" bandRow="1">
                <a:tableStyleId>{5C22544A-7EE6-4342-B048-85BDC9FD1C3A}</a:tableStyleId>
              </a:tblPr>
              <a:tblGrid>
                <a:gridCol w="609600"/>
                <a:gridCol w="4876800"/>
                <a:gridCol w="2743200"/>
              </a:tblGrid>
              <a:tr h="370840">
                <a:tc>
                  <a:txBody>
                    <a:bodyPr/>
                    <a:lstStyle/>
                    <a:p>
                      <a:pPr marL="0" marR="0" algn="ctr">
                        <a:lnSpc>
                          <a:spcPct val="115000"/>
                        </a:lnSpc>
                        <a:spcBef>
                          <a:spcPts val="0"/>
                        </a:spcBef>
                        <a:spcAft>
                          <a:spcPts val="0"/>
                        </a:spcAft>
                      </a:pPr>
                      <a:r>
                        <a:rPr lang="en-US" sz="2000" b="1" dirty="0">
                          <a:latin typeface="Calibri"/>
                          <a:ea typeface="Calibri"/>
                          <a:cs typeface="Times New Roman"/>
                        </a:rPr>
                        <a:t>No</a:t>
                      </a:r>
                      <a:endParaRPr lang="en-US" sz="1800" dirty="0">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2000" b="1" dirty="0">
                          <a:latin typeface="Calibri"/>
                          <a:ea typeface="Calibri"/>
                          <a:cs typeface="Times New Roman"/>
                        </a:rPr>
                        <a:t>Section taken from the software requirement document</a:t>
                      </a:r>
                      <a:endParaRPr lang="en-US" sz="1800" dirty="0">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2000" b="1" dirty="0">
                          <a:latin typeface="Calibri"/>
                          <a:ea typeface="Calibri"/>
                          <a:cs typeface="Times New Roman"/>
                        </a:rPr>
                        <a:t>The requirement factors</a:t>
                      </a:r>
                      <a:endParaRPr lang="en-US" sz="1800" dirty="0">
                        <a:latin typeface="Calibri"/>
                        <a:ea typeface="Times New Roman"/>
                        <a:cs typeface="Times New Roman"/>
                      </a:endParaRPr>
                    </a:p>
                  </a:txBody>
                  <a:tcPr marL="68580" marR="68580" marT="0" marB="0"/>
                </a:tc>
              </a:tr>
              <a:tr h="370840">
                <a:tc>
                  <a:txBody>
                    <a:bodyPr/>
                    <a:lstStyle/>
                    <a:p>
                      <a:pPr marL="0" marR="0" algn="ctr">
                        <a:lnSpc>
                          <a:spcPct val="115000"/>
                        </a:lnSpc>
                        <a:spcBef>
                          <a:spcPts val="0"/>
                        </a:spcBef>
                        <a:spcAft>
                          <a:spcPts val="0"/>
                        </a:spcAft>
                      </a:pPr>
                      <a:r>
                        <a:rPr kumimoji="0" lang="en-US" sz="1600" kern="1200" dirty="0">
                          <a:solidFill>
                            <a:schemeClr val="dk1"/>
                          </a:solidFill>
                          <a:latin typeface="Calibri"/>
                          <a:ea typeface="Calibri"/>
                          <a:cs typeface="Times New Roman"/>
                        </a:rPr>
                        <a:t>4</a:t>
                      </a:r>
                    </a:p>
                  </a:txBody>
                  <a:tcPr marL="68580" marR="68580" marT="0" marB="0"/>
                </a:tc>
                <a:tc>
                  <a:txBody>
                    <a:bodyPr/>
                    <a:lstStyle/>
                    <a:p>
                      <a:pPr marL="0" marR="0">
                        <a:lnSpc>
                          <a:spcPct val="115000"/>
                        </a:lnSpc>
                        <a:spcBef>
                          <a:spcPts val="0"/>
                        </a:spcBef>
                        <a:spcAft>
                          <a:spcPts val="0"/>
                        </a:spcAft>
                      </a:pPr>
                      <a:r>
                        <a:rPr kumimoji="0" lang="en-US" sz="1600" kern="1200" dirty="0">
                          <a:solidFill>
                            <a:schemeClr val="dk1"/>
                          </a:solidFill>
                          <a:latin typeface="Calibri"/>
                          <a:ea typeface="Calibri"/>
                          <a:cs typeface="Times New Roman"/>
                        </a:rPr>
                        <a:t>The “Super-Lab” software to be developed for hospital laboratory use may be adapted later for private laboratory use.</a:t>
                      </a:r>
                    </a:p>
                  </a:txBody>
                  <a:tcPr marL="68580" marR="68580" marT="0" marB="0"/>
                </a:tc>
                <a:tc>
                  <a:txBody>
                    <a:bodyPr/>
                    <a:lstStyle/>
                    <a:p>
                      <a:pPr marL="0" marR="0">
                        <a:lnSpc>
                          <a:spcPct val="115000"/>
                        </a:lnSpc>
                        <a:spcBef>
                          <a:spcPts val="0"/>
                        </a:spcBef>
                        <a:spcAft>
                          <a:spcPts val="0"/>
                        </a:spcAft>
                      </a:pPr>
                      <a:endParaRPr kumimoji="0" lang="en-US" sz="1600" b="1" kern="1200" dirty="0">
                        <a:solidFill>
                          <a:schemeClr val="dk1"/>
                        </a:solidFill>
                        <a:latin typeface="Calibri"/>
                        <a:ea typeface="Calibri"/>
                        <a:cs typeface="Times New Roman"/>
                      </a:endParaRPr>
                    </a:p>
                  </a:txBody>
                  <a:tcPr marL="68580" marR="68580" marT="0" marB="0" anchor="ctr"/>
                </a:tc>
              </a:tr>
              <a:tr h="370840">
                <a:tc>
                  <a:txBody>
                    <a:bodyPr/>
                    <a:lstStyle/>
                    <a:p>
                      <a:pPr marL="0" marR="0" algn="ctr">
                        <a:lnSpc>
                          <a:spcPct val="115000"/>
                        </a:lnSpc>
                        <a:spcBef>
                          <a:spcPts val="0"/>
                        </a:spcBef>
                        <a:spcAft>
                          <a:spcPts val="0"/>
                        </a:spcAft>
                      </a:pPr>
                      <a:r>
                        <a:rPr kumimoji="0" lang="en-US" sz="1600" kern="1200" dirty="0">
                          <a:solidFill>
                            <a:schemeClr val="dk1"/>
                          </a:solidFill>
                          <a:latin typeface="Calibri"/>
                          <a:ea typeface="Calibri"/>
                          <a:cs typeface="Times New Roman"/>
                        </a:rPr>
                        <a:t>5</a:t>
                      </a:r>
                    </a:p>
                  </a:txBody>
                  <a:tcPr marL="68580" marR="68580" marT="0" marB="0"/>
                </a:tc>
                <a:tc>
                  <a:txBody>
                    <a:bodyPr/>
                    <a:lstStyle/>
                    <a:p>
                      <a:pPr marL="0" marR="0">
                        <a:lnSpc>
                          <a:spcPct val="115000"/>
                        </a:lnSpc>
                        <a:spcBef>
                          <a:spcPts val="0"/>
                        </a:spcBef>
                        <a:spcAft>
                          <a:spcPts val="0"/>
                        </a:spcAft>
                      </a:pPr>
                      <a:r>
                        <a:rPr kumimoji="0" lang="en-US" sz="1600" kern="1200" dirty="0">
                          <a:solidFill>
                            <a:schemeClr val="dk1"/>
                          </a:solidFill>
                          <a:latin typeface="Calibri"/>
                          <a:ea typeface="Calibri"/>
                          <a:cs typeface="Times New Roman"/>
                        </a:rPr>
                        <a:t>The training of a laboratory technician, requiring no more than 3 days, will enable the technician to reach level C of “Super-Lab” software usage. This means he or she will be able to manage reception of 20patients per Hour.</a:t>
                      </a:r>
                    </a:p>
                  </a:txBody>
                  <a:tcPr marL="68580" marR="68580" marT="0" marB="0"/>
                </a:tc>
                <a:tc>
                  <a:txBody>
                    <a:bodyPr/>
                    <a:lstStyle/>
                    <a:p>
                      <a:pPr marL="0" marR="0">
                        <a:lnSpc>
                          <a:spcPct val="115000"/>
                        </a:lnSpc>
                        <a:spcBef>
                          <a:spcPts val="0"/>
                        </a:spcBef>
                        <a:spcAft>
                          <a:spcPts val="0"/>
                        </a:spcAft>
                      </a:pPr>
                      <a:endParaRPr kumimoji="0" lang="en-US" sz="1600" b="1" kern="1200" dirty="0">
                        <a:solidFill>
                          <a:schemeClr val="dk1"/>
                        </a:solidFill>
                        <a:latin typeface="Calibri"/>
                        <a:ea typeface="Calibri"/>
                        <a:cs typeface="Times New Roman"/>
                      </a:endParaRPr>
                    </a:p>
                  </a:txBody>
                  <a:tcPr marL="68580" marR="68580" marT="0" marB="0" anchor="ctr"/>
                </a:tc>
              </a:tr>
              <a:tr h="370840">
                <a:tc>
                  <a:txBody>
                    <a:bodyPr/>
                    <a:lstStyle/>
                    <a:p>
                      <a:pPr marL="0" marR="0" algn="ctr">
                        <a:lnSpc>
                          <a:spcPct val="115000"/>
                        </a:lnSpc>
                        <a:spcBef>
                          <a:spcPts val="0"/>
                        </a:spcBef>
                        <a:spcAft>
                          <a:spcPts val="0"/>
                        </a:spcAft>
                      </a:pPr>
                      <a:r>
                        <a:rPr kumimoji="0" lang="en-US" sz="1600" kern="1200" dirty="0">
                          <a:solidFill>
                            <a:schemeClr val="dk1"/>
                          </a:solidFill>
                          <a:latin typeface="Calibri"/>
                          <a:ea typeface="Calibri"/>
                          <a:cs typeface="Times New Roman"/>
                        </a:rPr>
                        <a:t>6</a:t>
                      </a:r>
                    </a:p>
                  </a:txBody>
                  <a:tcPr marL="68580" marR="68580" marT="0" marB="0"/>
                </a:tc>
                <a:tc>
                  <a:txBody>
                    <a:bodyPr/>
                    <a:lstStyle/>
                    <a:p>
                      <a:pPr marL="0" marR="0">
                        <a:lnSpc>
                          <a:spcPct val="115000"/>
                        </a:lnSpc>
                        <a:spcBef>
                          <a:spcPts val="0"/>
                        </a:spcBef>
                        <a:spcAft>
                          <a:spcPts val="0"/>
                        </a:spcAft>
                      </a:pPr>
                      <a:r>
                        <a:rPr kumimoji="0" lang="en-US" sz="1600" kern="1200" dirty="0">
                          <a:solidFill>
                            <a:schemeClr val="dk1"/>
                          </a:solidFill>
                          <a:latin typeface="Calibri"/>
                          <a:ea typeface="Calibri"/>
                          <a:cs typeface="Times New Roman"/>
                        </a:rPr>
                        <a:t>The “Super-Lab” software system will record a detailed user‘s Log. In addition, the system will report attempts by unauthorized persons to obtain medical information from the laboratory test results data base. The report will include the following informations: The network identification of the applying terminal, the system code of the employee who requested that information, the day and time of attempt and the type of attempt.</a:t>
                      </a:r>
                    </a:p>
                  </a:txBody>
                  <a:tcPr marL="68580" marR="68580" marT="0" marB="0"/>
                </a:tc>
                <a:tc>
                  <a:txBody>
                    <a:bodyPr/>
                    <a:lstStyle/>
                    <a:p>
                      <a:pPr marL="0" marR="0">
                        <a:lnSpc>
                          <a:spcPct val="115000"/>
                        </a:lnSpc>
                        <a:spcBef>
                          <a:spcPts val="0"/>
                        </a:spcBef>
                        <a:spcAft>
                          <a:spcPts val="0"/>
                        </a:spcAft>
                      </a:pPr>
                      <a:endParaRPr kumimoji="0" lang="en-US" sz="1600" b="1" kern="1200" dirty="0">
                        <a:solidFill>
                          <a:schemeClr val="dk1"/>
                        </a:solidFill>
                        <a:latin typeface="Calibri"/>
                        <a:ea typeface="Calibri"/>
                        <a:cs typeface="Times New Roman"/>
                      </a:endParaRPr>
                    </a:p>
                  </a:txBody>
                  <a:tcPr marL="68580" marR="68580" marT="0" marB="0" anchor="ctr"/>
                </a:tc>
              </a:tr>
            </a:tbl>
          </a:graphicData>
        </a:graphic>
      </p:graphicFrame>
      <p:sp>
        <p:nvSpPr>
          <p:cNvPr id="3" name="Title 2"/>
          <p:cNvSpPr>
            <a:spLocks noGrp="1"/>
          </p:cNvSpPr>
          <p:nvPr>
            <p:ph type="title"/>
          </p:nvPr>
        </p:nvSpPr>
        <p:spPr/>
        <p:txBody>
          <a:bodyPr/>
          <a:lstStyle/>
          <a:p>
            <a:r>
              <a:rPr lang="en-US" dirty="0" err="1" smtClean="0"/>
              <a:t>SQA</a:t>
            </a:r>
            <a:r>
              <a:rPr lang="en-US" dirty="0" smtClean="0"/>
              <a:t> (</a:t>
            </a:r>
            <a:r>
              <a:rPr lang="en-US" dirty="0" smtClean="0"/>
              <a:t>cont</a:t>
            </a:r>
            <a:r>
              <a:rPr lang="en-US" dirty="0" smtClean="0"/>
              <a:t>) 2</a:t>
            </a:r>
            <a:endParaRPr lang="en-US" dirty="0"/>
          </a:p>
        </p:txBody>
      </p:sp>
      <p:sp>
        <p:nvSpPr>
          <p:cNvPr id="5" name="TextBox 4"/>
          <p:cNvSpPr txBox="1"/>
          <p:nvPr/>
        </p:nvSpPr>
        <p:spPr>
          <a:xfrm>
            <a:off x="6019800" y="2438400"/>
            <a:ext cx="1371600" cy="369332"/>
          </a:xfrm>
          <a:prstGeom prst="rect">
            <a:avLst/>
          </a:prstGeom>
          <a:noFill/>
        </p:spPr>
        <p:txBody>
          <a:bodyPr wrap="square" rtlCol="0">
            <a:spAutoFit/>
          </a:bodyPr>
          <a:lstStyle/>
          <a:p>
            <a:r>
              <a:rPr lang="en-US" b="1" dirty="0" smtClean="0">
                <a:solidFill>
                  <a:schemeClr val="dk1"/>
                </a:solidFill>
                <a:latin typeface="Calibri"/>
                <a:ea typeface="Calibri"/>
                <a:cs typeface="Times New Roman"/>
              </a:rPr>
              <a:t>Flexibility</a:t>
            </a:r>
            <a:endParaRPr lang="en-US" dirty="0"/>
          </a:p>
        </p:txBody>
      </p:sp>
      <p:sp>
        <p:nvSpPr>
          <p:cNvPr id="6" name="TextBox 5"/>
          <p:cNvSpPr txBox="1"/>
          <p:nvPr/>
        </p:nvSpPr>
        <p:spPr>
          <a:xfrm>
            <a:off x="6019800" y="3200400"/>
            <a:ext cx="1600200" cy="369332"/>
          </a:xfrm>
          <a:prstGeom prst="rect">
            <a:avLst/>
          </a:prstGeom>
          <a:noFill/>
        </p:spPr>
        <p:txBody>
          <a:bodyPr wrap="square" rtlCol="0">
            <a:spAutoFit/>
          </a:bodyPr>
          <a:lstStyle/>
          <a:p>
            <a:r>
              <a:rPr lang="en-US" b="1" dirty="0" smtClean="0">
                <a:solidFill>
                  <a:schemeClr val="dk1"/>
                </a:solidFill>
                <a:latin typeface="Calibri"/>
                <a:ea typeface="Calibri"/>
                <a:cs typeface="Times New Roman"/>
              </a:rPr>
              <a:t>Usability</a:t>
            </a:r>
          </a:p>
        </p:txBody>
      </p:sp>
      <p:sp>
        <p:nvSpPr>
          <p:cNvPr id="7" name="TextBox 6"/>
          <p:cNvSpPr txBox="1"/>
          <p:nvPr/>
        </p:nvSpPr>
        <p:spPr>
          <a:xfrm>
            <a:off x="6019800" y="4876800"/>
            <a:ext cx="1600200" cy="369332"/>
          </a:xfrm>
          <a:prstGeom prst="rect">
            <a:avLst/>
          </a:prstGeom>
          <a:noFill/>
        </p:spPr>
        <p:txBody>
          <a:bodyPr wrap="square" rtlCol="0">
            <a:spAutoFit/>
          </a:bodyPr>
          <a:lstStyle/>
          <a:p>
            <a:r>
              <a:rPr lang="en-US" b="1" dirty="0" smtClean="0">
                <a:solidFill>
                  <a:schemeClr val="dk1"/>
                </a:solidFill>
                <a:latin typeface="Calibri"/>
                <a:ea typeface="Calibri"/>
                <a:cs typeface="Times New Roman"/>
              </a:rPr>
              <a:t>Integrity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138"/>
          <a:ext cx="8229600" cy="4346448"/>
        </p:xfrm>
        <a:graphic>
          <a:graphicData uri="http://schemas.openxmlformats.org/drawingml/2006/table">
            <a:tbl>
              <a:tblPr firstRow="1" bandRow="1">
                <a:tableStyleId>{5C22544A-7EE6-4342-B048-85BDC9FD1C3A}</a:tableStyleId>
              </a:tblPr>
              <a:tblGrid>
                <a:gridCol w="914400"/>
                <a:gridCol w="4572000"/>
                <a:gridCol w="2743200"/>
              </a:tblGrid>
              <a:tr h="370840">
                <a:tc>
                  <a:txBody>
                    <a:bodyPr/>
                    <a:lstStyle/>
                    <a:p>
                      <a:pPr marL="0" marR="0" algn="ctr">
                        <a:lnSpc>
                          <a:spcPct val="115000"/>
                        </a:lnSpc>
                        <a:spcBef>
                          <a:spcPts val="0"/>
                        </a:spcBef>
                        <a:spcAft>
                          <a:spcPts val="0"/>
                        </a:spcAft>
                      </a:pPr>
                      <a:r>
                        <a:rPr lang="en-US" sz="2000" b="1" dirty="0">
                          <a:latin typeface="Calibri"/>
                          <a:ea typeface="Calibri"/>
                          <a:cs typeface="Times New Roman"/>
                        </a:rPr>
                        <a:t>No</a:t>
                      </a:r>
                      <a:endParaRPr lang="en-US" sz="1800" dirty="0">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2000" b="1" dirty="0">
                          <a:latin typeface="Calibri"/>
                          <a:ea typeface="Calibri"/>
                          <a:cs typeface="Times New Roman"/>
                        </a:rPr>
                        <a:t>Section taken from the software requirement document</a:t>
                      </a:r>
                      <a:endParaRPr lang="en-US" sz="1800" dirty="0">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2000" b="1" dirty="0">
                          <a:latin typeface="Calibri"/>
                          <a:ea typeface="Calibri"/>
                          <a:cs typeface="Times New Roman"/>
                        </a:rPr>
                        <a:t>The requirement factors</a:t>
                      </a:r>
                      <a:endParaRPr lang="en-US" sz="1800" dirty="0">
                        <a:latin typeface="Calibri"/>
                        <a:ea typeface="Times New Roman"/>
                        <a:cs typeface="Times New Roman"/>
                      </a:endParaRPr>
                    </a:p>
                  </a:txBody>
                  <a:tcPr marL="68580" marR="68580" marT="0" marB="0"/>
                </a:tc>
              </a:tr>
              <a:tr h="370840">
                <a:tc>
                  <a:txBody>
                    <a:bodyPr/>
                    <a:lstStyle/>
                    <a:p>
                      <a:pPr marL="0" marR="0" algn="ctr">
                        <a:lnSpc>
                          <a:spcPct val="115000"/>
                        </a:lnSpc>
                        <a:spcBef>
                          <a:spcPts val="0"/>
                        </a:spcBef>
                        <a:spcAft>
                          <a:spcPts val="0"/>
                        </a:spcAft>
                      </a:pPr>
                      <a:r>
                        <a:rPr kumimoji="0" lang="en-US" sz="1600" kern="1200" dirty="0">
                          <a:solidFill>
                            <a:schemeClr val="dk1"/>
                          </a:solidFill>
                          <a:latin typeface="Calibri"/>
                          <a:ea typeface="Calibri"/>
                          <a:cs typeface="Times New Roman"/>
                        </a:rPr>
                        <a:t>7</a:t>
                      </a:r>
                    </a:p>
                  </a:txBody>
                  <a:tcPr marL="68580" marR="68580" marT="0" marB="0" anchor="ctr"/>
                </a:tc>
                <a:tc>
                  <a:txBody>
                    <a:bodyPr/>
                    <a:lstStyle/>
                    <a:p>
                      <a:pPr marL="0" marR="0">
                        <a:lnSpc>
                          <a:spcPct val="115000"/>
                        </a:lnSpc>
                        <a:spcBef>
                          <a:spcPts val="0"/>
                        </a:spcBef>
                        <a:spcAft>
                          <a:spcPts val="0"/>
                        </a:spcAft>
                      </a:pPr>
                      <a:r>
                        <a:rPr kumimoji="0" lang="en-US" sz="1600" kern="1200" dirty="0">
                          <a:solidFill>
                            <a:schemeClr val="dk1"/>
                          </a:solidFill>
                          <a:latin typeface="Calibri"/>
                          <a:ea typeface="Calibri"/>
                          <a:cs typeface="Times New Roman"/>
                        </a:rPr>
                        <a:t>The “Super-Lab” sub-system that deals with billing patients for their tests may be eventually used as a subsystem in the “physiotherapy center” software package.</a:t>
                      </a:r>
                    </a:p>
                  </a:txBody>
                  <a:tcPr marL="68580" marR="68580" marT="0" marB="0"/>
                </a:tc>
                <a:tc>
                  <a:txBody>
                    <a:bodyPr/>
                    <a:lstStyle/>
                    <a:p>
                      <a:pPr marL="0" marR="0">
                        <a:lnSpc>
                          <a:spcPct val="115000"/>
                        </a:lnSpc>
                        <a:spcBef>
                          <a:spcPts val="0"/>
                        </a:spcBef>
                        <a:spcAft>
                          <a:spcPts val="0"/>
                        </a:spcAft>
                      </a:pPr>
                      <a:endParaRPr kumimoji="0" lang="en-US" sz="1600" b="1" kern="1200" dirty="0">
                        <a:solidFill>
                          <a:schemeClr val="dk1"/>
                        </a:solidFill>
                        <a:latin typeface="Calibri"/>
                        <a:ea typeface="Calibri"/>
                        <a:cs typeface="Times New Roman"/>
                      </a:endParaRPr>
                    </a:p>
                  </a:txBody>
                  <a:tcPr marL="68580" marR="68580" marT="0" marB="0" anchor="ctr"/>
                </a:tc>
              </a:tr>
              <a:tr h="370840">
                <a:tc>
                  <a:txBody>
                    <a:bodyPr/>
                    <a:lstStyle/>
                    <a:p>
                      <a:pPr marL="0" marR="0" algn="ctr">
                        <a:lnSpc>
                          <a:spcPct val="115000"/>
                        </a:lnSpc>
                        <a:spcBef>
                          <a:spcPts val="0"/>
                        </a:spcBef>
                        <a:spcAft>
                          <a:spcPts val="0"/>
                        </a:spcAft>
                      </a:pPr>
                      <a:r>
                        <a:rPr kumimoji="0" lang="en-US" sz="1600" kern="1200" dirty="0">
                          <a:solidFill>
                            <a:schemeClr val="dk1"/>
                          </a:solidFill>
                          <a:latin typeface="Calibri"/>
                          <a:ea typeface="Calibri"/>
                          <a:cs typeface="Times New Roman"/>
                        </a:rPr>
                        <a:t>8</a:t>
                      </a:r>
                    </a:p>
                  </a:txBody>
                  <a:tcPr marL="68580" marR="68580" marT="0" marB="0" anchor="ctr"/>
                </a:tc>
                <a:tc>
                  <a:txBody>
                    <a:bodyPr/>
                    <a:lstStyle/>
                    <a:p>
                      <a:pPr marL="0" marR="0">
                        <a:lnSpc>
                          <a:spcPct val="115000"/>
                        </a:lnSpc>
                        <a:spcBef>
                          <a:spcPts val="0"/>
                        </a:spcBef>
                        <a:spcAft>
                          <a:spcPts val="0"/>
                        </a:spcAft>
                      </a:pPr>
                      <a:r>
                        <a:rPr kumimoji="0" lang="en-US" sz="1600" kern="1200" dirty="0">
                          <a:solidFill>
                            <a:schemeClr val="dk1"/>
                          </a:solidFill>
                          <a:latin typeface="Calibri"/>
                          <a:ea typeface="Calibri"/>
                          <a:cs typeface="Times New Roman"/>
                        </a:rPr>
                        <a:t>The different system components should be kept so simple as possible, and very well documented.</a:t>
                      </a:r>
                    </a:p>
                  </a:txBody>
                  <a:tcPr marL="68580" marR="68580" marT="0" marB="0"/>
                </a:tc>
                <a:tc>
                  <a:txBody>
                    <a:bodyPr/>
                    <a:lstStyle/>
                    <a:p>
                      <a:pPr marL="0" marR="0">
                        <a:lnSpc>
                          <a:spcPct val="115000"/>
                        </a:lnSpc>
                        <a:spcBef>
                          <a:spcPts val="0"/>
                        </a:spcBef>
                        <a:spcAft>
                          <a:spcPts val="0"/>
                        </a:spcAft>
                      </a:pPr>
                      <a:endParaRPr kumimoji="0" lang="en-US" sz="1600" b="1" kern="1200" dirty="0">
                        <a:solidFill>
                          <a:schemeClr val="dk1"/>
                        </a:solidFill>
                        <a:latin typeface="Calibri"/>
                        <a:ea typeface="Calibri"/>
                        <a:cs typeface="Times New Roman"/>
                      </a:endParaRPr>
                    </a:p>
                  </a:txBody>
                  <a:tcPr marL="68580" marR="68580" marT="0" marB="0" anchor="ctr"/>
                </a:tc>
              </a:tr>
              <a:tr h="370840">
                <a:tc>
                  <a:txBody>
                    <a:bodyPr/>
                    <a:lstStyle/>
                    <a:p>
                      <a:pPr marL="0" marR="0" algn="ctr">
                        <a:lnSpc>
                          <a:spcPct val="115000"/>
                        </a:lnSpc>
                        <a:spcBef>
                          <a:spcPts val="0"/>
                        </a:spcBef>
                        <a:spcAft>
                          <a:spcPts val="0"/>
                        </a:spcAft>
                      </a:pPr>
                      <a:r>
                        <a:rPr kumimoji="0" lang="en-US" sz="1600" kern="1200" dirty="0">
                          <a:solidFill>
                            <a:schemeClr val="dk1"/>
                          </a:solidFill>
                          <a:latin typeface="Calibri"/>
                          <a:ea typeface="Calibri"/>
                          <a:cs typeface="Times New Roman"/>
                        </a:rPr>
                        <a:t>9</a:t>
                      </a:r>
                    </a:p>
                  </a:txBody>
                  <a:tcPr marL="68580" marR="68580" marT="0" marB="0" anchor="ctr"/>
                </a:tc>
                <a:tc>
                  <a:txBody>
                    <a:bodyPr/>
                    <a:lstStyle/>
                    <a:p>
                      <a:pPr marL="0" marR="0">
                        <a:lnSpc>
                          <a:spcPct val="115000"/>
                        </a:lnSpc>
                        <a:spcBef>
                          <a:spcPts val="0"/>
                        </a:spcBef>
                        <a:spcAft>
                          <a:spcPts val="0"/>
                        </a:spcAft>
                      </a:pPr>
                      <a:r>
                        <a:rPr kumimoji="0" lang="en-US" sz="1600" kern="1200" dirty="0">
                          <a:solidFill>
                            <a:schemeClr val="dk1"/>
                          </a:solidFill>
                          <a:latin typeface="Calibri"/>
                          <a:ea typeface="Calibri"/>
                          <a:cs typeface="Times New Roman"/>
                        </a:rPr>
                        <a:t>The software system should be able to serve 12 workstations and 8 automatic testing machines with a single model AS20 server and a cs25 communication server that will be able to serve 25 communication lines. This hardware system should conform to all availability requirements as listed in appendix C</a:t>
                      </a:r>
                    </a:p>
                  </a:txBody>
                  <a:tcPr marL="68580" marR="68580" marT="0" marB="0"/>
                </a:tc>
                <a:tc>
                  <a:txBody>
                    <a:bodyPr/>
                    <a:lstStyle/>
                    <a:p>
                      <a:pPr marL="0" marR="0">
                        <a:lnSpc>
                          <a:spcPct val="115000"/>
                        </a:lnSpc>
                        <a:spcBef>
                          <a:spcPts val="0"/>
                        </a:spcBef>
                        <a:spcAft>
                          <a:spcPts val="0"/>
                        </a:spcAft>
                      </a:pPr>
                      <a:endParaRPr kumimoji="0" lang="en-US" sz="1600" b="1" kern="1200" dirty="0">
                        <a:solidFill>
                          <a:schemeClr val="dk1"/>
                        </a:solidFill>
                        <a:latin typeface="Calibri"/>
                        <a:ea typeface="Calibri"/>
                        <a:cs typeface="Times New Roman"/>
                      </a:endParaRPr>
                    </a:p>
                  </a:txBody>
                  <a:tcPr marL="68580" marR="68580" marT="0" marB="0" anchor="ctr"/>
                </a:tc>
              </a:tr>
            </a:tbl>
          </a:graphicData>
        </a:graphic>
      </p:graphicFrame>
      <p:sp>
        <p:nvSpPr>
          <p:cNvPr id="3" name="Title 2"/>
          <p:cNvSpPr>
            <a:spLocks noGrp="1"/>
          </p:cNvSpPr>
          <p:nvPr>
            <p:ph type="title"/>
          </p:nvPr>
        </p:nvSpPr>
        <p:spPr/>
        <p:txBody>
          <a:bodyPr/>
          <a:lstStyle/>
          <a:p>
            <a:r>
              <a:rPr lang="en-US" dirty="0" err="1" smtClean="0"/>
              <a:t>SQA</a:t>
            </a:r>
            <a:r>
              <a:rPr lang="en-US" dirty="0" smtClean="0"/>
              <a:t> (</a:t>
            </a:r>
            <a:r>
              <a:rPr lang="en-US" dirty="0" smtClean="0"/>
              <a:t>cont</a:t>
            </a:r>
            <a:r>
              <a:rPr lang="en-US" dirty="0" smtClean="0"/>
              <a:t>) 3</a:t>
            </a:r>
            <a:endParaRPr lang="en-US" dirty="0"/>
          </a:p>
        </p:txBody>
      </p:sp>
      <p:sp>
        <p:nvSpPr>
          <p:cNvPr id="5" name="TextBox 4"/>
          <p:cNvSpPr txBox="1"/>
          <p:nvPr/>
        </p:nvSpPr>
        <p:spPr>
          <a:xfrm>
            <a:off x="5943600" y="2514600"/>
            <a:ext cx="1828800" cy="369332"/>
          </a:xfrm>
          <a:prstGeom prst="rect">
            <a:avLst/>
          </a:prstGeom>
          <a:noFill/>
        </p:spPr>
        <p:txBody>
          <a:bodyPr wrap="square" rtlCol="0">
            <a:spAutoFit/>
          </a:bodyPr>
          <a:lstStyle/>
          <a:p>
            <a:r>
              <a:rPr lang="en-US" b="1" dirty="0" smtClean="0">
                <a:solidFill>
                  <a:schemeClr val="dk1"/>
                </a:solidFill>
                <a:latin typeface="Calibri"/>
                <a:ea typeface="Calibri"/>
                <a:cs typeface="Times New Roman"/>
              </a:rPr>
              <a:t>Reusability</a:t>
            </a:r>
            <a:endParaRPr lang="en-US" dirty="0"/>
          </a:p>
        </p:txBody>
      </p:sp>
      <p:sp>
        <p:nvSpPr>
          <p:cNvPr id="6" name="TextBox 5"/>
          <p:cNvSpPr txBox="1"/>
          <p:nvPr/>
        </p:nvSpPr>
        <p:spPr>
          <a:xfrm>
            <a:off x="5943600" y="3429000"/>
            <a:ext cx="2133600" cy="369332"/>
          </a:xfrm>
          <a:prstGeom prst="rect">
            <a:avLst/>
          </a:prstGeom>
          <a:noFill/>
        </p:spPr>
        <p:txBody>
          <a:bodyPr wrap="square" rtlCol="0">
            <a:spAutoFit/>
          </a:bodyPr>
          <a:lstStyle/>
          <a:p>
            <a:r>
              <a:rPr lang="en-US" b="1" dirty="0" smtClean="0">
                <a:solidFill>
                  <a:schemeClr val="dk1"/>
                </a:solidFill>
                <a:latin typeface="Calibri"/>
                <a:ea typeface="Calibri"/>
                <a:cs typeface="Times New Roman"/>
              </a:rPr>
              <a:t>Correctness</a:t>
            </a:r>
          </a:p>
        </p:txBody>
      </p:sp>
      <p:sp>
        <p:nvSpPr>
          <p:cNvPr id="7" name="TextBox 6"/>
          <p:cNvSpPr txBox="1"/>
          <p:nvPr/>
        </p:nvSpPr>
        <p:spPr>
          <a:xfrm>
            <a:off x="6019800" y="4572000"/>
            <a:ext cx="1752600" cy="369332"/>
          </a:xfrm>
          <a:prstGeom prst="rect">
            <a:avLst/>
          </a:prstGeom>
          <a:noFill/>
        </p:spPr>
        <p:txBody>
          <a:bodyPr wrap="square" rtlCol="0">
            <a:spAutoFit/>
          </a:bodyPr>
          <a:lstStyle/>
          <a:p>
            <a:r>
              <a:rPr lang="en-US" b="1" dirty="0" smtClean="0">
                <a:solidFill>
                  <a:schemeClr val="dk1"/>
                </a:solidFill>
                <a:latin typeface="Calibri"/>
                <a:ea typeface="Calibri"/>
                <a:cs typeface="Times New Roman"/>
              </a:rPr>
              <a:t>Efficiency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57200" y="1481138"/>
          <a:ext cx="8229600" cy="2383536"/>
        </p:xfrm>
        <a:graphic>
          <a:graphicData uri="http://schemas.openxmlformats.org/drawingml/2006/table">
            <a:tbl>
              <a:tblPr firstRow="1" bandRow="1">
                <a:tableStyleId>{5C22544A-7EE6-4342-B048-85BDC9FD1C3A}</a:tableStyleId>
              </a:tblPr>
              <a:tblGrid>
                <a:gridCol w="1219200"/>
                <a:gridCol w="4267200"/>
                <a:gridCol w="2743200"/>
              </a:tblGrid>
              <a:tr h="370840">
                <a:tc>
                  <a:txBody>
                    <a:bodyPr/>
                    <a:lstStyle/>
                    <a:p>
                      <a:pPr marL="0" marR="0" algn="ctr">
                        <a:lnSpc>
                          <a:spcPct val="115000"/>
                        </a:lnSpc>
                        <a:spcBef>
                          <a:spcPts val="0"/>
                        </a:spcBef>
                        <a:spcAft>
                          <a:spcPts val="0"/>
                        </a:spcAft>
                      </a:pPr>
                      <a:r>
                        <a:rPr lang="en-US" sz="2000" b="1" dirty="0">
                          <a:latin typeface="Calibri"/>
                          <a:ea typeface="Calibri"/>
                          <a:cs typeface="Times New Roman"/>
                        </a:rPr>
                        <a:t>No</a:t>
                      </a:r>
                      <a:endParaRPr lang="en-US" sz="1800" dirty="0">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2000" b="1" dirty="0">
                          <a:latin typeface="Calibri"/>
                          <a:ea typeface="Calibri"/>
                          <a:cs typeface="Times New Roman"/>
                        </a:rPr>
                        <a:t>Section taken from the software requirement document</a:t>
                      </a:r>
                      <a:endParaRPr lang="en-US" sz="1800" dirty="0">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2000" b="1" dirty="0">
                          <a:latin typeface="Calibri"/>
                          <a:ea typeface="Calibri"/>
                          <a:cs typeface="Times New Roman"/>
                        </a:rPr>
                        <a:t>The requirement factors</a:t>
                      </a:r>
                      <a:endParaRPr lang="en-US" sz="1800" dirty="0">
                        <a:latin typeface="Calibri"/>
                        <a:ea typeface="Times New Roman"/>
                        <a:cs typeface="Times New Roman"/>
                      </a:endParaRPr>
                    </a:p>
                  </a:txBody>
                  <a:tcPr marL="68580" marR="68580" marT="0" marB="0"/>
                </a:tc>
              </a:tr>
              <a:tr h="370840">
                <a:tc>
                  <a:txBody>
                    <a:bodyPr/>
                    <a:lstStyle/>
                    <a:p>
                      <a:pPr marL="0" marR="0" algn="ctr">
                        <a:lnSpc>
                          <a:spcPct val="115000"/>
                        </a:lnSpc>
                        <a:spcBef>
                          <a:spcPts val="0"/>
                        </a:spcBef>
                        <a:spcAft>
                          <a:spcPts val="0"/>
                        </a:spcAft>
                      </a:pPr>
                      <a:r>
                        <a:rPr kumimoji="0" lang="en-US" sz="1600" kern="1200" dirty="0">
                          <a:solidFill>
                            <a:schemeClr val="dk1"/>
                          </a:solidFill>
                          <a:latin typeface="Calibri"/>
                          <a:ea typeface="Calibri"/>
                          <a:cs typeface="Times New Roman"/>
                        </a:rPr>
                        <a:t>10</a:t>
                      </a:r>
                    </a:p>
                  </a:txBody>
                  <a:tcPr marL="68580" marR="68580" marT="0" marB="0" anchor="ctr"/>
                </a:tc>
                <a:tc>
                  <a:txBody>
                    <a:bodyPr/>
                    <a:lstStyle/>
                    <a:p>
                      <a:pPr marL="0" marR="0">
                        <a:lnSpc>
                          <a:spcPct val="115000"/>
                        </a:lnSpc>
                        <a:spcBef>
                          <a:spcPts val="0"/>
                        </a:spcBef>
                        <a:spcAft>
                          <a:spcPts val="0"/>
                        </a:spcAft>
                      </a:pPr>
                      <a:r>
                        <a:rPr kumimoji="0" lang="en-US" sz="1600" kern="1200" dirty="0">
                          <a:solidFill>
                            <a:schemeClr val="dk1"/>
                          </a:solidFill>
                          <a:latin typeface="Calibri"/>
                          <a:ea typeface="Calibri"/>
                          <a:cs typeface="Times New Roman"/>
                        </a:rPr>
                        <a:t>The “Super-Lab” software package developed for the Linux Operating System should be compatible for applications in a window NT environment.</a:t>
                      </a:r>
                    </a:p>
                  </a:txBody>
                  <a:tcPr marL="68580" marR="68580" marT="0" marB="0"/>
                </a:tc>
                <a:tc>
                  <a:txBody>
                    <a:bodyPr/>
                    <a:lstStyle/>
                    <a:p>
                      <a:pPr marL="0" marR="0">
                        <a:lnSpc>
                          <a:spcPct val="115000"/>
                        </a:lnSpc>
                        <a:spcBef>
                          <a:spcPts val="0"/>
                        </a:spcBef>
                        <a:spcAft>
                          <a:spcPts val="0"/>
                        </a:spcAft>
                      </a:pPr>
                      <a:endParaRPr kumimoji="0" lang="en-US" sz="1600" b="1" kern="1200" dirty="0">
                        <a:solidFill>
                          <a:schemeClr val="dk1"/>
                        </a:solidFill>
                        <a:latin typeface="Calibri"/>
                        <a:ea typeface="Calibri"/>
                        <a:cs typeface="Times New Roman"/>
                      </a:endParaRPr>
                    </a:p>
                  </a:txBody>
                  <a:tcPr marL="68580" marR="68580" marT="0" marB="0" anchor="ctr"/>
                </a:tc>
              </a:tr>
              <a:tr h="370840">
                <a:tc>
                  <a:txBody>
                    <a:bodyPr/>
                    <a:lstStyle/>
                    <a:p>
                      <a:pPr marL="0" marR="0" algn="ctr">
                        <a:lnSpc>
                          <a:spcPct val="115000"/>
                        </a:lnSpc>
                        <a:spcBef>
                          <a:spcPts val="0"/>
                        </a:spcBef>
                        <a:spcAft>
                          <a:spcPts val="0"/>
                        </a:spcAft>
                      </a:pPr>
                      <a:r>
                        <a:rPr kumimoji="0" lang="en-US" sz="1600" kern="1200" dirty="0">
                          <a:solidFill>
                            <a:schemeClr val="dk1"/>
                          </a:solidFill>
                          <a:latin typeface="Calibri"/>
                          <a:ea typeface="Calibri"/>
                          <a:cs typeface="Times New Roman"/>
                        </a:rPr>
                        <a:t>11</a:t>
                      </a:r>
                    </a:p>
                  </a:txBody>
                  <a:tcPr marL="68580" marR="68580" marT="0" marB="0" anchor="ctr"/>
                </a:tc>
                <a:tc>
                  <a:txBody>
                    <a:bodyPr/>
                    <a:lstStyle/>
                    <a:p>
                      <a:pPr marL="0" marR="0">
                        <a:lnSpc>
                          <a:spcPct val="115000"/>
                        </a:lnSpc>
                        <a:spcBef>
                          <a:spcPts val="0"/>
                        </a:spcBef>
                        <a:spcAft>
                          <a:spcPts val="0"/>
                        </a:spcAft>
                      </a:pPr>
                      <a:r>
                        <a:rPr kumimoji="0" lang="en-US" sz="1600" kern="1200" dirty="0">
                          <a:solidFill>
                            <a:schemeClr val="dk1"/>
                          </a:solidFill>
                          <a:latin typeface="Calibri"/>
                          <a:ea typeface="Calibri"/>
                          <a:cs typeface="Times New Roman"/>
                        </a:rPr>
                        <a:t>The system software documentation should be clear, self descriptive, and have a high degree of consistency.</a:t>
                      </a:r>
                    </a:p>
                  </a:txBody>
                  <a:tcPr marL="68580" marR="68580" marT="0" marB="0"/>
                </a:tc>
                <a:tc>
                  <a:txBody>
                    <a:bodyPr/>
                    <a:lstStyle/>
                    <a:p>
                      <a:pPr marL="0" marR="0">
                        <a:lnSpc>
                          <a:spcPct val="115000"/>
                        </a:lnSpc>
                        <a:spcBef>
                          <a:spcPts val="0"/>
                        </a:spcBef>
                        <a:spcAft>
                          <a:spcPts val="0"/>
                        </a:spcAft>
                      </a:pPr>
                      <a:endParaRPr kumimoji="0" lang="en-US" sz="1600" b="1" kern="1200" dirty="0">
                        <a:solidFill>
                          <a:schemeClr val="dk1"/>
                        </a:solidFill>
                        <a:latin typeface="Calibri"/>
                        <a:ea typeface="Calibri"/>
                        <a:cs typeface="Times New Roman"/>
                      </a:endParaRPr>
                    </a:p>
                  </a:txBody>
                  <a:tcPr marL="68580" marR="68580" marT="0" marB="0" anchor="ctr"/>
                </a:tc>
              </a:tr>
            </a:tbl>
          </a:graphicData>
        </a:graphic>
      </p:graphicFrame>
      <p:sp>
        <p:nvSpPr>
          <p:cNvPr id="3" name="Title 2"/>
          <p:cNvSpPr>
            <a:spLocks noGrp="1"/>
          </p:cNvSpPr>
          <p:nvPr>
            <p:ph type="title"/>
          </p:nvPr>
        </p:nvSpPr>
        <p:spPr/>
        <p:txBody>
          <a:bodyPr/>
          <a:lstStyle/>
          <a:p>
            <a:r>
              <a:rPr lang="en-US" dirty="0" err="1" smtClean="0"/>
              <a:t>SQA</a:t>
            </a:r>
            <a:r>
              <a:rPr lang="en-US" dirty="0" smtClean="0"/>
              <a:t> (</a:t>
            </a:r>
            <a:r>
              <a:rPr lang="en-US" dirty="0" smtClean="0"/>
              <a:t>cont</a:t>
            </a:r>
            <a:r>
              <a:rPr lang="en-US" dirty="0" smtClean="0"/>
              <a:t>) 4</a:t>
            </a:r>
            <a:endParaRPr lang="en-US" dirty="0"/>
          </a:p>
        </p:txBody>
      </p:sp>
      <p:sp>
        <p:nvSpPr>
          <p:cNvPr id="6" name="TextBox 5"/>
          <p:cNvSpPr txBox="1"/>
          <p:nvPr/>
        </p:nvSpPr>
        <p:spPr>
          <a:xfrm>
            <a:off x="5943600" y="2362200"/>
            <a:ext cx="1905000" cy="369332"/>
          </a:xfrm>
          <a:prstGeom prst="rect">
            <a:avLst/>
          </a:prstGeom>
          <a:noFill/>
        </p:spPr>
        <p:txBody>
          <a:bodyPr wrap="square" rtlCol="0">
            <a:spAutoFit/>
          </a:bodyPr>
          <a:lstStyle/>
          <a:p>
            <a:r>
              <a:rPr lang="en-US" b="1" dirty="0" smtClean="0">
                <a:solidFill>
                  <a:schemeClr val="dk1"/>
                </a:solidFill>
                <a:latin typeface="Calibri"/>
                <a:ea typeface="Calibri"/>
                <a:cs typeface="Times New Roman"/>
              </a:rPr>
              <a:t>Portability</a:t>
            </a:r>
            <a:endParaRPr lang="en-US" dirty="0"/>
          </a:p>
        </p:txBody>
      </p:sp>
      <p:sp>
        <p:nvSpPr>
          <p:cNvPr id="7" name="TextBox 6"/>
          <p:cNvSpPr txBox="1"/>
          <p:nvPr/>
        </p:nvSpPr>
        <p:spPr>
          <a:xfrm>
            <a:off x="6019800" y="3200400"/>
            <a:ext cx="1295400" cy="369332"/>
          </a:xfrm>
          <a:prstGeom prst="rect">
            <a:avLst/>
          </a:prstGeom>
          <a:noFill/>
        </p:spPr>
        <p:txBody>
          <a:bodyPr wrap="square" rtlCol="0">
            <a:spAutoFit/>
          </a:bodyPr>
          <a:lstStyle/>
          <a:p>
            <a:r>
              <a:rPr lang="en-US" b="1" dirty="0" smtClean="0">
                <a:solidFill>
                  <a:schemeClr val="dk1"/>
                </a:solidFill>
                <a:latin typeface="Calibri"/>
                <a:ea typeface="Calibri"/>
                <a:cs typeface="Times New Roman"/>
              </a:rPr>
              <a:t>Usability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The three factor categories belonging </a:t>
            </a:r>
            <a:r>
              <a:rPr lang="en-US" dirty="0" smtClean="0"/>
              <a:t>to McCall’s </a:t>
            </a:r>
            <a:r>
              <a:rPr lang="en-US" dirty="0" smtClean="0"/>
              <a:t>factor model are:</a:t>
            </a:r>
          </a:p>
          <a:p>
            <a:r>
              <a:rPr lang="en-US" b="1" i="1" u="sng" dirty="0" smtClean="0">
                <a:solidFill>
                  <a:srgbClr val="FF0000"/>
                </a:solidFill>
              </a:rPr>
              <a:t>Product </a:t>
            </a:r>
            <a:r>
              <a:rPr lang="en-US" b="1" i="1" u="sng" dirty="0" smtClean="0">
                <a:solidFill>
                  <a:srgbClr val="FF0000"/>
                </a:solidFill>
              </a:rPr>
              <a:t>operations</a:t>
            </a:r>
            <a:r>
              <a:rPr lang="en-US" b="1" dirty="0" smtClean="0">
                <a:solidFill>
                  <a:srgbClr val="FF0000"/>
                </a:solidFill>
              </a:rPr>
              <a:t> </a:t>
            </a:r>
            <a:endParaRPr lang="en-US" b="1" dirty="0" smtClean="0">
              <a:solidFill>
                <a:srgbClr val="FF0000"/>
              </a:solidFill>
            </a:endParaRPr>
          </a:p>
          <a:p>
            <a:pPr algn="ctr">
              <a:buNone/>
            </a:pPr>
            <a:r>
              <a:rPr lang="en-US" b="1" dirty="0" smtClean="0">
                <a:solidFill>
                  <a:srgbClr val="FF0000"/>
                </a:solidFill>
              </a:rPr>
              <a:t>        </a:t>
            </a:r>
            <a:r>
              <a:rPr lang="en-US" dirty="0" smtClean="0"/>
              <a:t>(</a:t>
            </a:r>
            <a:r>
              <a:rPr lang="en-US" dirty="0" smtClean="0"/>
              <a:t>basic operational characteristics</a:t>
            </a:r>
            <a:r>
              <a:rPr lang="en-US" dirty="0" smtClean="0"/>
              <a:t>). </a:t>
            </a:r>
            <a:r>
              <a:rPr lang="en-US" b="1" dirty="0" smtClean="0"/>
              <a:t> </a:t>
            </a:r>
          </a:p>
          <a:p>
            <a:r>
              <a:rPr lang="en-US" b="1" i="1" u="sng" dirty="0" smtClean="0">
                <a:solidFill>
                  <a:srgbClr val="FF0000"/>
                </a:solidFill>
              </a:rPr>
              <a:t>Product </a:t>
            </a:r>
            <a:r>
              <a:rPr lang="en-US" b="1" i="1" u="sng" dirty="0" smtClean="0">
                <a:solidFill>
                  <a:srgbClr val="FF0000"/>
                </a:solidFill>
              </a:rPr>
              <a:t>revision</a:t>
            </a:r>
            <a:r>
              <a:rPr lang="en-US" b="1" dirty="0" smtClean="0">
                <a:solidFill>
                  <a:srgbClr val="FF0000"/>
                </a:solidFill>
              </a:rPr>
              <a:t> </a:t>
            </a:r>
            <a:endParaRPr lang="en-US" b="1" dirty="0" smtClean="0">
              <a:solidFill>
                <a:srgbClr val="FF0000"/>
              </a:solidFill>
            </a:endParaRPr>
          </a:p>
          <a:p>
            <a:pPr>
              <a:buNone/>
            </a:pPr>
            <a:r>
              <a:rPr lang="en-US" b="1" dirty="0" smtClean="0">
                <a:solidFill>
                  <a:srgbClr val="FF0000"/>
                </a:solidFill>
              </a:rPr>
              <a:t> </a:t>
            </a:r>
            <a:r>
              <a:rPr lang="en-US" b="1" dirty="0" smtClean="0">
                <a:solidFill>
                  <a:srgbClr val="FF0000"/>
                </a:solidFill>
              </a:rPr>
              <a:t>                      </a:t>
            </a:r>
            <a:r>
              <a:rPr lang="en-US" dirty="0" smtClean="0"/>
              <a:t>(</a:t>
            </a:r>
            <a:r>
              <a:rPr lang="en-US" dirty="0" smtClean="0"/>
              <a:t>ability to change). </a:t>
            </a:r>
          </a:p>
          <a:p>
            <a:r>
              <a:rPr lang="en-US" b="1" i="1" u="sng" dirty="0" smtClean="0">
                <a:solidFill>
                  <a:srgbClr val="FF0000"/>
                </a:solidFill>
              </a:rPr>
              <a:t>Product </a:t>
            </a:r>
            <a:r>
              <a:rPr lang="en-US" b="1" i="1" u="sng" dirty="0" smtClean="0">
                <a:solidFill>
                  <a:srgbClr val="FF0000"/>
                </a:solidFill>
              </a:rPr>
              <a:t>transition</a:t>
            </a:r>
            <a:r>
              <a:rPr lang="en-US" b="1" dirty="0" smtClean="0">
                <a:solidFill>
                  <a:srgbClr val="FF0000"/>
                </a:solidFill>
              </a:rPr>
              <a:t> </a:t>
            </a:r>
            <a:endParaRPr lang="en-US" b="1" dirty="0" smtClean="0">
              <a:solidFill>
                <a:srgbClr val="FF0000"/>
              </a:solidFill>
            </a:endParaRPr>
          </a:p>
          <a:p>
            <a:pPr>
              <a:buNone/>
            </a:pPr>
            <a:r>
              <a:rPr lang="en-US" dirty="0" smtClean="0"/>
              <a:t>            (</a:t>
            </a:r>
            <a:r>
              <a:rPr lang="en-US" dirty="0" smtClean="0"/>
              <a:t>adaptability to new environments). </a:t>
            </a:r>
          </a:p>
          <a:p>
            <a:pPr>
              <a:buNone/>
            </a:pPr>
            <a:endParaRPr lang="en-US" dirty="0"/>
          </a:p>
        </p:txBody>
      </p:sp>
      <p:sp>
        <p:nvSpPr>
          <p:cNvPr id="3" name="Title 2"/>
          <p:cNvSpPr>
            <a:spLocks noGrp="1"/>
          </p:cNvSpPr>
          <p:nvPr>
            <p:ph type="title"/>
          </p:nvPr>
        </p:nvSpPr>
        <p:spPr/>
        <p:txBody>
          <a:bodyPr>
            <a:normAutofit fontScale="90000"/>
          </a:bodyPr>
          <a:lstStyle/>
          <a:p>
            <a:r>
              <a:rPr lang="en-US" dirty="0" smtClean="0"/>
              <a:t>Software Quality Assurance Factors McCall's Model </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There are 11 factors grouped into three categories as follows</a:t>
            </a:r>
            <a:r>
              <a:rPr lang="en-US" dirty="0" smtClean="0"/>
              <a:t>:</a:t>
            </a:r>
          </a:p>
          <a:p>
            <a:r>
              <a:rPr lang="en-US" b="1" dirty="0" smtClean="0">
                <a:solidFill>
                  <a:srgbClr val="FF0000"/>
                </a:solidFill>
              </a:rPr>
              <a:t>Product operations</a:t>
            </a:r>
            <a:r>
              <a:rPr lang="en-US" dirty="0" smtClean="0">
                <a:solidFill>
                  <a:srgbClr val="FF0000"/>
                </a:solidFill>
              </a:rPr>
              <a:t> </a:t>
            </a:r>
            <a:endParaRPr lang="en-US" dirty="0" smtClean="0"/>
          </a:p>
          <a:p>
            <a:pPr>
              <a:buNone/>
            </a:pPr>
            <a:r>
              <a:rPr lang="en-US" sz="2200" i="1" u="sng" dirty="0" smtClean="0">
                <a:solidFill>
                  <a:srgbClr val="3366FF"/>
                </a:solidFill>
              </a:rPr>
              <a:t> </a:t>
            </a:r>
            <a:r>
              <a:rPr lang="en-US" sz="2400" i="1" u="sng" dirty="0" smtClean="0">
                <a:solidFill>
                  <a:srgbClr val="3366FF"/>
                </a:solidFill>
              </a:rPr>
              <a:t>Correctness </a:t>
            </a:r>
            <a:r>
              <a:rPr lang="ar-SA" sz="2400" i="1" u="sng" dirty="0" smtClean="0">
                <a:solidFill>
                  <a:srgbClr val="3366FF"/>
                </a:solidFill>
              </a:rPr>
              <a:t> </a:t>
            </a:r>
            <a:r>
              <a:rPr lang="ar-SA" sz="2400" i="1" u="sng" dirty="0" smtClean="0">
                <a:solidFill>
                  <a:srgbClr val="3366FF"/>
                </a:solidFill>
              </a:rPr>
              <a:t>الصواب</a:t>
            </a:r>
            <a:endParaRPr lang="en-US" sz="2200" i="1" u="sng" dirty="0" smtClean="0">
              <a:solidFill>
                <a:srgbClr val="3366FF"/>
              </a:solidFill>
            </a:endParaRPr>
          </a:p>
          <a:p>
            <a:pPr>
              <a:buNone/>
            </a:pPr>
            <a:r>
              <a:rPr lang="en-US" sz="2200" dirty="0" smtClean="0"/>
              <a:t>      </a:t>
            </a:r>
            <a:r>
              <a:rPr lang="en-US" sz="2200" dirty="0" smtClean="0"/>
              <a:t>the functionality matches the specification. </a:t>
            </a:r>
          </a:p>
          <a:p>
            <a:pPr>
              <a:buNone/>
            </a:pPr>
            <a:r>
              <a:rPr lang="en-US" sz="2200" dirty="0" smtClean="0">
                <a:solidFill>
                  <a:srgbClr val="3366FF"/>
                </a:solidFill>
              </a:rPr>
              <a:t> </a:t>
            </a:r>
            <a:r>
              <a:rPr lang="en-US" sz="2200" i="1" u="sng" dirty="0" smtClean="0">
                <a:solidFill>
                  <a:srgbClr val="3366FF"/>
                </a:solidFill>
              </a:rPr>
              <a:t>Reliability  </a:t>
            </a:r>
            <a:r>
              <a:rPr lang="ar-SA" sz="2200" i="1" u="sng" dirty="0" smtClean="0">
                <a:solidFill>
                  <a:srgbClr val="3366FF"/>
                </a:solidFill>
              </a:rPr>
              <a:t>الموثوقية</a:t>
            </a:r>
            <a:endParaRPr lang="en-US" sz="2200" dirty="0" smtClean="0">
              <a:solidFill>
                <a:srgbClr val="3366FF"/>
              </a:solidFill>
            </a:endParaRPr>
          </a:p>
          <a:p>
            <a:pPr>
              <a:buNone/>
            </a:pPr>
            <a:r>
              <a:rPr lang="en-US" sz="2200" dirty="0" smtClean="0"/>
              <a:t> </a:t>
            </a:r>
            <a:r>
              <a:rPr lang="en-US" sz="2200" dirty="0" smtClean="0"/>
              <a:t>      </a:t>
            </a:r>
            <a:r>
              <a:rPr lang="en-US" sz="2200" dirty="0" smtClean="0"/>
              <a:t>the extent to which the system fails. </a:t>
            </a:r>
          </a:p>
          <a:p>
            <a:pPr>
              <a:buNone/>
            </a:pPr>
            <a:r>
              <a:rPr lang="en-US" sz="2200" dirty="0" smtClean="0"/>
              <a:t>  </a:t>
            </a:r>
            <a:r>
              <a:rPr lang="en-US" sz="2200" i="1" u="sng" dirty="0" smtClean="0">
                <a:solidFill>
                  <a:srgbClr val="3366FF"/>
                </a:solidFill>
              </a:rPr>
              <a:t>Efficiency </a:t>
            </a:r>
            <a:r>
              <a:rPr lang="en-US" sz="2200" i="1" dirty="0" smtClean="0">
                <a:solidFill>
                  <a:srgbClr val="3366FF"/>
                </a:solidFill>
              </a:rPr>
              <a:t> </a:t>
            </a:r>
            <a:r>
              <a:rPr lang="ar-SA" sz="2200" dirty="0" smtClean="0">
                <a:solidFill>
                  <a:srgbClr val="3366FF"/>
                </a:solidFill>
              </a:rPr>
              <a:t>الكفاءة</a:t>
            </a:r>
            <a:r>
              <a:rPr lang="en-US" sz="2200" dirty="0" smtClean="0"/>
              <a:t>, </a:t>
            </a:r>
            <a:r>
              <a:rPr lang="en-US" sz="2200" dirty="0" smtClean="0"/>
              <a:t>system </a:t>
            </a:r>
            <a:r>
              <a:rPr lang="en-US" sz="2200" dirty="0" smtClean="0"/>
              <a:t>resource (including </a:t>
            </a:r>
            <a:r>
              <a:rPr lang="en-US" sz="2200" dirty="0" err="1" smtClean="0"/>
              <a:t>cpu</a:t>
            </a:r>
            <a:r>
              <a:rPr lang="en-US" sz="2200" dirty="0" smtClean="0"/>
              <a:t>, disk, memory, network) usage. </a:t>
            </a:r>
          </a:p>
          <a:p>
            <a:pPr>
              <a:buNone/>
            </a:pPr>
            <a:r>
              <a:rPr lang="en-US" sz="2200" dirty="0" smtClean="0"/>
              <a:t>  </a:t>
            </a:r>
            <a:r>
              <a:rPr lang="en-US" sz="2200" i="1" u="sng" dirty="0" smtClean="0">
                <a:solidFill>
                  <a:srgbClr val="3366FF"/>
                </a:solidFill>
              </a:rPr>
              <a:t>Integrity</a:t>
            </a:r>
            <a:r>
              <a:rPr lang="ar-SA" sz="2200" dirty="0" smtClean="0">
                <a:solidFill>
                  <a:srgbClr val="3366FF"/>
                </a:solidFill>
              </a:rPr>
              <a:t> </a:t>
            </a:r>
            <a:r>
              <a:rPr lang="en-US" sz="2200" dirty="0" smtClean="0">
                <a:solidFill>
                  <a:srgbClr val="3366FF"/>
                </a:solidFill>
              </a:rPr>
              <a:t> </a:t>
            </a:r>
            <a:r>
              <a:rPr lang="ar-SA" sz="2200" dirty="0" smtClean="0">
                <a:solidFill>
                  <a:srgbClr val="3366FF"/>
                </a:solidFill>
              </a:rPr>
              <a:t>النزاهة </a:t>
            </a:r>
            <a:r>
              <a:rPr lang="en-US" sz="2200" dirty="0" smtClean="0"/>
              <a:t>, protection from unauthorized access. </a:t>
            </a:r>
          </a:p>
          <a:p>
            <a:pPr>
              <a:buNone/>
            </a:pPr>
            <a:r>
              <a:rPr lang="en-US" sz="2200" dirty="0" smtClean="0"/>
              <a:t>  </a:t>
            </a:r>
            <a:r>
              <a:rPr lang="en-US" sz="2200" i="1" u="sng" dirty="0" smtClean="0">
                <a:solidFill>
                  <a:srgbClr val="3366FF"/>
                </a:solidFill>
              </a:rPr>
              <a:t>Usability </a:t>
            </a:r>
            <a:r>
              <a:rPr lang="en-US" sz="2200" i="1" dirty="0" smtClean="0">
                <a:solidFill>
                  <a:srgbClr val="3366FF"/>
                </a:solidFill>
              </a:rPr>
              <a:t> </a:t>
            </a:r>
            <a:r>
              <a:rPr lang="en-US" sz="2200" i="1" dirty="0" smtClean="0">
                <a:solidFill>
                  <a:srgbClr val="3366FF"/>
                </a:solidFill>
              </a:rPr>
              <a:t> </a:t>
            </a:r>
            <a:r>
              <a:rPr lang="ar-SA" sz="2200" dirty="0" smtClean="0">
                <a:solidFill>
                  <a:srgbClr val="3366FF"/>
                </a:solidFill>
              </a:rPr>
              <a:t>سهولة </a:t>
            </a:r>
            <a:r>
              <a:rPr lang="ar-SA" sz="2200" dirty="0" smtClean="0">
                <a:solidFill>
                  <a:srgbClr val="3366FF"/>
                </a:solidFill>
              </a:rPr>
              <a:t>الاستخدام</a:t>
            </a:r>
            <a:r>
              <a:rPr lang="en-US" sz="2200" dirty="0" smtClean="0"/>
              <a:t>, ease of use. </a:t>
            </a:r>
          </a:p>
          <a:p>
            <a:pPr>
              <a:buNone/>
            </a:pPr>
            <a:endParaRPr lang="en-US" dirty="0"/>
          </a:p>
        </p:txBody>
      </p:sp>
      <p:sp>
        <p:nvSpPr>
          <p:cNvPr id="3" name="Title 2"/>
          <p:cNvSpPr>
            <a:spLocks noGrp="1"/>
          </p:cNvSpPr>
          <p:nvPr>
            <p:ph type="title"/>
          </p:nvPr>
        </p:nvSpPr>
        <p:spPr/>
        <p:txBody>
          <a:bodyPr>
            <a:normAutofit fontScale="90000"/>
          </a:bodyPr>
          <a:lstStyle/>
          <a:p>
            <a:r>
              <a:rPr lang="en-US" dirty="0" smtClean="0"/>
              <a:t>Software Quality Assurance Factors </a:t>
            </a:r>
            <a:r>
              <a:rPr lang="en-US" dirty="0" err="1" smtClean="0"/>
              <a:t>McCalls's</a:t>
            </a:r>
            <a:r>
              <a:rPr lang="en-US" dirty="0" smtClean="0"/>
              <a:t> </a:t>
            </a:r>
            <a:r>
              <a:rPr lang="en-US" dirty="0" smtClean="0"/>
              <a:t>Model (cont-1)</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solidFill>
                  <a:srgbClr val="FF0000"/>
                </a:solidFill>
              </a:rPr>
              <a:t>Product revision</a:t>
            </a:r>
            <a:endParaRPr lang="en-US" dirty="0" smtClean="0">
              <a:solidFill>
                <a:srgbClr val="FF0000"/>
              </a:solidFill>
            </a:endParaRPr>
          </a:p>
          <a:p>
            <a:pPr>
              <a:buNone/>
            </a:pPr>
            <a:r>
              <a:rPr lang="en-US" sz="2400" i="1" u="sng" dirty="0" smtClean="0">
                <a:solidFill>
                  <a:srgbClr val="3366FF"/>
                </a:solidFill>
              </a:rPr>
              <a:t> Maintainability  </a:t>
            </a:r>
            <a:r>
              <a:rPr lang="ar-SA" sz="2400" i="1" u="sng" dirty="0" smtClean="0">
                <a:solidFill>
                  <a:srgbClr val="3366FF"/>
                </a:solidFill>
              </a:rPr>
              <a:t>الصيانة</a:t>
            </a:r>
            <a:r>
              <a:rPr lang="en-US" sz="2400" i="1" u="sng" dirty="0" smtClean="0">
                <a:solidFill>
                  <a:srgbClr val="3366FF"/>
                </a:solidFill>
              </a:rPr>
              <a:t>, </a:t>
            </a:r>
          </a:p>
          <a:p>
            <a:pPr>
              <a:buNone/>
            </a:pPr>
            <a:r>
              <a:rPr lang="en-US" sz="2400" dirty="0" smtClean="0"/>
              <a:t>      the </a:t>
            </a:r>
            <a:r>
              <a:rPr lang="en-US" sz="2400" dirty="0" smtClean="0"/>
              <a:t>ability to find and fix a defect. </a:t>
            </a:r>
          </a:p>
          <a:p>
            <a:pPr>
              <a:buNone/>
            </a:pPr>
            <a:r>
              <a:rPr lang="en-US" sz="2400" i="1" u="sng" dirty="0" smtClean="0">
                <a:solidFill>
                  <a:srgbClr val="3366FF"/>
                </a:solidFill>
              </a:rPr>
              <a:t> Flexibility</a:t>
            </a:r>
            <a:r>
              <a:rPr lang="ar-SA" sz="2400" i="1" u="sng" dirty="0" smtClean="0">
                <a:solidFill>
                  <a:srgbClr val="3366FF"/>
                </a:solidFill>
              </a:rPr>
              <a:t> المرونة قابلية</a:t>
            </a:r>
            <a:r>
              <a:rPr lang="en-US" sz="2400" i="1" u="sng" dirty="0" smtClean="0">
                <a:solidFill>
                  <a:srgbClr val="3366FF"/>
                </a:solidFill>
              </a:rPr>
              <a:t>, </a:t>
            </a:r>
          </a:p>
          <a:p>
            <a:pPr>
              <a:buNone/>
            </a:pPr>
            <a:r>
              <a:rPr lang="en-US" sz="2400" dirty="0" smtClean="0"/>
              <a:t>  </a:t>
            </a:r>
            <a:r>
              <a:rPr lang="en-US" sz="2400" dirty="0" smtClean="0"/>
              <a:t>  </a:t>
            </a:r>
            <a:r>
              <a:rPr lang="en-US" sz="2400" dirty="0" smtClean="0"/>
              <a:t>the ability to make changes required as dictated by the business. </a:t>
            </a:r>
            <a:endParaRPr lang="en-US" sz="2400" dirty="0" smtClean="0"/>
          </a:p>
          <a:p>
            <a:pPr>
              <a:buNone/>
            </a:pPr>
            <a:r>
              <a:rPr lang="en-US" sz="2400" i="1" u="sng" dirty="0" smtClean="0">
                <a:solidFill>
                  <a:srgbClr val="3366FF"/>
                </a:solidFill>
              </a:rPr>
              <a:t> Testability</a:t>
            </a:r>
            <a:r>
              <a:rPr lang="ar-SA" sz="2400" i="1" u="sng" dirty="0" smtClean="0">
                <a:solidFill>
                  <a:srgbClr val="3366FF"/>
                </a:solidFill>
              </a:rPr>
              <a:t> الاختبار  قابلية</a:t>
            </a:r>
            <a:r>
              <a:rPr lang="en-US" sz="2400" i="1" u="sng" dirty="0" smtClean="0">
                <a:solidFill>
                  <a:srgbClr val="3366FF"/>
                </a:solidFill>
              </a:rPr>
              <a:t>,</a:t>
            </a:r>
          </a:p>
          <a:p>
            <a:pPr>
              <a:buNone/>
            </a:pPr>
            <a:r>
              <a:rPr lang="en-US" sz="2400" dirty="0" smtClean="0"/>
              <a:t>      </a:t>
            </a:r>
            <a:r>
              <a:rPr lang="en-US" sz="2400" dirty="0" smtClean="0"/>
              <a:t>the ability to Validate the software requirements. </a:t>
            </a:r>
            <a:endParaRPr lang="en-US" sz="2400" dirty="0" smtClean="0"/>
          </a:p>
        </p:txBody>
      </p:sp>
      <p:sp>
        <p:nvSpPr>
          <p:cNvPr id="3" name="Title 2"/>
          <p:cNvSpPr>
            <a:spLocks noGrp="1"/>
          </p:cNvSpPr>
          <p:nvPr>
            <p:ph type="title"/>
          </p:nvPr>
        </p:nvSpPr>
        <p:spPr/>
        <p:txBody>
          <a:bodyPr>
            <a:normAutofit fontScale="90000"/>
          </a:bodyPr>
          <a:lstStyle/>
          <a:p>
            <a:r>
              <a:rPr lang="en-US" dirty="0" smtClean="0"/>
              <a:t>Software Quality Assurance Factors </a:t>
            </a:r>
            <a:r>
              <a:rPr lang="en-US" dirty="0" err="1" smtClean="0"/>
              <a:t>McCalls's</a:t>
            </a:r>
            <a:r>
              <a:rPr lang="en-US" dirty="0" smtClean="0"/>
              <a:t> Model (</a:t>
            </a:r>
            <a:r>
              <a:rPr lang="en-US" dirty="0" smtClean="0"/>
              <a:t>cont-2)</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solidFill>
                  <a:srgbClr val="FF0000"/>
                </a:solidFill>
              </a:rPr>
              <a:t>Product transition</a:t>
            </a:r>
            <a:r>
              <a:rPr lang="en-US" dirty="0" smtClean="0">
                <a:solidFill>
                  <a:srgbClr val="FF0000"/>
                </a:solidFill>
              </a:rPr>
              <a:t> </a:t>
            </a:r>
            <a:r>
              <a:rPr lang="en-US" dirty="0" smtClean="0"/>
              <a:t/>
            </a:r>
            <a:br>
              <a:rPr lang="en-US" dirty="0" smtClean="0"/>
            </a:br>
            <a:r>
              <a:rPr lang="en-US" sz="2400" dirty="0" smtClean="0">
                <a:solidFill>
                  <a:srgbClr val="3366FF"/>
                </a:solidFill>
              </a:rPr>
              <a:t> </a:t>
            </a:r>
            <a:r>
              <a:rPr lang="en-US" sz="2400" i="1" u="sng" dirty="0" smtClean="0">
                <a:solidFill>
                  <a:srgbClr val="3366FF"/>
                </a:solidFill>
              </a:rPr>
              <a:t>Portability  </a:t>
            </a:r>
            <a:r>
              <a:rPr lang="ar-SA" sz="2400" i="1" u="sng" dirty="0" smtClean="0">
                <a:solidFill>
                  <a:srgbClr val="3366FF"/>
                </a:solidFill>
              </a:rPr>
              <a:t>قابلية التشغيل في بيئة </a:t>
            </a:r>
            <a:r>
              <a:rPr lang="ar-SA" sz="2400" i="1" u="sng" dirty="0" smtClean="0">
                <a:solidFill>
                  <a:srgbClr val="3366FF"/>
                </a:solidFill>
              </a:rPr>
              <a:t>مختلفة</a:t>
            </a:r>
            <a:endParaRPr lang="en-US" sz="2400" i="1" u="sng" dirty="0" smtClean="0">
              <a:solidFill>
                <a:srgbClr val="3366FF"/>
              </a:solidFill>
            </a:endParaRPr>
          </a:p>
          <a:p>
            <a:pPr>
              <a:buNone/>
            </a:pPr>
            <a:r>
              <a:rPr lang="en-US" sz="2400" dirty="0" smtClean="0"/>
              <a:t>     </a:t>
            </a:r>
            <a:r>
              <a:rPr lang="en-US" sz="2400" dirty="0" smtClean="0"/>
              <a:t>the ability to transfer the software from </a:t>
            </a:r>
            <a:r>
              <a:rPr lang="en-US" sz="2400" dirty="0" smtClean="0"/>
              <a:t>one  environment </a:t>
            </a:r>
            <a:r>
              <a:rPr lang="en-US" sz="2400" dirty="0" smtClean="0"/>
              <a:t>to another. </a:t>
            </a:r>
          </a:p>
          <a:p>
            <a:pPr>
              <a:buNone/>
            </a:pPr>
            <a:r>
              <a:rPr lang="en-US" sz="2400" dirty="0" smtClean="0">
                <a:solidFill>
                  <a:srgbClr val="3366FF"/>
                </a:solidFill>
              </a:rPr>
              <a:t>  </a:t>
            </a:r>
            <a:r>
              <a:rPr lang="en-US" sz="2400" i="1" u="sng" dirty="0" smtClean="0">
                <a:solidFill>
                  <a:srgbClr val="3366FF"/>
                </a:solidFill>
              </a:rPr>
              <a:t>Reusability </a:t>
            </a:r>
            <a:r>
              <a:rPr lang="ar-SA" sz="2400" i="1" u="sng" dirty="0" smtClean="0">
                <a:solidFill>
                  <a:srgbClr val="3366FF"/>
                </a:solidFill>
              </a:rPr>
              <a:t> قابلية إعادة </a:t>
            </a:r>
            <a:r>
              <a:rPr lang="ar-SA" sz="2400" i="1" u="sng" dirty="0" smtClean="0">
                <a:solidFill>
                  <a:srgbClr val="3366FF"/>
                </a:solidFill>
              </a:rPr>
              <a:t>استخدام</a:t>
            </a:r>
            <a:endParaRPr lang="en-US" sz="2400" i="1" u="sng" dirty="0" smtClean="0">
              <a:solidFill>
                <a:srgbClr val="3366FF"/>
              </a:solidFill>
            </a:endParaRPr>
          </a:p>
          <a:p>
            <a:pPr>
              <a:buNone/>
            </a:pPr>
            <a:r>
              <a:rPr lang="en-US" sz="2400" dirty="0" smtClean="0"/>
              <a:t>     the </a:t>
            </a:r>
            <a:r>
              <a:rPr lang="en-US" sz="2400" dirty="0" smtClean="0"/>
              <a:t>ease of using existing software components in a different context. </a:t>
            </a:r>
          </a:p>
          <a:p>
            <a:pPr>
              <a:buNone/>
            </a:pPr>
            <a:r>
              <a:rPr lang="en-US" sz="2400" dirty="0" smtClean="0">
                <a:solidFill>
                  <a:srgbClr val="3366FF"/>
                </a:solidFill>
              </a:rPr>
              <a:t>  </a:t>
            </a:r>
            <a:r>
              <a:rPr lang="en-US" sz="2400" i="1" u="sng" dirty="0" smtClean="0">
                <a:solidFill>
                  <a:srgbClr val="3366FF"/>
                </a:solidFill>
              </a:rPr>
              <a:t>Interoperability</a:t>
            </a:r>
            <a:r>
              <a:rPr lang="ar-SA" sz="2400" i="1" u="sng" dirty="0" smtClean="0">
                <a:solidFill>
                  <a:srgbClr val="3366FF"/>
                </a:solidFill>
              </a:rPr>
              <a:t> قابلية التشغيل و التفاعل مع برامج اخرى</a:t>
            </a:r>
            <a:r>
              <a:rPr lang="ar-SA" sz="2400" dirty="0" smtClean="0">
                <a:solidFill>
                  <a:srgbClr val="3366FF"/>
                </a:solidFill>
              </a:rPr>
              <a:t> </a:t>
            </a:r>
            <a:endParaRPr lang="en-US" sz="2400" dirty="0" smtClean="0">
              <a:solidFill>
                <a:srgbClr val="3366FF"/>
              </a:solidFill>
            </a:endParaRPr>
          </a:p>
          <a:p>
            <a:pPr>
              <a:buNone/>
            </a:pPr>
            <a:r>
              <a:rPr lang="en-US" sz="2400" dirty="0" smtClean="0"/>
              <a:t> </a:t>
            </a:r>
            <a:r>
              <a:rPr lang="en-US" sz="2400" dirty="0" smtClean="0"/>
              <a:t>    the </a:t>
            </a:r>
            <a:r>
              <a:rPr lang="en-US" sz="2400" dirty="0" smtClean="0"/>
              <a:t>extent, or ease, to which software components work together. </a:t>
            </a:r>
            <a:endParaRPr lang="en-US" sz="2400" dirty="0"/>
          </a:p>
        </p:txBody>
      </p:sp>
      <p:sp>
        <p:nvSpPr>
          <p:cNvPr id="3" name="Title 2"/>
          <p:cNvSpPr>
            <a:spLocks noGrp="1"/>
          </p:cNvSpPr>
          <p:nvPr>
            <p:ph type="title"/>
          </p:nvPr>
        </p:nvSpPr>
        <p:spPr/>
        <p:txBody>
          <a:bodyPr>
            <a:normAutofit fontScale="90000"/>
          </a:bodyPr>
          <a:lstStyle/>
          <a:p>
            <a:r>
              <a:rPr lang="en-US" dirty="0" smtClean="0"/>
              <a:t>Software Quality Assurance Factors </a:t>
            </a:r>
            <a:r>
              <a:rPr lang="en-US" dirty="0" err="1" smtClean="0"/>
              <a:t>McCalls's</a:t>
            </a:r>
            <a:r>
              <a:rPr lang="en-US" dirty="0" smtClean="0"/>
              <a:t> Model (</a:t>
            </a:r>
            <a:r>
              <a:rPr lang="en-US" dirty="0" smtClean="0"/>
              <a:t>cont-3)</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919662"/>
          </a:xfrm>
        </p:spPr>
        <p:txBody>
          <a:bodyPr/>
          <a:lstStyle/>
          <a:p>
            <a:pPr algn="just"/>
            <a:r>
              <a:rPr lang="en-US" sz="1800" dirty="0" smtClean="0"/>
              <a:t>This course introduces fundamental concepts related to Quality Assurance and Measurements and Metrics in the software industry: Measurements of product, process and resource attributes – Planning a measurements program - Goal/Question/Metric - Collection and analysis of software empirical measurements - Building software metrics - Quality concepts – Software quality assurance - Software quality management - Quality planning and control – Quality manual – </a:t>
            </a:r>
            <a:r>
              <a:rPr lang="en-GB" sz="1800" dirty="0" smtClean="0"/>
              <a:t>Product and process standards - Internal and external software quality attributes - </a:t>
            </a:r>
            <a:r>
              <a:rPr lang="en-US" sz="1800" dirty="0" smtClean="0"/>
              <a:t> Software reviews, walkthrough and inspection  – Statistical software quality assurance – Software configuration management - Software reliability – International Software quality models, e.g. ISO 9000 Quality standards and  ISO 9000-3, etc.. – Software process improvement – The Capability Maturity Model (</a:t>
            </a:r>
            <a:r>
              <a:rPr lang="en-US" sz="1800" dirty="0" err="1" smtClean="0"/>
              <a:t>CMM</a:t>
            </a:r>
            <a:r>
              <a:rPr lang="en-US" sz="1800" dirty="0" smtClean="0"/>
              <a:t>), balanced scorecards.  Ethical responsibility to produce high-quality software is also discussed. </a:t>
            </a:r>
            <a:r>
              <a:rPr lang="en-GB" sz="1800" dirty="0" smtClean="0"/>
              <a:t>Students participate in a group project on Software </a:t>
            </a:r>
            <a:r>
              <a:rPr lang="en-US" sz="1800" dirty="0" smtClean="0"/>
              <a:t>quality assurance</a:t>
            </a:r>
            <a:r>
              <a:rPr lang="en-GB" sz="1800" dirty="0" smtClean="0"/>
              <a:t>. </a:t>
            </a:r>
            <a:endParaRPr lang="en-US" sz="1800" dirty="0"/>
          </a:p>
        </p:txBody>
      </p:sp>
      <p:sp>
        <p:nvSpPr>
          <p:cNvPr id="3" name="Title 2"/>
          <p:cNvSpPr>
            <a:spLocks noGrp="1"/>
          </p:cNvSpPr>
          <p:nvPr>
            <p:ph type="title"/>
          </p:nvPr>
        </p:nvSpPr>
        <p:spPr/>
        <p:txBody>
          <a:bodyPr/>
          <a:lstStyle/>
          <a:p>
            <a:r>
              <a:rPr lang="en-US" dirty="0" smtClean="0"/>
              <a:t>Course description </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t3.gstatic.com/images?q=tbn:ANd9GcQ5cjzkfv0aoa_oVbzC1m_bkJ0IxaJgd3d2H7wTY999w0PWpNa2&amp;t=1"/>
          <p:cNvPicPr>
            <a:picLocks noGrp="1" noChangeAspect="1" noChangeArrowheads="1"/>
          </p:cNvPicPr>
          <p:nvPr>
            <p:ph idx="1"/>
          </p:nvPr>
        </p:nvPicPr>
        <p:blipFill>
          <a:blip r:embed="rId2" cstate="print"/>
          <a:srcRect/>
          <a:stretch>
            <a:fillRect/>
          </a:stretch>
        </p:blipFill>
        <p:spPr bwMode="auto">
          <a:xfrm>
            <a:off x="2667000" y="2133600"/>
            <a:ext cx="3769764" cy="2752071"/>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533400" y="1313689"/>
          <a:ext cx="7086600" cy="4248912"/>
        </p:xfrm>
        <a:graphic>
          <a:graphicData uri="http://schemas.openxmlformats.org/drawingml/2006/table">
            <a:tbl>
              <a:tblPr firstRow="1" bandRow="1">
                <a:tableStyleId>{5C22544A-7EE6-4342-B048-85BDC9FD1C3A}</a:tableStyleId>
              </a:tblPr>
              <a:tblGrid>
                <a:gridCol w="7086600"/>
              </a:tblGrid>
              <a:tr h="420623">
                <a:tc>
                  <a:txBody>
                    <a:bodyPr/>
                    <a:lstStyle/>
                    <a:p>
                      <a:pPr marL="0" marR="0" algn="ctr">
                        <a:lnSpc>
                          <a:spcPct val="115000"/>
                        </a:lnSpc>
                        <a:spcBef>
                          <a:spcPts val="0"/>
                        </a:spcBef>
                        <a:spcAft>
                          <a:spcPts val="0"/>
                        </a:spcAft>
                      </a:pPr>
                      <a:r>
                        <a:rPr lang="en-US" sz="2400" b="1" dirty="0">
                          <a:solidFill>
                            <a:srgbClr val="000000"/>
                          </a:solidFill>
                          <a:latin typeface="Times New Roman"/>
                          <a:ea typeface="Times New Roman"/>
                          <a:cs typeface="Times New Roman"/>
                        </a:rPr>
                        <a:t>Topic</a:t>
                      </a:r>
                      <a:endParaRPr lang="en-US" sz="2400" dirty="0">
                        <a:latin typeface="Times New Roman"/>
                        <a:ea typeface="Times New Roman"/>
                      </a:endParaRPr>
                    </a:p>
                  </a:txBody>
                  <a:tcPr marL="68580" marR="68580" marT="0" marB="0"/>
                </a:tc>
              </a:tr>
              <a:tr h="370840">
                <a:tc>
                  <a:txBody>
                    <a:bodyPr/>
                    <a:lstStyle/>
                    <a:p>
                      <a:pPr marL="0" marR="0" algn="ctr">
                        <a:lnSpc>
                          <a:spcPct val="115000"/>
                        </a:lnSpc>
                        <a:spcBef>
                          <a:spcPts val="0"/>
                        </a:spcBef>
                        <a:spcAft>
                          <a:spcPts val="0"/>
                        </a:spcAft>
                      </a:pPr>
                      <a:r>
                        <a:rPr lang="en-US" sz="1800" b="1">
                          <a:latin typeface="Times New Roman"/>
                          <a:ea typeface="Times New Roman"/>
                          <a:cs typeface="Times New Roman"/>
                        </a:rPr>
                        <a:t>Introduction and definitions</a:t>
                      </a:r>
                      <a:endParaRPr lang="en-US" sz="1800" b="1">
                        <a:latin typeface="Times New Roman"/>
                        <a:ea typeface="Times New Roman"/>
                      </a:endParaRPr>
                    </a:p>
                  </a:txBody>
                  <a:tcPr marL="68580" marR="68580" marT="0" marB="0" anchor="ctr"/>
                </a:tc>
              </a:tr>
              <a:tr h="370840">
                <a:tc>
                  <a:txBody>
                    <a:bodyPr/>
                    <a:lstStyle/>
                    <a:p>
                      <a:pPr marL="0" marR="0" indent="0" algn="ctr">
                        <a:lnSpc>
                          <a:spcPct val="115000"/>
                        </a:lnSpc>
                        <a:spcBef>
                          <a:spcPts val="0"/>
                        </a:spcBef>
                        <a:spcAft>
                          <a:spcPts val="0"/>
                        </a:spcAft>
                        <a:tabLst>
                          <a:tab pos="228600" algn="l"/>
                        </a:tabLst>
                      </a:pPr>
                      <a:r>
                        <a:rPr lang="en-US" sz="1800" b="1">
                          <a:latin typeface="Times New Roman"/>
                          <a:ea typeface="Times New Roman"/>
                          <a:cs typeface="Times New Roman"/>
                        </a:rPr>
                        <a:t>Components of  software quality assurance</a:t>
                      </a:r>
                      <a:endParaRPr lang="en-US" sz="1800" b="1">
                        <a:latin typeface="Times New Roman"/>
                        <a:ea typeface="Times New Roman"/>
                      </a:endParaRPr>
                    </a:p>
                  </a:txBody>
                  <a:tcPr marL="68580" marR="68580" marT="0" marB="0" anchor="ctr"/>
                </a:tc>
              </a:tr>
              <a:tr h="370840">
                <a:tc>
                  <a:txBody>
                    <a:bodyPr/>
                    <a:lstStyle/>
                    <a:p>
                      <a:pPr marL="0" marR="0" algn="ctr">
                        <a:lnSpc>
                          <a:spcPct val="115000"/>
                        </a:lnSpc>
                        <a:spcBef>
                          <a:spcPts val="0"/>
                        </a:spcBef>
                        <a:spcAft>
                          <a:spcPts val="0"/>
                        </a:spcAft>
                      </a:pPr>
                      <a:r>
                        <a:rPr lang="en-US" sz="1800" b="1">
                          <a:latin typeface="Times New Roman"/>
                          <a:ea typeface="Times New Roman"/>
                          <a:cs typeface="Times New Roman"/>
                        </a:rPr>
                        <a:t>Software quality planning and control</a:t>
                      </a:r>
                      <a:endParaRPr lang="en-US" sz="1800" b="1">
                        <a:latin typeface="Times New Roman"/>
                        <a:ea typeface="Times New Roman"/>
                      </a:endParaRPr>
                    </a:p>
                  </a:txBody>
                  <a:tcPr marL="68580" marR="68580" marT="0" marB="0" anchor="ctr"/>
                </a:tc>
              </a:tr>
              <a:tr h="370840">
                <a:tc>
                  <a:txBody>
                    <a:bodyPr/>
                    <a:lstStyle/>
                    <a:p>
                      <a:pPr marL="0" marR="0" algn="ctr">
                        <a:lnSpc>
                          <a:spcPct val="115000"/>
                        </a:lnSpc>
                        <a:spcBef>
                          <a:spcPts val="0"/>
                        </a:spcBef>
                        <a:spcAft>
                          <a:spcPts val="0"/>
                        </a:spcAft>
                      </a:pPr>
                      <a:r>
                        <a:rPr lang="en-US" sz="1800" b="1">
                          <a:latin typeface="Times New Roman"/>
                          <a:ea typeface="Times New Roman"/>
                          <a:cs typeface="Times New Roman"/>
                        </a:rPr>
                        <a:t>Software quality metrics</a:t>
                      </a:r>
                      <a:endParaRPr lang="en-US" sz="1800" b="1">
                        <a:latin typeface="Times New Roman"/>
                        <a:ea typeface="Times New Roman"/>
                      </a:endParaRPr>
                    </a:p>
                  </a:txBody>
                  <a:tcPr marL="68580" marR="68580" marT="0" marB="0" anchor="ctr"/>
                </a:tc>
              </a:tr>
              <a:tr h="370840">
                <a:tc>
                  <a:txBody>
                    <a:bodyPr/>
                    <a:lstStyle/>
                    <a:p>
                      <a:pPr marL="0" marR="0" algn="ctr">
                        <a:lnSpc>
                          <a:spcPct val="115000"/>
                        </a:lnSpc>
                        <a:spcBef>
                          <a:spcPts val="0"/>
                        </a:spcBef>
                        <a:spcAft>
                          <a:spcPts val="0"/>
                        </a:spcAft>
                      </a:pPr>
                      <a:r>
                        <a:rPr lang="en-US" sz="1800" b="1">
                          <a:latin typeface="Times New Roman"/>
                          <a:ea typeface="Times New Roman"/>
                          <a:cs typeface="Times New Roman"/>
                        </a:rPr>
                        <a:t>Costs of Software Quality</a:t>
                      </a:r>
                      <a:endParaRPr lang="en-US" sz="1800" b="1">
                        <a:latin typeface="Times New Roman"/>
                        <a:ea typeface="Times New Roman"/>
                      </a:endParaRPr>
                    </a:p>
                  </a:txBody>
                  <a:tcPr marL="68580" marR="68580" marT="0" marB="0" anchor="ctr"/>
                </a:tc>
              </a:tr>
              <a:tr h="370840">
                <a:tc>
                  <a:txBody>
                    <a:bodyPr/>
                    <a:lstStyle/>
                    <a:p>
                      <a:pPr marL="0" marR="0" algn="ctr">
                        <a:lnSpc>
                          <a:spcPct val="115000"/>
                        </a:lnSpc>
                        <a:spcBef>
                          <a:spcPts val="0"/>
                        </a:spcBef>
                        <a:spcAft>
                          <a:spcPts val="0"/>
                        </a:spcAft>
                      </a:pPr>
                      <a:r>
                        <a:rPr lang="en-US" sz="1800" b="1">
                          <a:solidFill>
                            <a:srgbClr val="000000"/>
                          </a:solidFill>
                          <a:latin typeface="Times New Roman"/>
                          <a:ea typeface="Times New Roman"/>
                          <a:cs typeface="Times New Roman"/>
                        </a:rPr>
                        <a:t>International software quality models</a:t>
                      </a:r>
                      <a:endParaRPr lang="en-US" sz="1800" b="1">
                        <a:latin typeface="Times New Roman"/>
                        <a:ea typeface="Times New Roman"/>
                      </a:endParaRPr>
                    </a:p>
                  </a:txBody>
                  <a:tcPr marL="68580" marR="68580" marT="0" marB="0" anchor="ctr"/>
                </a:tc>
              </a:tr>
              <a:tr h="370840">
                <a:tc>
                  <a:txBody>
                    <a:bodyPr/>
                    <a:lstStyle/>
                    <a:p>
                      <a:pPr marL="0" marR="0" algn="ctr">
                        <a:lnSpc>
                          <a:spcPct val="115000"/>
                        </a:lnSpc>
                        <a:spcBef>
                          <a:spcPts val="0"/>
                        </a:spcBef>
                        <a:spcAft>
                          <a:spcPts val="0"/>
                        </a:spcAft>
                      </a:pPr>
                      <a:r>
                        <a:rPr lang="en-US" sz="1800" b="1">
                          <a:solidFill>
                            <a:srgbClr val="000000"/>
                          </a:solidFill>
                          <a:latin typeface="Times New Roman"/>
                          <a:ea typeface="Times New Roman"/>
                          <a:cs typeface="Times New Roman"/>
                        </a:rPr>
                        <a:t>Capability maturity model (CMM, CMMI)</a:t>
                      </a:r>
                      <a:endParaRPr lang="en-US" sz="1800" b="1">
                        <a:latin typeface="Times New Roman"/>
                        <a:ea typeface="Times New Roman"/>
                      </a:endParaRPr>
                    </a:p>
                  </a:txBody>
                  <a:tcPr marL="68580" marR="68580" marT="0" marB="0" anchor="ctr"/>
                </a:tc>
              </a:tr>
              <a:tr h="490728">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Personal software process and team software process</a:t>
                      </a:r>
                      <a:endParaRPr lang="en-US" sz="1800" b="1" dirty="0">
                        <a:latin typeface="Times New Roman"/>
                        <a:ea typeface="Times New Roman"/>
                      </a:endParaRPr>
                    </a:p>
                  </a:txBody>
                  <a:tcPr marL="68580" marR="68580" marT="0" marB="0" anchor="ctr"/>
                </a:tc>
              </a:tr>
              <a:tr h="370840">
                <a:tc>
                  <a:txBody>
                    <a:bodyPr/>
                    <a:lstStyle/>
                    <a:p>
                      <a:pPr marL="0" marR="0" algn="ctr">
                        <a:lnSpc>
                          <a:spcPct val="115000"/>
                        </a:lnSpc>
                        <a:spcBef>
                          <a:spcPts val="0"/>
                        </a:spcBef>
                        <a:spcAft>
                          <a:spcPts val="0"/>
                        </a:spcAft>
                      </a:pPr>
                      <a:r>
                        <a:rPr lang="en-US" sz="1800" b="1" dirty="0">
                          <a:latin typeface="Times New Roman"/>
                          <a:ea typeface="Times New Roman"/>
                          <a:cs typeface="Times New Roman"/>
                        </a:rPr>
                        <a:t>Concluding remarks, review, and evaluation</a:t>
                      </a:r>
                      <a:endParaRPr lang="en-US" sz="1800" b="1" dirty="0">
                        <a:latin typeface="Times New Roman"/>
                        <a:ea typeface="Times New Roman"/>
                      </a:endParaRPr>
                    </a:p>
                  </a:txBody>
                  <a:tcPr marL="68580" marR="68580" marT="0" marB="0" anchor="ctr"/>
                </a:tc>
              </a:tr>
              <a:tr h="370840">
                <a:tc>
                  <a:txBody>
                    <a:bodyPr/>
                    <a:lstStyle/>
                    <a:p>
                      <a:pPr marL="0" marR="0" algn="ctr">
                        <a:lnSpc>
                          <a:spcPct val="115000"/>
                        </a:lnSpc>
                        <a:spcBef>
                          <a:spcPts val="0"/>
                        </a:spcBef>
                        <a:spcAft>
                          <a:spcPts val="0"/>
                        </a:spcAft>
                        <a:tabLst>
                          <a:tab pos="676275" algn="l"/>
                        </a:tabLst>
                      </a:pPr>
                      <a:endParaRPr lang="en-US" sz="1800" b="1" dirty="0">
                        <a:latin typeface="Times New Roman"/>
                        <a:ea typeface="Times New Roman"/>
                      </a:endParaRPr>
                    </a:p>
                  </a:txBody>
                  <a:tcPr marL="68580" marR="68580" marT="0" marB="0" anchor="ctr"/>
                </a:tc>
              </a:tr>
            </a:tbl>
          </a:graphicData>
        </a:graphic>
      </p:graphicFrame>
      <p:sp>
        <p:nvSpPr>
          <p:cNvPr id="3" name="Title 2"/>
          <p:cNvSpPr>
            <a:spLocks noGrp="1"/>
          </p:cNvSpPr>
          <p:nvPr>
            <p:ph type="title"/>
          </p:nvPr>
        </p:nvSpPr>
        <p:spPr>
          <a:xfrm>
            <a:off x="457200" y="838200"/>
            <a:ext cx="8229600" cy="533400"/>
          </a:xfrm>
        </p:spPr>
        <p:txBody>
          <a:bodyPr>
            <a:normAutofit fontScale="90000"/>
          </a:bodyPr>
          <a:lstStyle/>
          <a:p>
            <a:pPr algn="ctr"/>
            <a:r>
              <a:rPr lang="en-US" dirty="0" smtClean="0"/>
              <a:t>Major Topics Covered</a:t>
            </a:r>
            <a:br>
              <a:rPr lang="en-US" dirty="0" smtClean="0"/>
            </a:b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p:txBody>
          <a:bodyPr/>
          <a:lstStyle/>
          <a:p>
            <a:pPr eaLnBrk="1" hangingPunct="1"/>
            <a:r>
              <a:rPr lang="en-US" sz="3200" dirty="0" smtClean="0"/>
              <a:t>Software Requirements Specification</a:t>
            </a:r>
          </a:p>
          <a:p>
            <a:pPr eaLnBrk="1" hangingPunct="1"/>
            <a:r>
              <a:rPr lang="en-US" sz="3200" dirty="0" smtClean="0"/>
              <a:t>Software Design</a:t>
            </a:r>
          </a:p>
          <a:p>
            <a:pPr eaLnBrk="1" hangingPunct="1"/>
            <a:r>
              <a:rPr lang="en-US" sz="3200" dirty="0" smtClean="0"/>
              <a:t>Implementation (Coding &amp; Module Testing)</a:t>
            </a:r>
          </a:p>
          <a:p>
            <a:pPr eaLnBrk="1" hangingPunct="1"/>
            <a:r>
              <a:rPr lang="en-US" sz="3200" dirty="0" smtClean="0"/>
              <a:t>Integration  &amp; Testing</a:t>
            </a:r>
          </a:p>
          <a:p>
            <a:pPr eaLnBrk="1" hangingPunct="1">
              <a:buFont typeface="Wingdings 3" pitchFamily="18" charset="2"/>
              <a:buNone/>
            </a:pPr>
            <a:endParaRPr lang="en-US" sz="3200" dirty="0" smtClean="0"/>
          </a:p>
          <a:p>
            <a:pPr eaLnBrk="1" hangingPunct="1">
              <a:buFont typeface="Wingdings 3" pitchFamily="18" charset="2"/>
              <a:buNone/>
            </a:pPr>
            <a:r>
              <a:rPr lang="en-US" sz="3200" b="1" dirty="0" smtClean="0"/>
              <a:t>Each stage will require some sort of Software Quality Assurance (</a:t>
            </a:r>
            <a:r>
              <a:rPr lang="en-US" sz="3200" b="1" dirty="0" err="1" smtClean="0"/>
              <a:t>SQA</a:t>
            </a:r>
            <a:r>
              <a:rPr lang="en-US" sz="3200" b="1" dirty="0" smtClean="0"/>
              <a:t>).</a:t>
            </a:r>
          </a:p>
        </p:txBody>
      </p:sp>
      <p:sp>
        <p:nvSpPr>
          <p:cNvPr id="3" name="Title 2"/>
          <p:cNvSpPr>
            <a:spLocks noGrp="1"/>
          </p:cNvSpPr>
          <p:nvPr>
            <p:ph type="title"/>
          </p:nvPr>
        </p:nvSpPr>
        <p:spPr/>
        <p:txBody>
          <a:bodyPr/>
          <a:lstStyle/>
          <a:p>
            <a:pPr eaLnBrk="1" fontAlgn="auto" hangingPunct="1">
              <a:spcAft>
                <a:spcPts val="0"/>
              </a:spcAft>
              <a:defRPr/>
            </a:pPr>
            <a:r>
              <a:rPr lang="en-US" sz="3200" dirty="0" smtClean="0"/>
              <a:t>Four Stages of Software Development</a:t>
            </a:r>
            <a:endParaRPr lang="en-US" sz="3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IEEE Glossary: </a:t>
            </a:r>
            <a:r>
              <a:rPr lang="en-US" dirty="0" smtClean="0"/>
              <a:t>Degree to which a system, component, or process meets (1) specified requirements, and (2) customer or user needs or expectations</a:t>
            </a:r>
          </a:p>
          <a:p>
            <a:endParaRPr lang="en-US" dirty="0" smtClean="0"/>
          </a:p>
          <a:p>
            <a:r>
              <a:rPr lang="en-US" b="1" dirty="0" smtClean="0"/>
              <a:t>ISO: </a:t>
            </a:r>
            <a:r>
              <a:rPr lang="en-US" dirty="0" smtClean="0"/>
              <a:t>the totality of features and characteristics of a product or service that bear on its ability to satisfy specified or implied needs</a:t>
            </a:r>
          </a:p>
          <a:p>
            <a:endParaRPr lang="en-US" dirty="0" smtClean="0"/>
          </a:p>
          <a:p>
            <a:endParaRPr lang="en-US" dirty="0"/>
          </a:p>
        </p:txBody>
      </p:sp>
      <p:sp>
        <p:nvSpPr>
          <p:cNvPr id="3" name="Title 2"/>
          <p:cNvSpPr>
            <a:spLocks noGrp="1"/>
          </p:cNvSpPr>
          <p:nvPr>
            <p:ph type="title"/>
          </p:nvPr>
        </p:nvSpPr>
        <p:spPr>
          <a:xfrm>
            <a:off x="457200" y="274638"/>
            <a:ext cx="8229600" cy="1020762"/>
          </a:xfrm>
        </p:spPr>
        <p:txBody>
          <a:bodyPr>
            <a:normAutofit fontScale="90000"/>
          </a:bodyPr>
          <a:lstStyle/>
          <a:p>
            <a:r>
              <a:rPr lang="en-US" dirty="0" smtClean="0"/>
              <a:t/>
            </a:r>
            <a:br>
              <a:rPr lang="en-US" dirty="0" smtClean="0"/>
            </a:br>
            <a:r>
              <a:rPr lang="en-US" dirty="0" smtClean="0"/>
              <a:t>What is “quality”?</a:t>
            </a:r>
            <a:br>
              <a:rPr lang="en-US" dirty="0" smtClean="0"/>
            </a:b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r>
              <a:rPr lang="en-US" sz="2400" dirty="0" smtClean="0"/>
              <a:t>Functionality                           </a:t>
            </a:r>
          </a:p>
          <a:p>
            <a:pPr lvl="1"/>
            <a:r>
              <a:rPr lang="en-US" sz="2400" dirty="0" smtClean="0"/>
              <a:t>Efficiency</a:t>
            </a:r>
          </a:p>
          <a:p>
            <a:pPr lvl="1"/>
            <a:r>
              <a:rPr lang="en-US" sz="2400" dirty="0" smtClean="0"/>
              <a:t>Flexibility</a:t>
            </a:r>
          </a:p>
          <a:p>
            <a:pPr lvl="1"/>
            <a:r>
              <a:rPr lang="en-US" sz="2400" dirty="0" smtClean="0"/>
              <a:t>Integrity</a:t>
            </a:r>
          </a:p>
          <a:p>
            <a:pPr lvl="1"/>
            <a:r>
              <a:rPr lang="en-US" sz="2400" dirty="0" smtClean="0"/>
              <a:t>Interoperability</a:t>
            </a:r>
          </a:p>
          <a:p>
            <a:pPr lvl="1"/>
            <a:r>
              <a:rPr lang="en-US" sz="2400" dirty="0" smtClean="0"/>
              <a:t>Maintainability</a:t>
            </a:r>
          </a:p>
          <a:p>
            <a:pPr lvl="1"/>
            <a:r>
              <a:rPr lang="en-US" sz="2400" dirty="0" smtClean="0"/>
              <a:t>Portability</a:t>
            </a:r>
          </a:p>
          <a:p>
            <a:pPr lvl="1"/>
            <a:r>
              <a:rPr lang="en-US" sz="2400" dirty="0" smtClean="0"/>
              <a:t>Reliability</a:t>
            </a:r>
          </a:p>
          <a:p>
            <a:pPr lvl="1"/>
            <a:r>
              <a:rPr lang="en-US" sz="2400" dirty="0" smtClean="0"/>
              <a:t>Reusability</a:t>
            </a:r>
          </a:p>
          <a:p>
            <a:pPr lvl="1"/>
            <a:r>
              <a:rPr lang="en-US" sz="2400" dirty="0" smtClean="0"/>
              <a:t>Testability</a:t>
            </a:r>
          </a:p>
          <a:p>
            <a:pPr lvl="1"/>
            <a:r>
              <a:rPr lang="en-US" sz="2400" dirty="0" smtClean="0"/>
              <a:t>Usability</a:t>
            </a:r>
          </a:p>
          <a:p>
            <a:endParaRPr lang="en-US" sz="3200" dirty="0"/>
          </a:p>
        </p:txBody>
      </p:sp>
      <p:sp>
        <p:nvSpPr>
          <p:cNvPr id="3" name="Title 2"/>
          <p:cNvSpPr>
            <a:spLocks noGrp="1"/>
          </p:cNvSpPr>
          <p:nvPr>
            <p:ph type="title"/>
          </p:nvPr>
        </p:nvSpPr>
        <p:spPr/>
        <p:txBody>
          <a:bodyPr/>
          <a:lstStyle/>
          <a:p>
            <a:r>
              <a:rPr lang="en-US" dirty="0" smtClean="0"/>
              <a:t>Quality criteria or characteristic</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458200" cy="4953000"/>
          </a:xfrm>
        </p:spPr>
        <p:txBody>
          <a:bodyPr/>
          <a:lstStyle/>
          <a:p>
            <a:pPr marL="342900" indent="-342900">
              <a:spcBef>
                <a:spcPct val="20000"/>
              </a:spcBef>
              <a:buClrTx/>
              <a:buSzTx/>
              <a:buFont typeface="Wingdings 3" pitchFamily="18" charset="2"/>
              <a:buNone/>
            </a:pPr>
            <a:r>
              <a:rPr lang="en-US" sz="2800" b="1" dirty="0" smtClean="0">
                <a:solidFill>
                  <a:srgbClr val="000000"/>
                </a:solidFill>
                <a:latin typeface="Arial" charset="0"/>
              </a:rPr>
              <a:t>In respective stages of software development</a:t>
            </a:r>
          </a:p>
          <a:p>
            <a:pPr marL="342900" indent="-342900">
              <a:spcBef>
                <a:spcPct val="20000"/>
              </a:spcBef>
              <a:buClrTx/>
              <a:buSzTx/>
              <a:buFontTx/>
              <a:buChar char="•"/>
            </a:pPr>
            <a:r>
              <a:rPr lang="en-US" sz="3600" dirty="0" smtClean="0">
                <a:solidFill>
                  <a:srgbClr val="000000"/>
                </a:solidFill>
                <a:latin typeface="Arial" charset="0"/>
              </a:rPr>
              <a:t>The degree to which a system, component, or process meets specified requirements.</a:t>
            </a:r>
          </a:p>
          <a:p>
            <a:pPr marL="342900" indent="-342900">
              <a:spcBef>
                <a:spcPct val="20000"/>
              </a:spcBef>
              <a:buClrTx/>
              <a:buSzTx/>
              <a:buFontTx/>
              <a:buChar char="•"/>
            </a:pPr>
            <a:r>
              <a:rPr lang="en-US" sz="3600" dirty="0" smtClean="0">
                <a:solidFill>
                  <a:srgbClr val="000000"/>
                </a:solidFill>
                <a:latin typeface="Arial" charset="0"/>
              </a:rPr>
              <a:t>The degree to which a system, component or process meets customer or user needs or expectations.</a:t>
            </a:r>
          </a:p>
          <a:p>
            <a:pPr marL="342900" indent="-342900" eaLnBrk="1" hangingPunct="1"/>
            <a:endParaRPr lang="en-US" dirty="0" smtClean="0"/>
          </a:p>
        </p:txBody>
      </p:sp>
      <p:sp>
        <p:nvSpPr>
          <p:cNvPr id="3" name="Title 2"/>
          <p:cNvSpPr>
            <a:spLocks noGrp="1"/>
          </p:cNvSpPr>
          <p:nvPr>
            <p:ph type="title"/>
          </p:nvPr>
        </p:nvSpPr>
        <p:spPr>
          <a:xfrm>
            <a:off x="457200" y="274638"/>
            <a:ext cx="8229600" cy="1020762"/>
          </a:xfrm>
        </p:spPr>
        <p:txBody>
          <a:bodyPr/>
          <a:lstStyle/>
          <a:p>
            <a:pPr algn="ctr" eaLnBrk="1" fontAlgn="auto" hangingPunct="1">
              <a:spcAft>
                <a:spcPts val="0"/>
              </a:spcAft>
              <a:defRPr/>
            </a:pPr>
            <a:r>
              <a:rPr lang="en-US" dirty="0" smtClean="0"/>
              <a:t>What is SQ?</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blinds(horizontal)">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blinds(horizontal)">
                                      <p:cBhvr>
                                        <p:cTn id="12"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Software quality assurance (</a:t>
            </a:r>
            <a:r>
              <a:rPr lang="en-US" b="1" dirty="0" err="1" smtClean="0"/>
              <a:t>SQA</a:t>
            </a:r>
            <a:r>
              <a:rPr lang="en-US" b="1" dirty="0" smtClean="0"/>
              <a:t>) </a:t>
            </a:r>
          </a:p>
          <a:p>
            <a:pPr algn="just">
              <a:buNone/>
            </a:pPr>
            <a:r>
              <a:rPr lang="en-US" b="1" dirty="0" smtClean="0"/>
              <a:t>  </a:t>
            </a:r>
            <a:r>
              <a:rPr lang="en-US" dirty="0" smtClean="0"/>
              <a:t>is a process that ensures that developed software meets and complies with defined or standardized quality specifications. </a:t>
            </a:r>
            <a:r>
              <a:rPr lang="en-US" dirty="0" err="1" smtClean="0"/>
              <a:t>SQA</a:t>
            </a:r>
            <a:r>
              <a:rPr lang="en-US" dirty="0" smtClean="0"/>
              <a:t> is an ongoing process within the software development life cycle (</a:t>
            </a:r>
            <a:r>
              <a:rPr lang="en-US" dirty="0" err="1" smtClean="0"/>
              <a:t>SDLC</a:t>
            </a:r>
            <a:r>
              <a:rPr lang="en-US" dirty="0" smtClean="0"/>
              <a:t>) that routinely checks the developed software to ensure it meets desired quality measures.</a:t>
            </a:r>
            <a:endParaRPr lang="en-US" dirty="0"/>
          </a:p>
        </p:txBody>
      </p:sp>
      <p:sp>
        <p:nvSpPr>
          <p:cNvPr id="3" name="Title 2"/>
          <p:cNvSpPr>
            <a:spLocks noGrp="1"/>
          </p:cNvSpPr>
          <p:nvPr>
            <p:ph type="title"/>
          </p:nvPr>
        </p:nvSpPr>
        <p:spPr/>
        <p:txBody>
          <a:bodyPr>
            <a:normAutofit fontScale="90000"/>
          </a:bodyPr>
          <a:lstStyle/>
          <a:p>
            <a:r>
              <a:rPr lang="en-US" dirty="0" smtClean="0"/>
              <a:t>Software quality assurance (</a:t>
            </a:r>
            <a:r>
              <a:rPr lang="en-US" dirty="0" err="1" smtClean="0"/>
              <a:t>SQA</a:t>
            </a:r>
            <a:r>
              <a:rPr lang="en-US" dirty="0" smtClean="0"/>
              <a:t>)</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1"/>
          <p:cNvSpPr>
            <a:spLocks noGrp="1"/>
          </p:cNvSpPr>
          <p:nvPr>
            <p:ph idx="1"/>
          </p:nvPr>
        </p:nvSpPr>
        <p:spPr>
          <a:xfrm>
            <a:off x="76200" y="1295400"/>
            <a:ext cx="8915400" cy="4525962"/>
          </a:xfrm>
        </p:spPr>
        <p:txBody>
          <a:bodyPr/>
          <a:lstStyle/>
          <a:p>
            <a:pPr eaLnBrk="1" hangingPunct="1">
              <a:buFont typeface="Wingdings 3" pitchFamily="18" charset="2"/>
              <a:buNone/>
            </a:pPr>
            <a:r>
              <a:rPr lang="en-US" dirty="0" err="1" smtClean="0"/>
              <a:t>SQA</a:t>
            </a:r>
            <a:r>
              <a:rPr lang="en-US" dirty="0" smtClean="0"/>
              <a:t> encompasses the entire software development process</a:t>
            </a:r>
          </a:p>
          <a:p>
            <a:pPr eaLnBrk="1" hangingPunct="1">
              <a:buFont typeface="Arial" charset="0"/>
              <a:buChar char="•"/>
            </a:pPr>
            <a:r>
              <a:rPr lang="en-US" dirty="0" smtClean="0"/>
              <a:t>software requirements</a:t>
            </a:r>
          </a:p>
          <a:p>
            <a:pPr eaLnBrk="1" hangingPunct="1">
              <a:buFont typeface="Arial" charset="0"/>
              <a:buChar char="•"/>
            </a:pPr>
            <a:r>
              <a:rPr lang="en-US" dirty="0" smtClean="0"/>
              <a:t>software design</a:t>
            </a:r>
          </a:p>
          <a:p>
            <a:pPr eaLnBrk="1" hangingPunct="1">
              <a:buFont typeface="Arial" charset="0"/>
              <a:buChar char="•"/>
            </a:pPr>
            <a:r>
              <a:rPr lang="en-US" dirty="0" smtClean="0"/>
              <a:t>coding</a:t>
            </a:r>
          </a:p>
          <a:p>
            <a:pPr eaLnBrk="1" hangingPunct="1">
              <a:buFont typeface="Arial" charset="0"/>
              <a:buChar char="•"/>
            </a:pPr>
            <a:r>
              <a:rPr lang="en-US" dirty="0" smtClean="0"/>
              <a:t>source code control</a:t>
            </a:r>
          </a:p>
          <a:p>
            <a:pPr eaLnBrk="1" hangingPunct="1">
              <a:buFont typeface="Arial" charset="0"/>
              <a:buChar char="•"/>
            </a:pPr>
            <a:r>
              <a:rPr lang="en-US" dirty="0" smtClean="0"/>
              <a:t>code reviews</a:t>
            </a:r>
          </a:p>
          <a:p>
            <a:pPr eaLnBrk="1" hangingPunct="1">
              <a:buFont typeface="Arial" charset="0"/>
              <a:buChar char="•"/>
            </a:pPr>
            <a:r>
              <a:rPr lang="en-US" dirty="0" smtClean="0"/>
              <a:t>change management</a:t>
            </a:r>
          </a:p>
          <a:p>
            <a:pPr eaLnBrk="1" hangingPunct="1">
              <a:buFont typeface="Arial" charset="0"/>
              <a:buChar char="•"/>
            </a:pPr>
            <a:r>
              <a:rPr lang="en-US" dirty="0" smtClean="0"/>
              <a:t>configuration management</a:t>
            </a:r>
          </a:p>
          <a:p>
            <a:pPr eaLnBrk="1" hangingPunct="1">
              <a:buFont typeface="Arial" charset="0"/>
              <a:buChar char="•"/>
            </a:pPr>
            <a:r>
              <a:rPr lang="en-US" dirty="0" smtClean="0"/>
              <a:t>release management</a:t>
            </a:r>
          </a:p>
        </p:txBody>
      </p:sp>
      <p:sp>
        <p:nvSpPr>
          <p:cNvPr id="3" name="Title 2"/>
          <p:cNvSpPr>
            <a:spLocks noGrp="1"/>
          </p:cNvSpPr>
          <p:nvPr>
            <p:ph type="title"/>
          </p:nvPr>
        </p:nvSpPr>
        <p:spPr/>
        <p:txBody>
          <a:bodyPr/>
          <a:lstStyle/>
          <a:p>
            <a:pPr algn="ctr" eaLnBrk="1" fontAlgn="auto" hangingPunct="1">
              <a:spcAft>
                <a:spcPts val="0"/>
              </a:spcAft>
              <a:defRPr/>
            </a:pPr>
            <a:r>
              <a:rPr lang="en-US" dirty="0" smtClean="0"/>
              <a:t>SQA</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5.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
  <TotalTime>2160</TotalTime>
  <Words>1229</Words>
  <Application>Microsoft Office PowerPoint</Application>
  <PresentationFormat>On-screen Show (4:3)</PresentationFormat>
  <Paragraphs>150</Paragraphs>
  <Slides>20</Slides>
  <Notes>4</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Concourse</vt:lpstr>
      <vt:lpstr>SWE333- Software Quality Assurance (SQA)</vt:lpstr>
      <vt:lpstr>Course description </vt:lpstr>
      <vt:lpstr>Major Topics Covered </vt:lpstr>
      <vt:lpstr>Four Stages of Software Development</vt:lpstr>
      <vt:lpstr> What is “quality”? </vt:lpstr>
      <vt:lpstr>Quality criteria or characteristic</vt:lpstr>
      <vt:lpstr>What is SQ?</vt:lpstr>
      <vt:lpstr>Software quality assurance (SQA)</vt:lpstr>
      <vt:lpstr>SQA</vt:lpstr>
      <vt:lpstr>Benefits of software quality</vt:lpstr>
      <vt:lpstr>SQA (cont)</vt:lpstr>
      <vt:lpstr>SQA (cont) 1</vt:lpstr>
      <vt:lpstr>SQA (cont) 2</vt:lpstr>
      <vt:lpstr>SQA (cont) 3</vt:lpstr>
      <vt:lpstr>SQA (cont) 4</vt:lpstr>
      <vt:lpstr>Software Quality Assurance Factors McCall's Model </vt:lpstr>
      <vt:lpstr>Software Quality Assurance Factors McCalls's Model (cont-1)</vt:lpstr>
      <vt:lpstr>Software Quality Assurance Factors McCalls's Model (cont-2)</vt:lpstr>
      <vt:lpstr>Software Quality Assurance Factors McCalls's Model (cont-3)</vt:lpstr>
      <vt:lpstr>Slide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Software Quality Assurance (SQA)</dc:title>
  <dc:creator>Joseph J. Voelmle Jr.</dc:creator>
  <cp:lastModifiedBy>dell</cp:lastModifiedBy>
  <cp:revision>65</cp:revision>
  <dcterms:created xsi:type="dcterms:W3CDTF">2009-01-24T23:00:34Z</dcterms:created>
  <dcterms:modified xsi:type="dcterms:W3CDTF">2015-10-17T18:20:23Z</dcterms:modified>
</cp:coreProperties>
</file>