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13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1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75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7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4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1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8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8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5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5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BB3E1-25C3-4655-83FF-EF9E0EF515B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6CC54-5345-40BE-93CE-FF8FF7FDD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4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and Reading XML files with SAS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effectLst/>
              </a:rPr>
              <a:t>Statistical Analysis System)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SAS ?</a:t>
            </a:r>
          </a:p>
          <a:p>
            <a:r>
              <a:rPr lang="en-US" b="1" dirty="0" smtClean="0">
                <a:effectLst/>
              </a:rPr>
              <a:t>SAS Institute</a:t>
            </a:r>
            <a:r>
              <a:rPr lang="en-US" dirty="0" smtClean="0">
                <a:effectLst/>
              </a:rPr>
              <a:t> (or </a:t>
            </a:r>
            <a:r>
              <a:rPr lang="en-US" b="1" dirty="0" smtClean="0">
                <a:effectLst/>
              </a:rPr>
              <a:t>SAS</a:t>
            </a:r>
            <a:r>
              <a:rPr lang="en-US" dirty="0" smtClean="0">
                <a:effectLst/>
              </a:rPr>
              <a:t>, pronounced "sass") is an American developer of analytics software based in Cary, North Carolina. SAS develops and markets a suite of analytics software (also called SAS), which helps access, manage, analyze and report on data to aid in decision-making.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280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70C0"/>
                </a:solidFill>
              </a:rPr>
              <a:t>Writing XML FILES and SCHEMAS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custom structure of an XML document is described via an XSD.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0070C0"/>
                </a:solidFill>
              </a:rPr>
              <a:t>	</a:t>
            </a:r>
            <a:r>
              <a:rPr lang="en-US" sz="3600" b="1" dirty="0" smtClean="0">
                <a:solidFill>
                  <a:srgbClr val="0070C0"/>
                </a:solidFill>
              </a:rPr>
              <a:t> XSD</a:t>
            </a:r>
            <a:r>
              <a:rPr lang="en-US" sz="3600" b="1" dirty="0" smtClean="0"/>
              <a:t>:	</a:t>
            </a:r>
            <a:r>
              <a:rPr lang="en-US" sz="1800" dirty="0" smtClean="0"/>
              <a:t> </a:t>
            </a:r>
            <a:r>
              <a:rPr lang="en-US" sz="3600" b="1" u="sng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ML    </a:t>
            </a:r>
            <a:r>
              <a:rPr lang="en-US" sz="3600" b="1" u="sng" dirty="0" smtClean="0">
                <a:solidFill>
                  <a:srgbClr val="0070C0"/>
                </a:solidFill>
              </a:rPr>
              <a:t>S</a:t>
            </a:r>
            <a:r>
              <a:rPr lang="en-US" dirty="0" smtClean="0"/>
              <a:t>chema</a:t>
            </a:r>
            <a:r>
              <a:rPr lang="en-US" sz="1800" b="1" dirty="0" smtClean="0"/>
              <a:t>       </a:t>
            </a:r>
            <a:r>
              <a:rPr lang="en-US" sz="3600" b="1" u="sng" dirty="0" smtClean="0">
                <a:solidFill>
                  <a:srgbClr val="0070C0"/>
                </a:solidFill>
              </a:rPr>
              <a:t>D</a:t>
            </a:r>
            <a:r>
              <a:rPr lang="en-US" dirty="0" smtClean="0"/>
              <a:t>efinition</a:t>
            </a:r>
            <a:r>
              <a:rPr lang="en-US" sz="1800" b="1" dirty="0" smtClean="0"/>
              <a:t>.</a:t>
            </a:r>
          </a:p>
          <a:p>
            <a:r>
              <a:rPr lang="en-US" dirty="0" smtClean="0"/>
              <a:t> This </a:t>
            </a:r>
            <a:r>
              <a:rPr lang="en-US" b="1" i="1" u="sng" dirty="0" smtClean="0">
                <a:solidFill>
                  <a:srgbClr val="0070C0"/>
                </a:solidFill>
              </a:rPr>
              <a:t>XSD</a:t>
            </a:r>
            <a:r>
              <a:rPr lang="en-US" dirty="0" smtClean="0"/>
              <a:t> is referred to by SAS as the </a:t>
            </a:r>
            <a:r>
              <a:rPr lang="en-US" b="1" i="1" u="sng" dirty="0" smtClean="0">
                <a:solidFill>
                  <a:srgbClr val="0070C0"/>
                </a:solidFill>
              </a:rPr>
              <a:t>XML schema. </a:t>
            </a:r>
          </a:p>
          <a:p>
            <a:r>
              <a:rPr lang="en-US" dirty="0" smtClean="0"/>
              <a:t>With the SAS XML </a:t>
            </a:r>
            <a:r>
              <a:rPr lang="en-US" dirty="0" err="1" smtClean="0"/>
              <a:t>libname</a:t>
            </a:r>
            <a:r>
              <a:rPr lang="en-US" dirty="0" smtClean="0"/>
              <a:t> statement SAS offers the possibility to write the schema and the data. </a:t>
            </a:r>
          </a:p>
          <a:p>
            <a:r>
              <a:rPr lang="en-US" dirty="0" smtClean="0"/>
              <a:t>To utilize this functionality the option </a:t>
            </a:r>
            <a:r>
              <a:rPr lang="en-US" b="1" i="1" u="sng" dirty="0" smtClean="0">
                <a:solidFill>
                  <a:srgbClr val="00B050"/>
                </a:solidFill>
              </a:rPr>
              <a:t>XMLMETA</a:t>
            </a:r>
            <a:r>
              <a:rPr lang="en-US" dirty="0" smtClean="0"/>
              <a:t> must be specified.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This option can have the values </a:t>
            </a:r>
            <a:r>
              <a:rPr lang="en-US" b="1" i="1" u="sng" dirty="0" smtClean="0"/>
              <a:t>SCHEMA</a:t>
            </a:r>
            <a:r>
              <a:rPr lang="en-US" dirty="0" smtClean="0"/>
              <a:t>, </a:t>
            </a:r>
            <a:r>
              <a:rPr lang="en-US" b="1" i="1" u="sng" dirty="0" smtClean="0"/>
              <a:t>DATA</a:t>
            </a:r>
            <a:r>
              <a:rPr lang="en-US" dirty="0" smtClean="0"/>
              <a:t> and </a:t>
            </a:r>
            <a:r>
              <a:rPr lang="en-US" b="1" i="1" u="sng" dirty="0" smtClean="0">
                <a:solidFill>
                  <a:srgbClr val="00B050"/>
                </a:solidFill>
              </a:rPr>
              <a:t>SCHEMADATA</a:t>
            </a:r>
            <a:r>
              <a:rPr lang="en-US" dirty="0" smtClean="0"/>
              <a:t>, where </a:t>
            </a:r>
            <a:r>
              <a:rPr lang="en-US" b="1" i="1" dirty="0" smtClean="0"/>
              <a:t>SCHEMA</a:t>
            </a:r>
            <a:r>
              <a:rPr lang="en-US" dirty="0" smtClean="0"/>
              <a:t> will write just the schema, </a:t>
            </a:r>
            <a:r>
              <a:rPr lang="en-US" b="1" i="1" dirty="0" smtClean="0"/>
              <a:t>DATA</a:t>
            </a:r>
            <a:r>
              <a:rPr lang="en-US" dirty="0" smtClean="0"/>
              <a:t> will write just the XML data, and </a:t>
            </a:r>
            <a:r>
              <a:rPr lang="en-US" b="1" i="1" u="sng" dirty="0" smtClean="0">
                <a:solidFill>
                  <a:srgbClr val="00B050"/>
                </a:solidFill>
              </a:rPr>
              <a:t>SCHEMADATA</a:t>
            </a:r>
            <a:r>
              <a:rPr lang="en-US" dirty="0" smtClean="0"/>
              <a:t> will write </a:t>
            </a:r>
            <a:r>
              <a:rPr lang="en-US" b="1" i="1" u="sng" dirty="0" smtClean="0"/>
              <a:t>both</a:t>
            </a:r>
            <a:r>
              <a:rPr lang="en-US" dirty="0" smtClean="0"/>
              <a:t> the SCHEMA and the XML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695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 code that produces an XML code that writes both schema and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following example shows the SAS code to write both the schema and the data.</a:t>
            </a:r>
          </a:p>
          <a:p>
            <a:endParaRPr lang="en-US" dirty="0" smtClean="0"/>
          </a:p>
          <a:p>
            <a:pPr marL="914400" lvl="2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1.	</a:t>
            </a:r>
            <a:r>
              <a:rPr lang="en-US" sz="1800" dirty="0" err="1" smtClean="0">
                <a:solidFill>
                  <a:srgbClr val="FF0000"/>
                </a:solidFill>
              </a:rPr>
              <a:t>libname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</a:rPr>
              <a:t>phuse</a:t>
            </a:r>
            <a:r>
              <a:rPr lang="en-US" sz="1800" dirty="0" smtClean="0">
                <a:solidFill>
                  <a:srgbClr val="FF0000"/>
                </a:solidFill>
              </a:rPr>
              <a:t> xml 'c:\temp\study_abc.xml' </a:t>
            </a:r>
            <a:r>
              <a:rPr lang="en-US" sz="1800" b="1" dirty="0" err="1" smtClean="0">
                <a:solidFill>
                  <a:srgbClr val="00B050"/>
                </a:solidFill>
              </a:rPr>
              <a:t>xmlmeta</a:t>
            </a:r>
            <a:r>
              <a:rPr lang="en-US" sz="1800" b="1" dirty="0" smtClean="0">
                <a:solidFill>
                  <a:srgbClr val="00B050"/>
                </a:solidFill>
              </a:rPr>
              <a:t>=</a:t>
            </a:r>
            <a:r>
              <a:rPr lang="en-US" sz="1800" b="1" dirty="0" err="1" smtClean="0">
                <a:solidFill>
                  <a:srgbClr val="00B050"/>
                </a:solidFill>
              </a:rPr>
              <a:t>schemadata</a:t>
            </a:r>
            <a:r>
              <a:rPr lang="en-US" sz="1800" dirty="0" smtClean="0">
                <a:solidFill>
                  <a:srgbClr val="FF0000"/>
                </a:solidFill>
              </a:rPr>
              <a:t>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2.</a:t>
            </a:r>
          </a:p>
          <a:p>
            <a:pPr marL="914400" lvl="2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3.            data </a:t>
            </a:r>
            <a:r>
              <a:rPr lang="en-US" sz="1800" dirty="0" err="1" smtClean="0">
                <a:solidFill>
                  <a:srgbClr val="FF0000"/>
                </a:solidFill>
              </a:rPr>
              <a:t>phuse.study_abc</a:t>
            </a:r>
            <a:r>
              <a:rPr lang="en-US" sz="1800" dirty="0" smtClean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4.	    </a:t>
            </a:r>
            <a:r>
              <a:rPr lang="en-US" sz="1800" dirty="0" smtClean="0">
                <a:solidFill>
                  <a:srgbClr val="FF0000"/>
                </a:solidFill>
              </a:rPr>
              <a:t>set </a:t>
            </a:r>
            <a:r>
              <a:rPr lang="en-US" sz="1800" dirty="0" err="1" smtClean="0">
                <a:solidFill>
                  <a:srgbClr val="FF0000"/>
                </a:solidFill>
              </a:rPr>
              <a:t>work.study_abc</a:t>
            </a:r>
            <a:r>
              <a:rPr lang="en-US" sz="1800" dirty="0" smtClean="0">
                <a:solidFill>
                  <a:srgbClr val="FF0000"/>
                </a:solidFill>
              </a:rPr>
              <a:t>; 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5.            run;</a:t>
            </a:r>
          </a:p>
          <a:p>
            <a:r>
              <a:rPr lang="en-US" b="1" i="1" dirty="0" smtClean="0"/>
              <a:t>The</a:t>
            </a:r>
            <a:r>
              <a:rPr lang="en-US" b="1" i="1" dirty="0" smtClean="0">
                <a:solidFill>
                  <a:srgbClr val="00B0F0"/>
                </a:solidFill>
              </a:rPr>
              <a:t> OUTPUT will be the 40 XML lines of code </a:t>
            </a:r>
            <a:r>
              <a:rPr lang="en-US" b="1" i="1" dirty="0" smtClean="0"/>
              <a:t>that follows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 rot="7783875">
            <a:off x="8335025" y="3290119"/>
            <a:ext cx="484632" cy="1422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50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70C0"/>
                </a:solidFill>
              </a:rPr>
              <a:t>The resulting XML (both schema and data combined ) cont’d        </a:t>
            </a:r>
            <a:r>
              <a:rPr lang="en-US" b="1" i="1" dirty="0" smtClean="0">
                <a:solidFill>
                  <a:schemeClr val="accent4"/>
                </a:solidFill>
              </a:rPr>
              <a:t>“first 10 lines of code”</a:t>
            </a:r>
            <a:endParaRPr lang="en-US" b="1" i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sz="2000" b="1" dirty="0" smtClean="0"/>
              <a:t>.&lt;?xml version="1.0" encoding="windows-1252" ?&gt;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sz="2000" b="1" dirty="0" smtClean="0"/>
              <a:t>&lt;TABLE&gt;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sz="1800" b="1" dirty="0" smtClean="0"/>
              <a:t>.       </a:t>
            </a:r>
            <a:r>
              <a:rPr lang="en-US" sz="2000" b="1" dirty="0" smtClean="0"/>
              <a:t>&lt;</a:t>
            </a:r>
            <a:r>
              <a:rPr lang="en-US" sz="2000" b="1" dirty="0" err="1" smtClean="0"/>
              <a:t>xs:schema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xmlns:xs</a:t>
            </a:r>
            <a:r>
              <a:rPr lang="en-US" sz="2000" b="1" dirty="0" smtClean="0"/>
              <a:t>="http://www.w3.org/2001/XMLSchema" </a:t>
            </a:r>
          </a:p>
          <a:p>
            <a:pPr marL="514350" indent="-514350">
              <a:buAutoNum type="arabicPeriod" startAt="4"/>
            </a:pPr>
            <a:r>
              <a:rPr lang="en-US" sz="2000" b="1" dirty="0" smtClean="0"/>
              <a:t>                      </a:t>
            </a:r>
            <a:r>
              <a:rPr lang="en-US" sz="2000" b="1" dirty="0" err="1" smtClean="0"/>
              <a:t>xmlns:od</a:t>
            </a:r>
            <a:r>
              <a:rPr lang="en-US" sz="2000" b="1" dirty="0" smtClean="0"/>
              <a:t>="</a:t>
            </a:r>
            <a:r>
              <a:rPr lang="en-US" sz="2000" b="1" dirty="0" err="1" smtClean="0"/>
              <a:t>urn:schemas-microsoft-com:officedata</a:t>
            </a:r>
            <a:r>
              <a:rPr lang="en-US" sz="2000" b="1" dirty="0" smtClean="0"/>
              <a:t>"&gt;	</a:t>
            </a:r>
          </a:p>
          <a:p>
            <a:pPr marL="514350" indent="-514350">
              <a:buAutoNum type="arabicPeriod" startAt="4"/>
            </a:pPr>
            <a:r>
              <a:rPr lang="en-US" sz="2000" b="1" dirty="0" smtClean="0"/>
              <a:t>      &lt;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 name="TABLE"&gt; </a:t>
            </a:r>
          </a:p>
          <a:p>
            <a:pPr marL="514350" indent="-514350">
              <a:buAutoNum type="arabicPeriod" startAt="4"/>
            </a:pPr>
            <a:r>
              <a:rPr lang="en-US" sz="2000" b="1" dirty="0"/>
              <a:t> </a:t>
            </a:r>
            <a:r>
              <a:rPr lang="en-US" sz="2000" b="1" dirty="0" smtClean="0"/>
              <a:t>         &lt;</a:t>
            </a:r>
            <a:r>
              <a:rPr lang="en-US" sz="2000" b="1" dirty="0" err="1" smtClean="0"/>
              <a:t>xs:complexType</a:t>
            </a:r>
            <a:r>
              <a:rPr lang="en-US" sz="2000" b="1" dirty="0" smtClean="0"/>
              <a:t>&gt; &lt;</a:t>
            </a:r>
            <a:r>
              <a:rPr lang="en-US" sz="2000" b="1" dirty="0" err="1" smtClean="0"/>
              <a:t>xs:sequence</a:t>
            </a:r>
            <a:r>
              <a:rPr lang="en-US" sz="2000" b="1" dirty="0" smtClean="0"/>
              <a:t>&gt; </a:t>
            </a:r>
          </a:p>
          <a:p>
            <a:pPr marL="514350" indent="-514350">
              <a:buAutoNum type="arabicPeriod" startAt="4"/>
            </a:pPr>
            <a:r>
              <a:rPr lang="en-US" sz="2000" b="1" dirty="0" smtClean="0"/>
              <a:t>               &lt;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 ref="STUDY_ABC" </a:t>
            </a:r>
            <a:r>
              <a:rPr lang="en-US" sz="2000" b="1" dirty="0" err="1" smtClean="0"/>
              <a:t>minOccurs</a:t>
            </a:r>
            <a:r>
              <a:rPr lang="en-US" sz="2000" b="1" dirty="0" smtClean="0"/>
              <a:t>="0" </a:t>
            </a:r>
            <a:r>
              <a:rPr lang="en-US" sz="2000" b="1" dirty="0" err="1" smtClean="0"/>
              <a:t>maxOccurs</a:t>
            </a:r>
            <a:r>
              <a:rPr lang="en-US" sz="2000" b="1" dirty="0" smtClean="0"/>
              <a:t>="unbounded" /&gt; </a:t>
            </a:r>
          </a:p>
          <a:p>
            <a:pPr marL="514350" indent="-514350">
              <a:buAutoNum type="arabicPeriod" startAt="4"/>
            </a:pPr>
            <a:r>
              <a:rPr lang="en-US" sz="2000" b="1" dirty="0" smtClean="0"/>
              <a:t>          &lt;/</a:t>
            </a:r>
            <a:r>
              <a:rPr lang="en-US" sz="2000" b="1" dirty="0" err="1" smtClean="0"/>
              <a:t>xs:sequence</a:t>
            </a:r>
            <a:r>
              <a:rPr lang="en-US" sz="2000" b="1" dirty="0" smtClean="0"/>
              <a:t>&gt; &lt;/</a:t>
            </a:r>
            <a:r>
              <a:rPr lang="en-US" sz="2000" b="1" dirty="0" err="1" smtClean="0"/>
              <a:t>xs:complexType</a:t>
            </a:r>
            <a:r>
              <a:rPr lang="en-US" sz="2000" b="1" dirty="0" smtClean="0"/>
              <a:t>&gt; </a:t>
            </a:r>
          </a:p>
          <a:p>
            <a:pPr marL="514350" indent="-514350">
              <a:buAutoNum type="arabicPeriod" startAt="4"/>
            </a:pPr>
            <a:r>
              <a:rPr lang="en-US" sz="2000" b="1" dirty="0" smtClean="0"/>
              <a:t>      &lt;/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&gt; </a:t>
            </a:r>
          </a:p>
          <a:p>
            <a:pPr marL="514350" indent="-514350">
              <a:buAutoNum type="arabicPeriod" startAt="4"/>
            </a:pPr>
            <a:r>
              <a:rPr lang="en-US" sz="2000" b="1" dirty="0" smtClean="0"/>
              <a:t>	&lt;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 name="STUDY_ABC"&gt; 		 </a:t>
            </a:r>
          </a:p>
          <a:p>
            <a:pPr marL="514350" indent="-514350">
              <a:buAutoNum type="arabicPeriod" startAt="4"/>
            </a:pP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10800000">
            <a:off x="5531256" y="3764024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800000">
            <a:off x="3591810" y="5444599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65929" y="3645074"/>
            <a:ext cx="368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Notice the depth of indention for lines 5 &amp;9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52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The resulting XML (both schema and data combined ) cont’d        </a:t>
            </a:r>
            <a:r>
              <a:rPr lang="en-US" b="1" i="1" dirty="0" smtClean="0">
                <a:solidFill>
                  <a:schemeClr val="accent4"/>
                </a:solidFill>
              </a:rPr>
              <a:t>“Second 10 lines of code”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 startAt="11"/>
            </a:pPr>
            <a:r>
              <a:rPr lang="en-US" sz="2000" b="1" dirty="0" smtClean="0"/>
              <a:t>&lt;</a:t>
            </a:r>
            <a:r>
              <a:rPr lang="en-US" sz="2000" b="1" dirty="0" err="1" smtClean="0"/>
              <a:t>xs:complexType</a:t>
            </a:r>
            <a:r>
              <a:rPr lang="en-US" sz="2000" b="1" dirty="0" smtClean="0"/>
              <a:t>&gt; &lt;</a:t>
            </a:r>
            <a:r>
              <a:rPr lang="en-US" sz="2000" b="1" dirty="0" err="1" smtClean="0"/>
              <a:t>xs:sequence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&lt;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 name="</a:t>
            </a:r>
            <a:r>
              <a:rPr lang="en-US" sz="2000" b="1" dirty="0" err="1" smtClean="0"/>
              <a:t>patientid</a:t>
            </a:r>
            <a:r>
              <a:rPr lang="en-US" sz="2000" b="1" dirty="0" smtClean="0"/>
              <a:t>" </a:t>
            </a:r>
            <a:r>
              <a:rPr lang="en-US" sz="2000" b="1" dirty="0" err="1" smtClean="0"/>
              <a:t>minOccurs</a:t>
            </a:r>
            <a:r>
              <a:rPr lang="en-US" sz="2000" b="1" dirty="0" smtClean="0"/>
              <a:t>="0" </a:t>
            </a:r>
            <a:r>
              <a:rPr lang="en-US" sz="2000" b="1" dirty="0" err="1" smtClean="0"/>
              <a:t>od:jetType</a:t>
            </a:r>
            <a:r>
              <a:rPr lang="en-US" sz="2000" b="1" dirty="0" smtClean="0"/>
              <a:t>="text" 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     </a:t>
            </a:r>
            <a:r>
              <a:rPr lang="en-US" sz="2000" b="1" dirty="0" err="1" smtClean="0"/>
              <a:t>od:sqlSType</a:t>
            </a:r>
            <a:r>
              <a:rPr lang="en-US" sz="2000" b="1" dirty="0" smtClean="0"/>
              <a:t>="</a:t>
            </a:r>
            <a:r>
              <a:rPr lang="en-US" sz="2000" b="1" dirty="0" err="1" smtClean="0"/>
              <a:t>nvarchar</a:t>
            </a:r>
            <a:r>
              <a:rPr lang="en-US" sz="2000" b="1" dirty="0" smtClean="0"/>
              <a:t>"&gt;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        &lt;</a:t>
            </a:r>
            <a:r>
              <a:rPr lang="en-US" sz="2000" b="1" dirty="0" err="1" smtClean="0"/>
              <a:t>xs:simpleType</a:t>
            </a:r>
            <a:r>
              <a:rPr lang="en-US" sz="2000" b="1" dirty="0" smtClean="0"/>
              <a:t>&gt;&lt;</a:t>
            </a:r>
            <a:r>
              <a:rPr lang="en-US" sz="2000" b="1" dirty="0" err="1" smtClean="0"/>
              <a:t>xs:restrictionbase</a:t>
            </a:r>
            <a:r>
              <a:rPr lang="en-US" sz="2000" b="1" dirty="0" smtClean="0"/>
              <a:t>="</a:t>
            </a:r>
            <a:r>
              <a:rPr lang="en-US" sz="2000" b="1" dirty="0" err="1" smtClean="0"/>
              <a:t>xs:string</a:t>
            </a:r>
            <a:r>
              <a:rPr lang="en-US" sz="2000" b="1" dirty="0" smtClean="0"/>
              <a:t>"&gt; 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            &lt;</a:t>
            </a:r>
            <a:r>
              <a:rPr lang="en-US" sz="2000" b="1" dirty="0" err="1" smtClean="0"/>
              <a:t>xs:maxLength</a:t>
            </a:r>
            <a:r>
              <a:rPr lang="en-US" sz="2000" b="1" dirty="0" smtClean="0"/>
              <a:t> value="10" /&gt;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        &lt;/</a:t>
            </a:r>
            <a:r>
              <a:rPr lang="en-US" sz="2000" b="1" dirty="0" err="1" smtClean="0"/>
              <a:t>xs:restriction</a:t>
            </a:r>
            <a:r>
              <a:rPr lang="en-US" sz="2000" b="1" dirty="0" smtClean="0"/>
              <a:t>&gt;&lt;/</a:t>
            </a:r>
            <a:r>
              <a:rPr lang="en-US" sz="2000" b="1" dirty="0" err="1" smtClean="0"/>
              <a:t>xs:simpleType</a:t>
            </a:r>
            <a:r>
              <a:rPr lang="en-US" sz="2000" b="1" dirty="0" smtClean="0"/>
              <a:t>&gt;  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&lt;/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&lt;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 name="</a:t>
            </a:r>
            <a:r>
              <a:rPr lang="en-US" sz="2000" b="1" dirty="0" err="1" smtClean="0"/>
              <a:t>patientheight</a:t>
            </a:r>
            <a:r>
              <a:rPr lang="en-US" sz="2000" b="1" dirty="0" smtClean="0"/>
              <a:t>" </a:t>
            </a:r>
            <a:r>
              <a:rPr lang="en-US" sz="2000" b="1" dirty="0" err="1" smtClean="0"/>
              <a:t>minOccurs</a:t>
            </a:r>
            <a:r>
              <a:rPr lang="en-US" sz="2000" b="1" dirty="0" smtClean="0"/>
              <a:t>="0" </a:t>
            </a:r>
            <a:r>
              <a:rPr lang="en-US" sz="2000" b="1" dirty="0" err="1" smtClean="0"/>
              <a:t>od:jetType</a:t>
            </a:r>
            <a:r>
              <a:rPr lang="en-US" sz="2000" b="1" dirty="0" smtClean="0"/>
              <a:t>="double" 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    </a:t>
            </a:r>
            <a:r>
              <a:rPr lang="en-US" sz="2000" b="1" dirty="0" err="1" smtClean="0"/>
              <a:t>od:sqlSType</a:t>
            </a:r>
            <a:r>
              <a:rPr lang="en-US" sz="2000" b="1" dirty="0" smtClean="0"/>
              <a:t>="double" type="</a:t>
            </a:r>
            <a:r>
              <a:rPr lang="en-US" sz="2000" b="1" dirty="0" err="1" smtClean="0"/>
              <a:t>xs:double</a:t>
            </a:r>
            <a:r>
              <a:rPr lang="en-US" sz="2000" b="1" dirty="0" smtClean="0"/>
              <a:t>" /&gt; </a:t>
            </a:r>
          </a:p>
          <a:p>
            <a:pPr marL="457200" indent="-457200">
              <a:buAutoNum type="arabicPeriod" startAt="11"/>
            </a:pPr>
            <a:r>
              <a:rPr lang="en-US" sz="2000" b="1" dirty="0" smtClean="0"/>
              <a:t>       &lt;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 name="</a:t>
            </a:r>
            <a:r>
              <a:rPr lang="en-US" sz="2000" b="1" dirty="0" err="1" smtClean="0"/>
              <a:t>patientweight</a:t>
            </a:r>
            <a:r>
              <a:rPr lang="en-US" sz="2000" b="1" dirty="0" smtClean="0"/>
              <a:t>" </a:t>
            </a:r>
            <a:r>
              <a:rPr lang="en-US" sz="2000" b="1" dirty="0" err="1" smtClean="0"/>
              <a:t>minOccurs</a:t>
            </a:r>
            <a:r>
              <a:rPr lang="en-US" sz="2000" b="1" dirty="0" smtClean="0"/>
              <a:t>="0" </a:t>
            </a:r>
            <a:r>
              <a:rPr lang="en-US" sz="2000" b="1" dirty="0" err="1" smtClean="0"/>
              <a:t>od:jetType</a:t>
            </a:r>
            <a:r>
              <a:rPr lang="en-US" sz="2000" b="1" dirty="0" smtClean="0"/>
              <a:t>="double"    </a:t>
            </a:r>
          </a:p>
          <a:p>
            <a:pPr marL="457200" indent="-457200">
              <a:buAutoNum type="arabicPeriod" startAt="11"/>
            </a:pPr>
            <a:endParaRPr lang="en-US" sz="2000" b="1" dirty="0"/>
          </a:p>
        </p:txBody>
      </p:sp>
      <p:sp>
        <p:nvSpPr>
          <p:cNvPr id="4" name="Right Arrow 3"/>
          <p:cNvSpPr/>
          <p:nvPr/>
        </p:nvSpPr>
        <p:spPr>
          <a:xfrm rot="10800000">
            <a:off x="8675289" y="2311004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0800000">
            <a:off x="3775467" y="4329783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13326" y="4058432"/>
            <a:ext cx="513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Notice the depth of indention for lines 12 and 17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44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The resulting XML (both schema and data combined ) cont’d        </a:t>
            </a:r>
            <a:r>
              <a:rPr lang="en-US" b="1" i="1" dirty="0" smtClean="0">
                <a:solidFill>
                  <a:schemeClr val="accent4"/>
                </a:solidFill>
              </a:rPr>
              <a:t>“Third 10 lines of code”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 startAt="21"/>
            </a:pPr>
            <a:r>
              <a:rPr lang="en-US" sz="2000" b="1" dirty="0" smtClean="0"/>
              <a:t>              </a:t>
            </a:r>
            <a:r>
              <a:rPr lang="en-US" sz="2000" b="1" dirty="0" err="1" smtClean="0"/>
              <a:t>od:sqlSType</a:t>
            </a:r>
            <a:r>
              <a:rPr lang="en-US" sz="2000" b="1" dirty="0" smtClean="0"/>
              <a:t>="double" type="</a:t>
            </a:r>
            <a:r>
              <a:rPr lang="en-US" sz="2000" b="1" dirty="0" err="1" smtClean="0"/>
              <a:t>xs:double</a:t>
            </a:r>
            <a:r>
              <a:rPr lang="en-US" sz="2000" b="1" dirty="0" smtClean="0"/>
              <a:t>" /&gt;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      &lt;/</a:t>
            </a:r>
            <a:r>
              <a:rPr lang="en-US" sz="2000" b="1" dirty="0" err="1" smtClean="0"/>
              <a:t>xs:sequence</a:t>
            </a:r>
            <a:r>
              <a:rPr lang="en-US" sz="2000" b="1" dirty="0" smtClean="0"/>
              <a:t>&gt; &lt;/</a:t>
            </a:r>
            <a:r>
              <a:rPr lang="en-US" sz="2000" b="1" dirty="0" err="1" smtClean="0"/>
              <a:t>xs:complexType</a:t>
            </a:r>
            <a:r>
              <a:rPr lang="en-US" sz="2000" b="1" dirty="0" smtClean="0"/>
              <a:t>&gt;  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  &lt;/</a:t>
            </a:r>
            <a:r>
              <a:rPr lang="en-US" sz="2000" b="1" dirty="0" err="1" smtClean="0"/>
              <a:t>xs:element</a:t>
            </a:r>
            <a:r>
              <a:rPr lang="en-US" sz="2000" b="1" dirty="0" smtClean="0"/>
              <a:t>&gt;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&lt;/</a:t>
            </a:r>
            <a:r>
              <a:rPr lang="en-US" sz="2000" b="1" dirty="0" err="1" smtClean="0"/>
              <a:t>xs:schema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&lt;STUDY_ABC&gt; 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       &lt;</a:t>
            </a:r>
            <a:r>
              <a:rPr lang="en-US" sz="2000" b="1" dirty="0" err="1" smtClean="0"/>
              <a:t>patientid</a:t>
            </a:r>
            <a:r>
              <a:rPr lang="en-US" sz="2000" b="1" dirty="0" smtClean="0"/>
              <a:t>&gt;subj001&lt;/</a:t>
            </a:r>
            <a:r>
              <a:rPr lang="en-US" sz="2000" b="1" dirty="0" err="1" smtClean="0"/>
              <a:t>patientid</a:t>
            </a:r>
            <a:r>
              <a:rPr lang="en-US" sz="2000" b="1" dirty="0" smtClean="0"/>
              <a:t>&gt;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       &lt;</a:t>
            </a:r>
            <a:r>
              <a:rPr lang="en-US" sz="2000" b="1" dirty="0" err="1" smtClean="0"/>
              <a:t>patientheight</a:t>
            </a:r>
            <a:r>
              <a:rPr lang="en-US" sz="2000" b="1" dirty="0" smtClean="0"/>
              <a:t>&gt;181&lt;/</a:t>
            </a:r>
            <a:r>
              <a:rPr lang="en-US" sz="2000" b="1" dirty="0" err="1" smtClean="0"/>
              <a:t>patientheight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       &lt;</a:t>
            </a:r>
            <a:r>
              <a:rPr lang="en-US" sz="2000" b="1" dirty="0" err="1" smtClean="0"/>
              <a:t>patientweight</a:t>
            </a:r>
            <a:r>
              <a:rPr lang="en-US" sz="2000" b="1" dirty="0" smtClean="0"/>
              <a:t>&gt;78&lt;/</a:t>
            </a:r>
            <a:r>
              <a:rPr lang="en-US" sz="2000" b="1" dirty="0" err="1" smtClean="0"/>
              <a:t>patientweight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 &lt;/STUDY_ABC&gt; </a:t>
            </a:r>
          </a:p>
          <a:p>
            <a:pPr marL="457200" indent="-457200">
              <a:buAutoNum type="arabicPeriod" startAt="21"/>
            </a:pPr>
            <a:r>
              <a:rPr lang="en-US" sz="2000" b="1" dirty="0" smtClean="0"/>
              <a:t>   &lt;STUDY_ABC&gt;</a:t>
            </a:r>
          </a:p>
        </p:txBody>
      </p:sp>
      <p:sp>
        <p:nvSpPr>
          <p:cNvPr id="5" name="Right Arrow 4"/>
          <p:cNvSpPr/>
          <p:nvPr/>
        </p:nvSpPr>
        <p:spPr>
          <a:xfrm rot="10800000">
            <a:off x="6095999" y="3845170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0800000">
            <a:off x="6095999" y="4273967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6096000" y="4657023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141918" y="3963805"/>
            <a:ext cx="2617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Notice the nested elements and their values in lines 26,27 and 28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57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The resulting XML (both schema and data combined ) cont’d        </a:t>
            </a:r>
            <a:r>
              <a:rPr lang="en-US" b="1" i="1" dirty="0" smtClean="0">
                <a:solidFill>
                  <a:schemeClr val="accent4"/>
                </a:solidFill>
              </a:rPr>
              <a:t>“The Last 10 lines of code”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31.              &lt;</a:t>
            </a:r>
            <a:r>
              <a:rPr lang="en-US" sz="2000" b="1" dirty="0" err="1" smtClean="0"/>
              <a:t>patientid</a:t>
            </a:r>
            <a:r>
              <a:rPr lang="en-US" sz="2000" b="1" dirty="0" smtClean="0"/>
              <a:t>&gt;subj002&lt;/</a:t>
            </a:r>
            <a:r>
              <a:rPr lang="en-US" sz="2000" b="1" dirty="0" err="1" smtClean="0"/>
              <a:t>patientid</a:t>
            </a:r>
            <a:r>
              <a:rPr lang="en-US" sz="2000" b="1" dirty="0" smtClean="0"/>
              <a:t>&gt; </a:t>
            </a:r>
          </a:p>
          <a:p>
            <a:pPr marL="0" indent="0">
              <a:buNone/>
            </a:pPr>
            <a:r>
              <a:rPr lang="en-US" sz="2000" b="1" dirty="0" smtClean="0"/>
              <a:t>32.              &lt;</a:t>
            </a:r>
            <a:r>
              <a:rPr lang="en-US" sz="2000" b="1" dirty="0" err="1" smtClean="0"/>
              <a:t>patientheight</a:t>
            </a:r>
            <a:r>
              <a:rPr lang="en-US" sz="2000" b="1" dirty="0" smtClean="0"/>
              <a:t>/&gt; </a:t>
            </a:r>
          </a:p>
          <a:p>
            <a:pPr marL="0" indent="0">
              <a:buNone/>
            </a:pPr>
            <a:r>
              <a:rPr lang="en-US" sz="2000" b="1" dirty="0" smtClean="0"/>
              <a:t>33.              &lt;</a:t>
            </a:r>
            <a:r>
              <a:rPr lang="en-US" sz="2000" b="1" dirty="0" err="1" smtClean="0"/>
              <a:t>patientweight</a:t>
            </a:r>
            <a:r>
              <a:rPr lang="en-US" sz="2000" b="1" dirty="0" smtClean="0"/>
              <a:t>/&gt;</a:t>
            </a:r>
          </a:p>
          <a:p>
            <a:pPr marL="457200" indent="-457200">
              <a:buAutoNum type="arabicPeriod" startAt="34"/>
            </a:pPr>
            <a:r>
              <a:rPr lang="en-US" sz="2000" b="1" dirty="0" smtClean="0"/>
              <a:t>   &lt;/STUDY_ABC&gt; </a:t>
            </a:r>
          </a:p>
          <a:p>
            <a:pPr marL="457200" indent="-457200">
              <a:buAutoNum type="arabicPeriod" startAt="34"/>
            </a:pPr>
            <a:r>
              <a:rPr lang="en-US" sz="2000" b="1" dirty="0" smtClean="0"/>
              <a:t>   &lt;STUDY_ABC&gt; </a:t>
            </a:r>
          </a:p>
          <a:p>
            <a:pPr marL="457200" indent="-457200">
              <a:buAutoNum type="arabicPeriod" startAt="34"/>
            </a:pPr>
            <a:r>
              <a:rPr lang="en-US" sz="2000" b="1" dirty="0" smtClean="0"/>
              <a:t>          &lt;</a:t>
            </a:r>
            <a:r>
              <a:rPr lang="en-US" sz="2000" b="1" dirty="0" err="1" smtClean="0"/>
              <a:t>patientid</a:t>
            </a:r>
            <a:r>
              <a:rPr lang="en-US" sz="2000" b="1" dirty="0" smtClean="0"/>
              <a:t>&gt;subj003&lt;/</a:t>
            </a:r>
            <a:r>
              <a:rPr lang="en-US" sz="2000" b="1" dirty="0" err="1" smtClean="0"/>
              <a:t>patientid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34"/>
            </a:pPr>
            <a:r>
              <a:rPr lang="en-US" sz="2000" b="1" dirty="0" smtClean="0"/>
              <a:t>          &lt;</a:t>
            </a:r>
            <a:r>
              <a:rPr lang="en-US" sz="2000" b="1" dirty="0" err="1" smtClean="0"/>
              <a:t>patientheight</a:t>
            </a:r>
            <a:r>
              <a:rPr lang="en-US" sz="2000" b="1" dirty="0" smtClean="0"/>
              <a:t>&gt;173&lt;/</a:t>
            </a:r>
            <a:r>
              <a:rPr lang="en-US" sz="2000" b="1" dirty="0" err="1" smtClean="0"/>
              <a:t>patientheight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34"/>
            </a:pPr>
            <a:r>
              <a:rPr lang="en-US" sz="2000" b="1" dirty="0" smtClean="0"/>
              <a:t>          &lt;</a:t>
            </a:r>
            <a:r>
              <a:rPr lang="en-US" sz="2000" b="1" dirty="0" err="1" smtClean="0"/>
              <a:t>patientweight</a:t>
            </a:r>
            <a:r>
              <a:rPr lang="en-US" sz="2000" b="1" dirty="0" smtClean="0"/>
              <a:t>&gt;66&lt;/</a:t>
            </a:r>
            <a:r>
              <a:rPr lang="en-US" sz="2000" b="1" dirty="0" err="1" smtClean="0"/>
              <a:t>patientweight</a:t>
            </a:r>
            <a:r>
              <a:rPr lang="en-US" sz="2000" b="1" dirty="0" smtClean="0"/>
              <a:t>&gt; </a:t>
            </a:r>
          </a:p>
          <a:p>
            <a:pPr marL="457200" indent="-457200">
              <a:buAutoNum type="arabicPeriod" startAt="34"/>
            </a:pPr>
            <a:r>
              <a:rPr lang="en-US" sz="2000" b="1" dirty="0" smtClean="0"/>
              <a:t>   &lt;/STUDY_ABC&gt; </a:t>
            </a:r>
          </a:p>
          <a:p>
            <a:pPr marL="457200" indent="-457200">
              <a:buAutoNum type="arabicPeriod" startAt="34"/>
            </a:pPr>
            <a:r>
              <a:rPr lang="en-US" sz="2000" b="1" dirty="0" smtClean="0"/>
              <a:t>&lt;/TABLE&gt;</a:t>
            </a:r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4" name="Right Arrow 3"/>
          <p:cNvSpPr/>
          <p:nvPr/>
        </p:nvSpPr>
        <p:spPr>
          <a:xfrm rot="10800000">
            <a:off x="5670114" y="1936812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0800000">
            <a:off x="5670114" y="2322727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0800000">
            <a:off x="5670114" y="2694934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954026" y="1936811"/>
            <a:ext cx="3795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Notice that the second subject (patient) has missing attributes, so no values appeared in the generated XML code (lines 31, 32 and 33).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4340212" y="5552955"/>
            <a:ext cx="1755788" cy="23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76997" y="4897677"/>
            <a:ext cx="3870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Notice that SAS names the root </a:t>
            </a:r>
            <a:r>
              <a:rPr lang="en-US" dirty="0" err="1" smtClean="0">
                <a:solidFill>
                  <a:srgbClr val="0070C0"/>
                </a:solidFill>
              </a:rPr>
              <a:t>elemnt</a:t>
            </a:r>
            <a:r>
              <a:rPr lang="en-US" dirty="0" smtClean="0">
                <a:solidFill>
                  <a:srgbClr val="0070C0"/>
                </a:solidFill>
              </a:rPr>
              <a:t> of the XML file “TABLE” (lines 2 and 40)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72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write and read XML files with SAS?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Make use of the </a:t>
            </a:r>
            <a:r>
              <a:rPr lang="en-US" b="1" i="1" u="sng" dirty="0" smtClean="0"/>
              <a:t>XML </a:t>
            </a:r>
            <a:r>
              <a:rPr lang="en-US" b="1" i="1" u="sng" dirty="0" err="1" smtClean="0"/>
              <a:t>libname</a:t>
            </a:r>
            <a:r>
              <a:rPr lang="en-US" b="1" i="1" u="sng" dirty="0" smtClean="0"/>
              <a:t> engine.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Libname</a:t>
            </a:r>
            <a:r>
              <a:rPr lang="en-US" dirty="0" smtClean="0"/>
              <a:t> engine translates SAS datasets to XML files (</a:t>
            </a:r>
            <a:r>
              <a:rPr lang="en-US" b="1" dirty="0" smtClean="0">
                <a:solidFill>
                  <a:srgbClr val="FF0000"/>
                </a:solidFill>
              </a:rPr>
              <a:t>Input  is SAS CODE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70C0"/>
                </a:solidFill>
              </a:rPr>
              <a:t>Output is an XML  file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Libname</a:t>
            </a:r>
            <a:r>
              <a:rPr lang="en-US" dirty="0" smtClean="0"/>
              <a:t> translates XML files to SAS (</a:t>
            </a:r>
            <a:r>
              <a:rPr lang="en-US" b="1" dirty="0" smtClean="0">
                <a:solidFill>
                  <a:srgbClr val="0070C0"/>
                </a:solidFill>
              </a:rPr>
              <a:t>Input is an XML file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Output is a SAS code).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088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XML files with the SAS XML </a:t>
            </a:r>
            <a:r>
              <a:rPr lang="en-US" dirty="0" err="1" smtClean="0"/>
              <a:t>Libname</a:t>
            </a:r>
            <a:r>
              <a:rPr lang="en-US" dirty="0" smtClean="0"/>
              <a:t>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</a:t>
            </a:r>
            <a:r>
              <a:rPr lang="en-US" sz="2600" b="1" dirty="0" smtClean="0"/>
              <a:t>let’s start by writing an </a:t>
            </a:r>
            <a:r>
              <a:rPr lang="en-US" sz="2600" b="1" dirty="0" smtClean="0">
                <a:solidFill>
                  <a:srgbClr val="FF0000"/>
                </a:solidFill>
              </a:rPr>
              <a:t>XML file with SAS</a:t>
            </a:r>
            <a:r>
              <a:rPr lang="en-US" sz="2600" dirty="0" smtClean="0">
                <a:solidFill>
                  <a:srgbClr val="FF0000"/>
                </a:solidFill>
              </a:rPr>
              <a:t>, </a:t>
            </a:r>
            <a:r>
              <a:rPr lang="en-US" sz="2600" b="1" dirty="0" smtClean="0"/>
              <a:t>and examine the </a:t>
            </a:r>
            <a:r>
              <a:rPr lang="en-US" sz="2600" b="1" dirty="0" smtClean="0">
                <a:solidFill>
                  <a:srgbClr val="0070C0"/>
                </a:solidFill>
              </a:rPr>
              <a:t>XML output file. </a:t>
            </a:r>
          </a:p>
          <a:p>
            <a:pPr marL="0" indent="0">
              <a:buNone/>
            </a:pPr>
            <a:r>
              <a:rPr lang="en-US" sz="2400" dirty="0" smtClean="0"/>
              <a:t>           1.          </a:t>
            </a:r>
            <a:r>
              <a:rPr lang="en-US" sz="2400" dirty="0" smtClean="0">
                <a:solidFill>
                  <a:srgbClr val="FF0000"/>
                </a:solidFill>
              </a:rPr>
              <a:t>data </a:t>
            </a:r>
            <a:r>
              <a:rPr lang="en-US" sz="2400" dirty="0" err="1" smtClean="0">
                <a:solidFill>
                  <a:srgbClr val="FF0000"/>
                </a:solidFill>
              </a:rPr>
              <a:t>work.study_abc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2.     	 length </a:t>
            </a:r>
            <a:r>
              <a:rPr lang="en-US" sz="2400" dirty="0" err="1" smtClean="0">
                <a:solidFill>
                  <a:srgbClr val="FF0000"/>
                </a:solidFill>
              </a:rPr>
              <a:t>patientid</a:t>
            </a:r>
            <a:r>
              <a:rPr lang="en-US" sz="2400" dirty="0" smtClean="0">
                <a:solidFill>
                  <a:srgbClr val="FF0000"/>
                </a:solidFill>
              </a:rPr>
              <a:t> $10 </a:t>
            </a:r>
            <a:r>
              <a:rPr lang="en-US" sz="2400" dirty="0" err="1" smtClean="0">
                <a:solidFill>
                  <a:srgbClr val="FF0000"/>
                </a:solidFill>
              </a:rPr>
              <a:t>patientheight</a:t>
            </a:r>
            <a:r>
              <a:rPr lang="en-US" sz="2400" dirty="0" smtClean="0">
                <a:solidFill>
                  <a:srgbClr val="FF0000"/>
                </a:solidFill>
              </a:rPr>
              <a:t> 8 </a:t>
            </a:r>
            <a:r>
              <a:rPr lang="en-US" sz="2400" dirty="0" err="1" smtClean="0">
                <a:solidFill>
                  <a:srgbClr val="FF0000"/>
                </a:solidFill>
              </a:rPr>
              <a:t>patientweight</a:t>
            </a:r>
            <a:r>
              <a:rPr lang="en-US" sz="2400" dirty="0" smtClean="0">
                <a:solidFill>
                  <a:srgbClr val="FF0000"/>
                </a:solidFill>
              </a:rPr>
              <a:t> 8;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3.        	 </a:t>
            </a:r>
            <a:r>
              <a:rPr lang="en-US" sz="2400" dirty="0" err="1" smtClean="0">
                <a:solidFill>
                  <a:srgbClr val="FF0000"/>
                </a:solidFill>
              </a:rPr>
              <a:t>infile</a:t>
            </a:r>
            <a:r>
              <a:rPr lang="en-US" sz="2400" dirty="0" smtClean="0">
                <a:solidFill>
                  <a:srgbClr val="FF0000"/>
                </a:solidFill>
              </a:rPr>
              <a:t> cards;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         4.       	 input </a:t>
            </a:r>
            <a:r>
              <a:rPr lang="en-US" sz="2400" dirty="0" err="1" smtClean="0">
                <a:solidFill>
                  <a:srgbClr val="FF0000"/>
                </a:solidFill>
              </a:rPr>
              <a:t>patientid</a:t>
            </a:r>
            <a:r>
              <a:rPr lang="en-US" sz="2400" dirty="0" smtClean="0">
                <a:solidFill>
                  <a:srgbClr val="FF0000"/>
                </a:solidFill>
              </a:rPr>
              <a:t> $ </a:t>
            </a:r>
            <a:r>
              <a:rPr lang="en-US" sz="2400" dirty="0" err="1" smtClean="0">
                <a:solidFill>
                  <a:srgbClr val="FF0000"/>
                </a:solidFill>
              </a:rPr>
              <a:t>patientheight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patientweight</a:t>
            </a:r>
            <a:r>
              <a:rPr lang="en-US" sz="2400" dirty="0" smtClean="0">
                <a:solidFill>
                  <a:srgbClr val="FF0000"/>
                </a:solidFill>
              </a:rPr>
              <a:t>;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5.           cards;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6.           subj001 181 78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7.           subj002 . .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8.	           subj003 173 66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         9.        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10.	 run;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252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XML files with the SAS XML </a:t>
            </a:r>
            <a:r>
              <a:rPr lang="en-US" dirty="0" err="1" smtClean="0"/>
              <a:t>Libname</a:t>
            </a:r>
            <a:r>
              <a:rPr lang="en-US" dirty="0" smtClean="0"/>
              <a:t> engine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          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</a:t>
            </a:r>
            <a:r>
              <a:rPr lang="en-US" sz="2000" dirty="0" smtClean="0">
                <a:solidFill>
                  <a:srgbClr val="FF0000"/>
                </a:solidFill>
              </a:rPr>
              <a:t>11.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 12.	</a:t>
            </a:r>
            <a:r>
              <a:rPr lang="en-US" sz="2000" dirty="0" err="1" smtClean="0">
                <a:solidFill>
                  <a:srgbClr val="FF0000"/>
                </a:solidFill>
              </a:rPr>
              <a:t>libname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phuse</a:t>
            </a:r>
            <a:r>
              <a:rPr lang="en-US" sz="2000" dirty="0" smtClean="0">
                <a:solidFill>
                  <a:srgbClr val="FF0000"/>
                </a:solidFill>
              </a:rPr>
              <a:t> xml 'c:\temp\study_abc.xml' 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   13.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 14.	data </a:t>
            </a:r>
            <a:r>
              <a:rPr lang="en-US" sz="2000" dirty="0" err="1" smtClean="0">
                <a:solidFill>
                  <a:srgbClr val="FF0000"/>
                </a:solidFill>
              </a:rPr>
              <a:t>phuse.study_abc</a:t>
            </a:r>
            <a:r>
              <a:rPr lang="en-US" sz="2000" dirty="0" smtClean="0">
                <a:solidFill>
                  <a:srgbClr val="FF0000"/>
                </a:solidFill>
              </a:rPr>
              <a:t>;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 15.	     set </a:t>
            </a:r>
            <a:r>
              <a:rPr lang="en-US" sz="2000" dirty="0" err="1" smtClean="0">
                <a:solidFill>
                  <a:srgbClr val="FF0000"/>
                </a:solidFill>
              </a:rPr>
              <a:t>work.study_abc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 16.    run;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56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XML output file.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000" b="1" dirty="0" smtClean="0">
                <a:solidFill>
                  <a:srgbClr val="0070C0"/>
                </a:solidFill>
              </a:rPr>
              <a:t>&lt;?xml version="1.0" encoding="windows-1252" ?&gt;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&lt;TABLE&gt; 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&lt;STUDY_ABC&gt;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patientid</a:t>
            </a:r>
            <a:r>
              <a:rPr lang="en-US" dirty="0" smtClean="0">
                <a:solidFill>
                  <a:srgbClr val="0070C0"/>
                </a:solidFill>
              </a:rPr>
              <a:t>&gt; subj001 &lt;/</a:t>
            </a:r>
            <a:r>
              <a:rPr lang="en-US" dirty="0" err="1" smtClean="0">
                <a:solidFill>
                  <a:srgbClr val="0070C0"/>
                </a:solidFill>
              </a:rPr>
              <a:t>patientid</a:t>
            </a:r>
            <a:r>
              <a:rPr lang="en-US" dirty="0" smtClean="0">
                <a:solidFill>
                  <a:srgbClr val="0070C0"/>
                </a:solidFill>
              </a:rPr>
              <a:t>&gt; 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patientheight</a:t>
            </a:r>
            <a:r>
              <a:rPr lang="en-US" dirty="0" smtClean="0">
                <a:solidFill>
                  <a:srgbClr val="0070C0"/>
                </a:solidFill>
              </a:rPr>
              <a:t>&gt; 181 &lt;/</a:t>
            </a:r>
            <a:r>
              <a:rPr lang="en-US" dirty="0" err="1" smtClean="0">
                <a:solidFill>
                  <a:srgbClr val="0070C0"/>
                </a:solidFill>
              </a:rPr>
              <a:t>patientheight</a:t>
            </a:r>
            <a:r>
              <a:rPr lang="en-US" dirty="0" smtClean="0">
                <a:solidFill>
                  <a:srgbClr val="0070C0"/>
                </a:solidFill>
              </a:rPr>
              <a:t>&gt; 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patientweight</a:t>
            </a:r>
            <a:r>
              <a:rPr lang="en-US" dirty="0" smtClean="0">
                <a:solidFill>
                  <a:srgbClr val="0070C0"/>
                </a:solidFill>
              </a:rPr>
              <a:t>&gt; 78 &lt;/</a:t>
            </a:r>
            <a:r>
              <a:rPr lang="en-US" dirty="0" err="1" smtClean="0">
                <a:solidFill>
                  <a:srgbClr val="0070C0"/>
                </a:solidFill>
              </a:rPr>
              <a:t>patientweight</a:t>
            </a:r>
            <a:r>
              <a:rPr lang="en-US" dirty="0" smtClean="0">
                <a:solidFill>
                  <a:srgbClr val="0070C0"/>
                </a:solidFill>
              </a:rPr>
              <a:t>&gt;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&lt;/STUDY_ABC&gt; 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&lt;STUDY_ABC&gt;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patientid</a:t>
            </a:r>
            <a:r>
              <a:rPr lang="en-US" dirty="0" smtClean="0">
                <a:solidFill>
                  <a:srgbClr val="0070C0"/>
                </a:solidFill>
              </a:rPr>
              <a:t>&gt; subj002 &lt;/</a:t>
            </a:r>
            <a:r>
              <a:rPr lang="en-US" dirty="0" err="1" smtClean="0">
                <a:solidFill>
                  <a:srgbClr val="0070C0"/>
                </a:solidFill>
              </a:rPr>
              <a:t>patientid</a:t>
            </a:r>
            <a:r>
              <a:rPr lang="en-US" dirty="0" smtClean="0">
                <a:solidFill>
                  <a:srgbClr val="0070C0"/>
                </a:solidFill>
              </a:rPr>
              <a:t>&gt;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 &lt;</a:t>
            </a:r>
            <a:r>
              <a:rPr lang="en-US" dirty="0" err="1" smtClean="0">
                <a:solidFill>
                  <a:srgbClr val="0070C0"/>
                </a:solidFill>
              </a:rPr>
              <a:t>patientheight</a:t>
            </a:r>
            <a:r>
              <a:rPr lang="en-US" dirty="0" smtClean="0">
                <a:solidFill>
                  <a:srgbClr val="0070C0"/>
                </a:solidFill>
              </a:rPr>
              <a:t> Missing="." /&gt; 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patientweight</a:t>
            </a:r>
            <a:r>
              <a:rPr lang="en-US" dirty="0" smtClean="0">
                <a:solidFill>
                  <a:srgbClr val="0070C0"/>
                </a:solidFill>
              </a:rPr>
              <a:t> Missing="." /&gt;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&lt;/STUDY_ABC&gt; </a:t>
            </a:r>
          </a:p>
        </p:txBody>
      </p:sp>
    </p:spTree>
    <p:extLst>
      <p:ext uri="{BB962C8B-B14F-4D97-AF65-F5344CB8AC3E}">
        <p14:creationId xmlns:p14="http://schemas.microsoft.com/office/powerpoint/2010/main" val="4043618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XML output file(cont’d)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0" lvl="4">
              <a:spcBef>
                <a:spcPts val="1000"/>
              </a:spcBef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&lt;STUDY_ABC&gt;</a:t>
            </a:r>
          </a:p>
          <a:p>
            <a:pPr lvl="4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patientid</a:t>
            </a:r>
            <a:r>
              <a:rPr lang="en-US" dirty="0" smtClean="0">
                <a:solidFill>
                  <a:srgbClr val="0070C0"/>
                </a:solidFill>
              </a:rPr>
              <a:t>&gt; subj003 &lt;/</a:t>
            </a:r>
            <a:r>
              <a:rPr lang="en-US" dirty="0" err="1" smtClean="0">
                <a:solidFill>
                  <a:srgbClr val="0070C0"/>
                </a:solidFill>
              </a:rPr>
              <a:t>patientid</a:t>
            </a:r>
            <a:r>
              <a:rPr lang="en-US" dirty="0" smtClean="0">
                <a:solidFill>
                  <a:srgbClr val="0070C0"/>
                </a:solidFill>
              </a:rPr>
              <a:t>&gt; </a:t>
            </a:r>
          </a:p>
          <a:p>
            <a:pPr lvl="4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patientheight</a:t>
            </a:r>
            <a:r>
              <a:rPr lang="en-US" dirty="0" smtClean="0">
                <a:solidFill>
                  <a:srgbClr val="0070C0"/>
                </a:solidFill>
              </a:rPr>
              <a:t>&gt; 173 &lt;/</a:t>
            </a:r>
            <a:r>
              <a:rPr lang="en-US" dirty="0" err="1" smtClean="0">
                <a:solidFill>
                  <a:srgbClr val="0070C0"/>
                </a:solidFill>
              </a:rPr>
              <a:t>patientheight</a:t>
            </a:r>
            <a:r>
              <a:rPr lang="en-US" dirty="0" smtClean="0">
                <a:solidFill>
                  <a:srgbClr val="0070C0"/>
                </a:solidFill>
              </a:rPr>
              <a:t>&gt; </a:t>
            </a:r>
          </a:p>
          <a:p>
            <a:pPr lvl="4"/>
            <a:r>
              <a:rPr lang="en-US" dirty="0" smtClean="0">
                <a:solidFill>
                  <a:srgbClr val="0070C0"/>
                </a:solidFill>
              </a:rPr>
              <a:t>&lt;</a:t>
            </a:r>
            <a:r>
              <a:rPr lang="en-US" dirty="0" err="1" smtClean="0">
                <a:solidFill>
                  <a:srgbClr val="0070C0"/>
                </a:solidFill>
              </a:rPr>
              <a:t>patientweight</a:t>
            </a:r>
            <a:r>
              <a:rPr lang="en-US" dirty="0" smtClean="0">
                <a:solidFill>
                  <a:srgbClr val="0070C0"/>
                </a:solidFill>
              </a:rPr>
              <a:t>&gt; 66 &lt;/</a:t>
            </a:r>
            <a:r>
              <a:rPr lang="en-US" dirty="0" err="1" smtClean="0">
                <a:solidFill>
                  <a:srgbClr val="0070C0"/>
                </a:solidFill>
              </a:rPr>
              <a:t>patientweight</a:t>
            </a:r>
            <a:r>
              <a:rPr lang="en-US" dirty="0" smtClean="0">
                <a:solidFill>
                  <a:srgbClr val="0070C0"/>
                </a:solidFill>
              </a:rPr>
              <a:t>&gt; 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   &lt;/STUDY_ABC&gt; 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&lt;/TABLE&gt;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449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Comment on the XML output file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SAS </a:t>
            </a:r>
            <a:r>
              <a:rPr lang="en-US" dirty="0" smtClean="0"/>
              <a:t>names the root element of the </a:t>
            </a:r>
            <a:r>
              <a:rPr lang="en-US" dirty="0" smtClean="0">
                <a:solidFill>
                  <a:srgbClr val="0070C0"/>
                </a:solidFill>
              </a:rPr>
              <a:t>XML file “TABLE”.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elements</a:t>
            </a:r>
            <a:r>
              <a:rPr lang="en-US" dirty="0" smtClean="0"/>
              <a:t> defining the </a:t>
            </a:r>
            <a:r>
              <a:rPr lang="en-US" dirty="0" smtClean="0">
                <a:solidFill>
                  <a:srgbClr val="FF0000"/>
                </a:solidFill>
              </a:rPr>
              <a:t>observations of the datasets </a:t>
            </a:r>
            <a:r>
              <a:rPr lang="en-US" dirty="0" smtClean="0"/>
              <a:t>contain the name of the </a:t>
            </a:r>
            <a:r>
              <a:rPr lang="en-US" dirty="0" smtClean="0">
                <a:solidFill>
                  <a:srgbClr val="FF0000"/>
                </a:solidFill>
              </a:rPr>
              <a:t>SAS dataset ”</a:t>
            </a:r>
            <a:r>
              <a:rPr lang="en-US" dirty="0" err="1" smtClean="0">
                <a:solidFill>
                  <a:srgbClr val="FF0000"/>
                </a:solidFill>
              </a:rPr>
              <a:t>Study_ABC</a:t>
            </a:r>
            <a:r>
              <a:rPr lang="en-US" dirty="0" smtClean="0">
                <a:solidFill>
                  <a:srgbClr val="FF0000"/>
                </a:solidFill>
              </a:rPr>
              <a:t>”.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elements nested </a:t>
            </a:r>
            <a:r>
              <a:rPr lang="en-US" dirty="0" smtClean="0"/>
              <a:t>in the observations are the names of the </a:t>
            </a:r>
            <a:r>
              <a:rPr lang="en-US" dirty="0" smtClean="0">
                <a:solidFill>
                  <a:srgbClr val="FF0000"/>
                </a:solidFill>
              </a:rPr>
              <a:t>variables</a:t>
            </a:r>
            <a:r>
              <a:rPr lang="en-US" dirty="0" smtClean="0"/>
              <a:t> within the dataset. 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value</a:t>
            </a:r>
            <a:r>
              <a:rPr lang="en-US" dirty="0" smtClean="0"/>
              <a:t> for each observation and variable is stored within a </a:t>
            </a:r>
            <a:r>
              <a:rPr lang="en-US" dirty="0" smtClean="0">
                <a:solidFill>
                  <a:srgbClr val="0070C0"/>
                </a:solidFill>
              </a:rPr>
              <a:t>variable element. </a:t>
            </a:r>
          </a:p>
          <a:p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missing values </a:t>
            </a:r>
            <a:r>
              <a:rPr lang="en-US" dirty="0" smtClean="0"/>
              <a:t>are presented with the </a:t>
            </a:r>
            <a:r>
              <a:rPr lang="en-US" dirty="0" smtClean="0">
                <a:solidFill>
                  <a:srgbClr val="0070C0"/>
                </a:solidFill>
              </a:rPr>
              <a:t>“missing”</a:t>
            </a:r>
            <a:r>
              <a:rPr lang="en-US" dirty="0" smtClean="0"/>
              <a:t> attribute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39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70C0"/>
                </a:solidFill>
              </a:rPr>
              <a:t>Reading XML files with the SAS XML </a:t>
            </a:r>
            <a:r>
              <a:rPr lang="en-US" b="1" i="1" dirty="0" err="1" smtClean="0">
                <a:solidFill>
                  <a:srgbClr val="0070C0"/>
                </a:solidFill>
              </a:rPr>
              <a:t>Libname</a:t>
            </a:r>
            <a:r>
              <a:rPr lang="en-US" b="1" i="1" dirty="0" smtClean="0">
                <a:solidFill>
                  <a:srgbClr val="0070C0"/>
                </a:solidFill>
              </a:rPr>
              <a:t> engine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reading </a:t>
            </a:r>
            <a:r>
              <a:rPr lang="en-US" b="1" dirty="0" smtClean="0">
                <a:solidFill>
                  <a:srgbClr val="0070C0"/>
                </a:solidFill>
              </a:rPr>
              <a:t>XML files </a:t>
            </a:r>
            <a:r>
              <a:rPr lang="en-US" dirty="0" smtClean="0"/>
              <a:t>with the SAS XML </a:t>
            </a:r>
            <a:r>
              <a:rPr lang="en-US" dirty="0" err="1" smtClean="0"/>
              <a:t>libname</a:t>
            </a:r>
            <a:r>
              <a:rPr lang="en-US" dirty="0" smtClean="0"/>
              <a:t> engine, SAS expects the XML files to be in the following format: </a:t>
            </a:r>
          </a:p>
          <a:p>
            <a:endParaRPr lang="en-US" dirty="0"/>
          </a:p>
          <a:p>
            <a:pPr lvl="1"/>
            <a:r>
              <a:rPr lang="en-US" dirty="0" smtClean="0"/>
              <a:t> One </a:t>
            </a:r>
            <a:r>
              <a:rPr lang="en-US" dirty="0" smtClean="0">
                <a:solidFill>
                  <a:srgbClr val="FF0000"/>
                </a:solidFill>
              </a:rPr>
              <a:t>root element </a:t>
            </a:r>
            <a:r>
              <a:rPr lang="en-US" dirty="0" smtClean="0"/>
              <a:t>(as is mandatory on a well formed XML). </a:t>
            </a:r>
          </a:p>
          <a:p>
            <a:pPr lvl="1"/>
            <a:r>
              <a:rPr lang="en-US" dirty="0" smtClean="0"/>
              <a:t> An element bundling the variable information per observation. The name of this element will be used to </a:t>
            </a:r>
            <a:r>
              <a:rPr lang="en-US" dirty="0" smtClean="0">
                <a:solidFill>
                  <a:srgbClr val="FF0000"/>
                </a:solidFill>
              </a:rPr>
              <a:t>name the dataset. </a:t>
            </a:r>
          </a:p>
          <a:p>
            <a:pPr lvl="1"/>
            <a:r>
              <a:rPr lang="en-US" dirty="0" smtClean="0"/>
              <a:t> Element(s) within the observation element. These will become the </a:t>
            </a:r>
            <a:r>
              <a:rPr lang="en-US" dirty="0" smtClean="0">
                <a:solidFill>
                  <a:srgbClr val="FF0000"/>
                </a:solidFill>
              </a:rPr>
              <a:t>SAS variables.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685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XML files with the SAS XML </a:t>
            </a:r>
            <a:r>
              <a:rPr lang="en-US" dirty="0" err="1" smtClean="0"/>
              <a:t>Libname</a:t>
            </a:r>
            <a:r>
              <a:rPr lang="en-US" dirty="0" smtClean="0"/>
              <a:t> engine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code will read in the </a:t>
            </a:r>
            <a:r>
              <a:rPr lang="en-US" dirty="0" smtClean="0">
                <a:solidFill>
                  <a:srgbClr val="0070C0"/>
                </a:solidFill>
              </a:rPr>
              <a:t>XML file</a:t>
            </a:r>
            <a:r>
              <a:rPr lang="en-US" dirty="0" smtClean="0"/>
              <a:t> into a </a:t>
            </a:r>
            <a:r>
              <a:rPr lang="en-US" dirty="0" smtClean="0">
                <a:solidFill>
                  <a:srgbClr val="FF0000"/>
                </a:solidFill>
              </a:rPr>
              <a:t>SAS dataset</a:t>
            </a:r>
            <a:r>
              <a:rPr lang="en-US" dirty="0" smtClean="0"/>
              <a:t>:</a:t>
            </a:r>
          </a:p>
          <a:p>
            <a:pPr marL="1371600" lvl="3" indent="0">
              <a:buNone/>
            </a:pPr>
            <a:r>
              <a:rPr lang="en-US" dirty="0" smtClean="0"/>
              <a:t>1.	</a:t>
            </a:r>
            <a:r>
              <a:rPr lang="en-US" dirty="0" err="1" smtClean="0"/>
              <a:t>libname</a:t>
            </a:r>
            <a:r>
              <a:rPr lang="en-US" dirty="0" smtClean="0"/>
              <a:t> </a:t>
            </a:r>
            <a:r>
              <a:rPr lang="en-US" dirty="0" err="1" smtClean="0"/>
              <a:t>phuse</a:t>
            </a:r>
            <a:r>
              <a:rPr lang="en-US" dirty="0" smtClean="0"/>
              <a:t> xml 'c:\temp\study_abc.xml';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sz="1800" dirty="0" smtClean="0"/>
              <a:t>2</a:t>
            </a:r>
            <a:r>
              <a:rPr lang="en-US" dirty="0" smtClean="0"/>
              <a:t>.	</a:t>
            </a:r>
          </a:p>
          <a:p>
            <a:pPr marL="1714500" lvl="3" indent="-342900">
              <a:buAutoNum type="arabicPeriod" startAt="3"/>
            </a:pPr>
            <a:r>
              <a:rPr lang="en-US" dirty="0" smtClean="0"/>
              <a:t> data </a:t>
            </a:r>
            <a:r>
              <a:rPr lang="en-US" dirty="0" err="1" smtClean="0"/>
              <a:t>work.study_abc</a:t>
            </a:r>
            <a:r>
              <a:rPr lang="en-US" dirty="0" smtClean="0"/>
              <a:t>; </a:t>
            </a:r>
          </a:p>
          <a:p>
            <a:pPr marL="1714500" lvl="3" indent="-342900">
              <a:buAutoNum type="arabicPeriod" startAt="3"/>
            </a:pPr>
            <a:r>
              <a:rPr lang="en-US" dirty="0"/>
              <a:t> </a:t>
            </a:r>
            <a:r>
              <a:rPr lang="en-US" dirty="0" smtClean="0"/>
              <a:t>       set </a:t>
            </a:r>
            <a:r>
              <a:rPr lang="en-US" dirty="0" err="1" smtClean="0"/>
              <a:t>phuse.study_abc</a:t>
            </a:r>
            <a:r>
              <a:rPr lang="en-US" dirty="0" smtClean="0"/>
              <a:t>; 	</a:t>
            </a:r>
          </a:p>
          <a:p>
            <a:pPr marL="1371600" lvl="3" indent="0">
              <a:buNone/>
            </a:pPr>
            <a:r>
              <a:rPr lang="en-US" dirty="0" smtClean="0"/>
              <a:t>5.     run;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905</Words>
  <Application>Microsoft Office PowerPoint</Application>
  <PresentationFormat>Widescreen</PresentationFormat>
  <Paragraphs>136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Writing and Reading XML files with SAS (Statistical Analysis System)</vt:lpstr>
      <vt:lpstr>How to write and read XML files with SAS?</vt:lpstr>
      <vt:lpstr>Writing XML files with the SAS XML Libname engine</vt:lpstr>
      <vt:lpstr>Writing XML files with the SAS XML Libname engine (cont’d)</vt:lpstr>
      <vt:lpstr>XML output file.</vt:lpstr>
      <vt:lpstr>XML output file(cont’d)</vt:lpstr>
      <vt:lpstr>Comment on the XML output file</vt:lpstr>
      <vt:lpstr>Reading XML files with the SAS XML Libname engine</vt:lpstr>
      <vt:lpstr>Reading XML files with the SAS XML Libname engine (cont’d)</vt:lpstr>
      <vt:lpstr>Writing XML FILES and SCHEMAS</vt:lpstr>
      <vt:lpstr>SAS code that produces an XML code that writes both schema and data</vt:lpstr>
      <vt:lpstr>The resulting XML (both schema and data combined ) cont’d        “first 10 lines of code”</vt:lpstr>
      <vt:lpstr>The resulting XML (both schema and data combined ) cont’d        “Second 10 lines of code”</vt:lpstr>
      <vt:lpstr>The resulting XML (both schema and data combined ) cont’d        “Third 10 lines of code”</vt:lpstr>
      <vt:lpstr>The resulting XML (both schema and data combined ) cont’d        “The Last 10 lines of code”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Ashraf Youssef</dc:creator>
  <cp:lastModifiedBy>Ashraf Youssef</cp:lastModifiedBy>
  <cp:revision>26</cp:revision>
  <dcterms:created xsi:type="dcterms:W3CDTF">2015-11-17T04:23:58Z</dcterms:created>
  <dcterms:modified xsi:type="dcterms:W3CDTF">2015-11-17T08:21:39Z</dcterms:modified>
</cp:coreProperties>
</file>