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4"/>
  </p:sldMasterIdLst>
  <p:notesMasterIdLst>
    <p:notesMasterId r:id="rId24"/>
  </p:notesMasterIdLst>
  <p:sldIdLst>
    <p:sldId id="256" r:id="rId5"/>
    <p:sldId id="417" r:id="rId6"/>
    <p:sldId id="513" r:id="rId7"/>
    <p:sldId id="419" r:id="rId8"/>
    <p:sldId id="418" r:id="rId9"/>
    <p:sldId id="430" r:id="rId10"/>
    <p:sldId id="493" r:id="rId11"/>
    <p:sldId id="431" r:id="rId12"/>
    <p:sldId id="432" r:id="rId13"/>
    <p:sldId id="433" r:id="rId14"/>
    <p:sldId id="514" r:id="rId15"/>
    <p:sldId id="434" r:id="rId16"/>
    <p:sldId id="494" r:id="rId17"/>
    <p:sldId id="435" r:id="rId18"/>
    <p:sldId id="343" r:id="rId19"/>
    <p:sldId id="515" r:id="rId20"/>
    <p:sldId id="516" r:id="rId21"/>
    <p:sldId id="517" r:id="rId22"/>
    <p:sldId id="289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808"/>
    <a:srgbClr val="FFCC99"/>
    <a:srgbClr val="FFFFCC"/>
    <a:srgbClr val="FF99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C29844C1-D4D5-4149-B90A-983776F2571F}" type="datetimeFigureOut">
              <a:rPr lang="en-US"/>
              <a:pPr>
                <a:defRPr/>
              </a:pPr>
              <a:t>11/19/2015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D14396BB-CBD4-4E3F-977B-8240919296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5B19525-0CA4-4243-A05B-32EB192CDF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B8A6A-87B6-4D61-9802-430972262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7BE79-B3B2-4CC6-833A-AB1636851D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AF3B9-5F9D-4445-A8FB-B6958E6950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72DF88-F661-4DCE-A368-3D6BB3A1F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2CE50F-0E99-485A-AF8B-AA52DA59D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6CAEBC-C162-49C8-86A2-561054309F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84D85B-B9DF-40B9-A133-E6C2548ED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D853F-FC1D-4DDD-80BE-E9B9F4493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9B14D7-E94D-428B-9EEC-451BCED3E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7DC7590-D5DE-40F7-876D-5582BAA95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fld id="{012052D4-348B-41F1-8B35-FB7D61280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15" r:id="rId2"/>
    <p:sldLayoutId id="2147483820" r:id="rId3"/>
    <p:sldLayoutId id="2147483821" r:id="rId4"/>
    <p:sldLayoutId id="2147483822" r:id="rId5"/>
    <p:sldLayoutId id="2147483823" r:id="rId6"/>
    <p:sldLayoutId id="2147483816" r:id="rId7"/>
    <p:sldLayoutId id="2147483824" r:id="rId8"/>
    <p:sldLayoutId id="2147483825" r:id="rId9"/>
    <p:sldLayoutId id="2147483817" r:id="rId10"/>
    <p:sldLayoutId id="214748381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 smtClean="0">
                <a:ea typeface="宋体" pitchFamily="2" charset="-122"/>
              </a:rPr>
              <a:t>Software Quality assurance</a:t>
            </a:r>
            <a:br>
              <a:rPr lang="en-US" altLang="zh-CN" dirty="0" smtClean="0">
                <a:ea typeface="宋体" pitchFamily="2" charset="-122"/>
              </a:rPr>
            </a:br>
            <a:r>
              <a:rPr lang="en-US" altLang="zh-CN" dirty="0" smtClean="0">
                <a:ea typeface="宋体" pitchFamily="2" charset="-122"/>
              </a:rPr>
              <a:t>SQA – </a:t>
            </a:r>
            <a:r>
              <a:rPr lang="en-US" dirty="0" smtClean="0"/>
              <a:t>SWE 333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4600" y="3352800"/>
            <a:ext cx="6629400" cy="2438400"/>
          </a:xfrm>
        </p:spPr>
        <p:txBody>
          <a:bodyPr/>
          <a:lstStyle/>
          <a:p>
            <a:pPr marR="0" eaLnBrk="1" hangingPunct="1"/>
            <a:r>
              <a:rPr lang="en-US" altLang="zh-CN" dirty="0" smtClean="0">
                <a:ea typeface="宋体" pitchFamily="2" charset="-122"/>
              </a:rPr>
              <a:t>  </a:t>
            </a:r>
            <a:endParaRPr lang="en-US" dirty="0" smtClean="0"/>
          </a:p>
          <a:p>
            <a:pPr marR="0" eaLnBrk="1" hangingPunct="1"/>
            <a:endParaRPr lang="en-US" altLang="zh-CN" dirty="0" smtClean="0">
              <a:ea typeface="宋体" pitchFamily="2" charset="-122"/>
            </a:endParaRPr>
          </a:p>
          <a:p>
            <a:pPr marR="0" algn="ctr" eaLnBrk="1" hangingPunct="1"/>
            <a:r>
              <a:rPr lang="en-US" altLang="zh-CN" dirty="0" smtClean="0">
                <a:ea typeface="宋体" pitchFamily="2" charset="-122"/>
              </a:rPr>
              <a:t>Hussein </a:t>
            </a:r>
            <a:r>
              <a:rPr lang="en-US" altLang="zh-CN" dirty="0" err="1" smtClean="0">
                <a:ea typeface="宋体" pitchFamily="2" charset="-122"/>
              </a:rPr>
              <a:t>Alhashimi</a:t>
            </a:r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3048000"/>
            <a:ext cx="692689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+mn-cs"/>
              </a:rPr>
              <a:t>Software Quality Metrics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Understanding</a:t>
            </a:r>
          </a:p>
          <a:p>
            <a:pPr marL="669925" lvl="1" indent="-325438" eaLnBrk="1" hangingPunct="1">
              <a:lnSpc>
                <a:spcPct val="9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itchFamily="2" charset="2"/>
              <a:buChar char="q"/>
              <a:defRPr/>
            </a:pPr>
            <a:r>
              <a:rPr lang="en-US" sz="2200" kern="0" dirty="0" smtClean="0">
                <a:solidFill>
                  <a:schemeClr val="accent2"/>
                </a:solidFill>
                <a:latin typeface="Arial"/>
              </a:rPr>
              <a:t>Learning time</a:t>
            </a:r>
            <a:r>
              <a:rPr lang="en-US" sz="2200" kern="0" dirty="0" smtClean="0">
                <a:solidFill>
                  <a:srgbClr val="000000"/>
                </a:solidFill>
                <a:latin typeface="Arial"/>
              </a:rPr>
              <a:t>: Time for new user to gain basic understanding of features of the software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Ease of learning</a:t>
            </a:r>
          </a:p>
          <a:p>
            <a:pPr marL="669925" lvl="1" indent="-325438" eaLnBrk="1" hangingPunct="1">
              <a:lnSpc>
                <a:spcPct val="9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itchFamily="2" charset="2"/>
              <a:buChar char="q"/>
              <a:defRPr/>
            </a:pPr>
            <a:r>
              <a:rPr lang="en-US" sz="2200" kern="0" dirty="0" smtClean="0">
                <a:solidFill>
                  <a:schemeClr val="accent2"/>
                </a:solidFill>
                <a:latin typeface="Arial"/>
              </a:rPr>
              <a:t>Learning time</a:t>
            </a:r>
            <a:r>
              <a:rPr lang="en-US" sz="2200" kern="0" dirty="0" smtClean="0">
                <a:solidFill>
                  <a:srgbClr val="000000"/>
                </a:solidFill>
                <a:latin typeface="Arial"/>
              </a:rPr>
              <a:t>: Time for new user to learn how to perform basic functions of the software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Operability</a:t>
            </a:r>
          </a:p>
          <a:p>
            <a:pPr marL="669925" lvl="1" indent="-325438" eaLnBrk="1" hangingPunct="1">
              <a:lnSpc>
                <a:spcPct val="9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itchFamily="2" charset="2"/>
              <a:buChar char="q"/>
              <a:defRPr/>
            </a:pPr>
            <a:r>
              <a:rPr lang="en-US" sz="2200" kern="0" dirty="0" smtClean="0">
                <a:solidFill>
                  <a:schemeClr val="accent2"/>
                </a:solidFill>
                <a:latin typeface="Arial"/>
              </a:rPr>
              <a:t>Operation time</a:t>
            </a:r>
            <a:r>
              <a:rPr lang="en-US" sz="2200" kern="0" dirty="0" smtClean="0">
                <a:solidFill>
                  <a:srgbClr val="000000"/>
                </a:solidFill>
                <a:latin typeface="Arial"/>
              </a:rPr>
              <a:t>: Time required for a user to perform operation(s) of the software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Communicativeness</a:t>
            </a:r>
          </a:p>
          <a:p>
            <a:pPr marL="669925" lvl="1" indent="-325438" eaLnBrk="1" hangingPunct="1">
              <a:lnSpc>
                <a:spcPct val="9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itchFamily="2" charset="2"/>
              <a:buChar char="q"/>
              <a:defRPr/>
            </a:pPr>
            <a:r>
              <a:rPr lang="en-US" sz="2200" kern="0" dirty="0" smtClean="0">
                <a:solidFill>
                  <a:schemeClr val="accent2"/>
                </a:solidFill>
                <a:latin typeface="Arial"/>
              </a:rPr>
              <a:t>Human factors</a:t>
            </a:r>
            <a:r>
              <a:rPr lang="en-US" sz="2200" kern="0" dirty="0" smtClean="0">
                <a:solidFill>
                  <a:srgbClr val="000000"/>
                </a:solidFill>
                <a:latin typeface="Arial"/>
              </a:rPr>
              <a:t>: Number of negative comments from new users regarding ergonomics, human factors, etc.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20483" name="Slide Number Placeholder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77C3A48-99FC-4907-A90D-C971B45F1519}" type="slidenum">
              <a:rPr lang="en-US" smtClean="0">
                <a:latin typeface="Arial" pitchFamily="34" charset="0"/>
              </a:rPr>
              <a:pPr>
                <a:defRPr/>
              </a:pPr>
              <a:t>10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Direct Metrics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sz="2800" dirty="0" smtClean="0"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 smtClean="0">
                <a:cs typeface="Times New Roman" pitchFamily="18" charset="0"/>
              </a:rPr>
              <a:t>Correctness: 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>
                <a:cs typeface="Times New Roman" pitchFamily="18" charset="0"/>
              </a:rPr>
              <a:t>defects per KLOC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 smtClean="0">
                <a:cs typeface="Times New Roman" pitchFamily="18" charset="0"/>
              </a:rPr>
              <a:t>maintainability 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>
                <a:cs typeface="Times New Roman" pitchFamily="18" charset="0"/>
              </a:rPr>
              <a:t>mean time to change (MTTC) </a:t>
            </a:r>
            <a:r>
              <a:rPr lang="en-US" sz="2400" dirty="0" smtClean="0">
                <a:latin typeface="Times New Roman"/>
              </a:rPr>
              <a:t>the time it takes to analyze the change request, design an appropriate modification, implement the change, test it, and distribute the change to all users</a:t>
            </a:r>
            <a:endParaRPr lang="en-US" sz="9200" dirty="0" smtClean="0">
              <a:cs typeface="Times New Roman" pitchFamily="18" charset="0"/>
            </a:endParaRP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>
                <a:cs typeface="Times New Roman" pitchFamily="18" charset="0"/>
              </a:rPr>
              <a:t>spoilage = (cost of change / total cost of system)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None/>
              <a:defRPr/>
            </a:pPr>
            <a:r>
              <a:rPr lang="en-US" sz="2400" dirty="0" smtClean="0">
                <a:cs typeface="Times New Roman" pitchFamily="18" charset="0"/>
              </a:rPr>
              <a:t>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 smtClean="0">
                <a:cs typeface="Times New Roman" pitchFamily="18" charset="0"/>
              </a:rPr>
              <a:t>integrity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>
                <a:cs typeface="Arial" charset="0"/>
              </a:rPr>
              <a:t>threat = probability of attack (that causes failure)</a:t>
            </a:r>
            <a:endParaRPr lang="en-US" sz="2400" dirty="0" smtClean="0">
              <a:cs typeface="Times New Roman" pitchFamily="18" charset="0"/>
            </a:endParaRP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>
                <a:cs typeface="Times New Roman" pitchFamily="18" charset="0"/>
              </a:rPr>
              <a:t>s</a:t>
            </a:r>
            <a:r>
              <a:rPr lang="en-US" sz="2400" dirty="0" smtClean="0">
                <a:cs typeface="Arial" charset="0"/>
              </a:rPr>
              <a:t>ecurity = probability attack is repelled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endParaRPr lang="en-US" sz="2400" dirty="0" smtClean="0">
              <a:cs typeface="Arial" charset="0"/>
            </a:endParaRPr>
          </a:p>
          <a:p>
            <a:pPr marL="621792" lvl="1" algn="ctr" eaLnBrk="1" fontAlgn="auto" hangingPunct="1">
              <a:spcBef>
                <a:spcPts val="324"/>
              </a:spcBef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cs typeface="Times New Roman" pitchFamily="18" charset="0"/>
              </a:rPr>
              <a:t>Integrity = </a:t>
            </a:r>
            <a:r>
              <a:rPr lang="en-US" sz="2400" dirty="0" smtClean="0">
                <a:cs typeface="Times New Roman" pitchFamily="18" charset="0"/>
                <a:sym typeface="Symbol" pitchFamily="18" charset="2"/>
              </a:rPr>
              <a:t></a:t>
            </a:r>
            <a:r>
              <a:rPr lang="en-US" sz="2400" dirty="0" smtClean="0">
                <a:cs typeface="Times New Roman" pitchFamily="18" charset="0"/>
              </a:rPr>
              <a:t> [1 - threat * (1 - security)]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8EF3F61-F670-4476-8321-8D55DF0B66AD}" type="slidenum">
              <a:rPr lang="en-US" smtClean="0">
                <a:latin typeface="Arial" pitchFamily="34" charset="0"/>
              </a:rPr>
              <a:pPr>
                <a:defRPr/>
              </a:pPr>
              <a:t>11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Software Quality Metrics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843462"/>
          </a:xfrm>
        </p:spPr>
        <p:txBody>
          <a:bodyPr>
            <a:normAutofit fontScale="85000" lnSpcReduction="10000"/>
          </a:bodyPr>
          <a:lstStyle/>
          <a:p>
            <a:pPr marL="342900" indent="-342900" eaLnBrk="1" hangingPunct="1">
              <a:spcBef>
                <a:spcPct val="20000"/>
              </a:spcBef>
              <a:buClr>
                <a:srgbClr val="0000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Number and type of defects found during requirements, design, code, and test inspections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00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Number of pages of documentation delivered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00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Number of new source lines of code created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00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Number of source lines of code delivered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00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Total number or source lines of code delivered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00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Average complexity of all modules delivered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00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Average size of modules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00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Total number of modules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00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Total number of bugs found as a result of unit testing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00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Total number of bugs found as a result of integration testing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00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Total number of bugs found as a result of validation testing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00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Productivity, as measured by KLOC per person-hour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22531" name="Slide Number Placeholder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D011358-612F-48C7-8E0D-014B04342689}" type="slidenum">
              <a:rPr lang="en-US" smtClean="0">
                <a:latin typeface="Arial" pitchFamily="34" charset="0"/>
              </a:rPr>
              <a:pPr>
                <a:defRPr/>
              </a:pPr>
              <a:t>12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Product Metrics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843462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Metrics for the analysis model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Metrics for the design model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Metrics for the source code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Metrics for testing</a:t>
            </a:r>
          </a:p>
          <a:p>
            <a:pPr eaLnBrk="1" hangingPunct="1"/>
            <a:endParaRPr lang="en-US" smtClean="0"/>
          </a:p>
        </p:txBody>
      </p:sp>
      <p:sp>
        <p:nvSpPr>
          <p:cNvPr id="23555" name="Slide Number Placeholder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93C19D9-A0DF-420E-8348-3309D7791DF1}" type="slidenum">
              <a:rPr lang="en-US" smtClean="0">
                <a:latin typeface="Arial" pitchFamily="34" charset="0"/>
              </a:rPr>
              <a:pPr>
                <a:defRPr/>
              </a:pPr>
              <a:t>13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Product Metrics Landscape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Average find-fix cycle time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Number of person-hours per inspection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Number of person-hours per KLOC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Average number of defects found per inspection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Number of defects found during inspections in each defect category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Average amount of rework time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Percentage of modules that were inspected</a:t>
            </a:r>
            <a:endParaRPr lang="en-US" dirty="0"/>
          </a:p>
        </p:txBody>
      </p:sp>
      <p:sp>
        <p:nvSpPr>
          <p:cNvPr id="36867" name="Slide Number Placeholder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C3698D9-0A51-41BA-9CE2-5359DF55BBDC}" type="slidenum">
              <a:rPr lang="en-US" smtClean="0">
                <a:latin typeface="Arial" pitchFamily="34" charset="0"/>
              </a:rPr>
              <a:pPr>
                <a:defRPr/>
              </a:pPr>
              <a:t>14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Process Metrics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>
            <a:normAutofit fontScale="925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which of the following is a software quality metric.</a:t>
            </a:r>
          </a:p>
          <a:p>
            <a:pPr marL="365760" lvl="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Project quality plan </a:t>
            </a:r>
            <a:endParaRPr lang="en-US" dirty="0" smtClean="0"/>
          </a:p>
          <a:p>
            <a:pPr marL="365760" lvl="0" indent="-256032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(No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Number of errors per 1000 line of code (</a:t>
            </a:r>
            <a:r>
              <a:rPr lang="en-US" dirty="0" err="1" smtClean="0"/>
              <a:t>KLOC</a:t>
            </a:r>
            <a:r>
              <a:rPr lang="en-US" dirty="0" smtClean="0"/>
              <a:t>) </a:t>
            </a: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Yes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365760" lvl="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Contract proposal </a:t>
            </a:r>
            <a:r>
              <a:rPr lang="en-US" dirty="0" smtClean="0"/>
              <a:t>review</a:t>
            </a:r>
          </a:p>
          <a:p>
            <a:pPr marL="365760" lvl="0" indent="-256032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(No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Time required to understand employee payroll calculation </a:t>
            </a:r>
            <a:r>
              <a:rPr lang="en-US" dirty="0" smtClean="0"/>
              <a:t>module.</a:t>
            </a:r>
          </a:p>
          <a:p>
            <a:pPr marL="365760" indent="-256032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(Yes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365760" indent="-256032" eaLnBrk="1" fontAlgn="auto" hangingPunct="1">
              <a:spcAft>
                <a:spcPts val="0"/>
              </a:spcAft>
              <a:buNone/>
              <a:defRPr/>
            </a:pPr>
            <a:endParaRPr lang="en-US" dirty="0" smtClean="0">
              <a:solidFill>
                <a:srgbClr val="FF0000"/>
              </a:solidFill>
            </a:endParaRPr>
          </a:p>
          <a:p>
            <a:pPr marL="365760" lvl="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dirty="0" smtClean="0">
              <a:solidFill>
                <a:srgbClr val="FF0000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dirty="0" smtClean="0"/>
          </a:p>
          <a:p>
            <a:pPr marL="365760" lvl="0" indent="-256032" eaLnBrk="1" fontAlgn="auto" hangingPunct="1">
              <a:spcAft>
                <a:spcPts val="0"/>
              </a:spcAft>
              <a:buNone/>
              <a:defRPr/>
            </a:pPr>
            <a:endParaRPr lang="en-US" dirty="0" smtClean="0">
              <a:solidFill>
                <a:srgbClr val="FF0000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None/>
              <a:defRPr/>
            </a:pPr>
            <a:endParaRPr lang="en-US" dirty="0" smtClean="0">
              <a:solidFill>
                <a:srgbClr val="FF0000"/>
              </a:solidFill>
            </a:endParaRPr>
          </a:p>
          <a:p>
            <a:pPr marL="365760" lvl="0" indent="-256032" eaLnBrk="1" fontAlgn="auto" hangingPunct="1">
              <a:spcAft>
                <a:spcPts val="0"/>
              </a:spcAft>
              <a:buNone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None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None/>
              <a:defRPr/>
            </a:pPr>
            <a:endParaRPr lang="en-US" dirty="0"/>
          </a:p>
        </p:txBody>
      </p:sp>
      <p:sp>
        <p:nvSpPr>
          <p:cNvPr id="93187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6DA93D6-21C2-4A93-90E2-87D150573D2B}" type="slidenum">
              <a:rPr lang="en-US" smtClean="0">
                <a:latin typeface="Arial" pitchFamily="34" charset="0"/>
              </a:rPr>
              <a:pPr>
                <a:defRPr/>
              </a:pPr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Review</a:t>
            </a:r>
            <a:endParaRPr lang="en-US" dirty="0" smtClean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Detailed design inspection </a:t>
            </a:r>
            <a:endParaRPr lang="en-US" dirty="0" smtClean="0"/>
          </a:p>
          <a:p>
            <a:pPr marL="365760" lvl="0" indent="-256032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No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 smtClean="0"/>
          </a:p>
          <a:p>
            <a:pPr marL="365760" lvl="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Test </a:t>
            </a:r>
            <a:r>
              <a:rPr lang="en-US" dirty="0" smtClean="0"/>
              <a:t>plan sign-off </a:t>
            </a:r>
            <a:endParaRPr lang="en-US" dirty="0" smtClean="0"/>
          </a:p>
          <a:p>
            <a:pPr marL="365760" lvl="0" indent="-256032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(No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Number of severe errors found in software installation plan </a:t>
            </a: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(yes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365760" lvl="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Room </a:t>
            </a:r>
            <a:r>
              <a:rPr lang="en-US" dirty="0" smtClean="0"/>
              <a:t>temperature</a:t>
            </a:r>
          </a:p>
          <a:p>
            <a:pPr marL="365760" lvl="0" indent="-256032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(No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Total failure time of  hotel tracking </a:t>
            </a:r>
            <a:r>
              <a:rPr lang="en-US" dirty="0" smtClean="0"/>
              <a:t>system.  </a:t>
            </a:r>
          </a:p>
          <a:p>
            <a:pPr marL="365760" indent="-256032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(yes)</a:t>
            </a:r>
          </a:p>
          <a:p>
            <a:pPr marL="365760" lvl="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Number of changes made to requirements document  </a:t>
            </a:r>
            <a:endParaRPr lang="en-US" dirty="0" smtClean="0"/>
          </a:p>
          <a:p>
            <a:pPr marL="365760" lvl="0" indent="-256032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yes)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dirty="0" smtClean="0">
              <a:solidFill>
                <a:srgbClr val="FF0000"/>
              </a:solidFill>
            </a:endParaRPr>
          </a:p>
          <a:p>
            <a:pPr marL="365760" lvl="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dirty="0" smtClean="0">
              <a:solidFill>
                <a:srgbClr val="FF0000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dirty="0" smtClean="0">
              <a:solidFill>
                <a:srgbClr val="FF0000"/>
              </a:solidFill>
            </a:endParaRPr>
          </a:p>
          <a:p>
            <a:pPr marL="365760" lvl="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/>
              <a:t>Suggest a software quality metric that will perform the following</a:t>
            </a:r>
            <a:r>
              <a:rPr lang="en-US" sz="2000" b="1" dirty="0" smtClean="0"/>
              <a:t>:</a:t>
            </a:r>
            <a:endParaRPr lang="en-US" sz="2000" b="1" dirty="0" smtClean="0"/>
          </a:p>
          <a:p>
            <a:pPr marL="449263" lvl="0" indent="-179388">
              <a:buFont typeface="Wingdings" pitchFamily="2" charset="2"/>
              <a:buChar char="§"/>
            </a:pPr>
            <a:r>
              <a:rPr lang="en-US" sz="2000" dirty="0" smtClean="0"/>
              <a:t>Measure the speed of  a student course  registration module</a:t>
            </a:r>
          </a:p>
          <a:p>
            <a:pPr marL="449263" lvl="0" indent="-179388">
              <a:buFont typeface="Wingdings" pitchFamily="2" charset="2"/>
              <a:buChar char="§"/>
            </a:pPr>
            <a:r>
              <a:rPr lang="en-US" sz="2000" dirty="0" smtClean="0"/>
              <a:t>Measure how easy it is to learn  new student data entry module</a:t>
            </a:r>
          </a:p>
          <a:p>
            <a:pPr marL="449263" lvl="0" indent="-179388">
              <a:buFont typeface="Wingdings" pitchFamily="2" charset="2"/>
              <a:buChar char="§"/>
            </a:pPr>
            <a:r>
              <a:rPr lang="en-US" sz="2000" dirty="0" smtClean="0"/>
              <a:t>Measure how many student can be registered in one hour</a:t>
            </a:r>
          </a:p>
          <a:p>
            <a:pPr marL="449263" lvl="0" indent="-179388">
              <a:buFont typeface="Wingdings" pitchFamily="2" charset="2"/>
              <a:buChar char="§"/>
            </a:pPr>
            <a:r>
              <a:rPr lang="en-US" sz="2000" dirty="0" smtClean="0"/>
              <a:t>Measure the quality of a  programmer coding</a:t>
            </a:r>
          </a:p>
          <a:p>
            <a:pPr marL="449263" lvl="0" indent="-179388">
              <a:buFont typeface="Wingdings" pitchFamily="2" charset="2"/>
              <a:buChar char="§"/>
            </a:pPr>
            <a:r>
              <a:rPr lang="en-US" sz="2000" dirty="0" smtClean="0"/>
              <a:t>Predict the quality of software development plan</a:t>
            </a:r>
          </a:p>
          <a:p>
            <a:pPr marL="449263" lvl="0" indent="-179388">
              <a:buFont typeface="Wingdings" pitchFamily="2" charset="2"/>
              <a:buChar char="§"/>
            </a:pPr>
            <a:r>
              <a:rPr lang="en-US" sz="2000" dirty="0" smtClean="0"/>
              <a:t>Predict the quality of  end user manual</a:t>
            </a:r>
          </a:p>
          <a:p>
            <a:pPr marL="449263" lvl="0" indent="-179388">
              <a:buFont typeface="Wingdings" pitchFamily="2" charset="2"/>
              <a:buChar char="§"/>
            </a:pPr>
            <a:r>
              <a:rPr lang="en-US" sz="2000" dirty="0" smtClean="0"/>
              <a:t>Predict the quality of requirements document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Homework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AF3B9-5F9D-4445-A8FB-B6958E6950C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t3.gstatic.com/images?q=tbn:ANd9GcQ5cjzkfv0aoa_oVbzC1m_bkJ0IxaJgd3d2H7wTY999w0PWpNa2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133600"/>
            <a:ext cx="3769764" cy="275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latin typeface="Andalus" pitchFamily="18" charset="-78"/>
                <a:cs typeface="Andalus" pitchFamily="18" charset="-78"/>
              </a:rPr>
              <a:t>Software Quality Metrics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3595688"/>
            <a:ext cx="7772400" cy="1509712"/>
          </a:xfrm>
        </p:spPr>
        <p:txBody>
          <a:bodyPr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2400" dirty="0" smtClean="0"/>
              <a:t>“If you can’t measure it,</a:t>
            </a:r>
          </a:p>
          <a:p>
            <a:pPr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2400" dirty="0" smtClean="0"/>
              <a:t>you can’t manage it”</a:t>
            </a:r>
          </a:p>
          <a:p>
            <a:pPr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sz="1100" dirty="0" smtClean="0"/>
          </a:p>
          <a:p>
            <a:pPr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sz="1100" dirty="0" smtClean="0"/>
          </a:p>
          <a:p>
            <a:pPr algn="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1100" dirty="0" smtClean="0"/>
              <a:t>Tom </a:t>
            </a:r>
            <a:r>
              <a:rPr lang="en-US" sz="1100" dirty="0" err="1" smtClean="0"/>
              <a:t>DeMarco</a:t>
            </a:r>
            <a:r>
              <a:rPr lang="en-US" sz="1100" dirty="0" smtClean="0"/>
              <a:t>, 1982</a:t>
            </a:r>
            <a:endParaRPr lang="en-US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5FCDA0B-B1BF-41E2-8D41-E11BFB38F6F9}" type="slidenum">
              <a:rPr lang="en-US" smtClean="0">
                <a:latin typeface="Arial" pitchFamily="34" charset="0"/>
              </a:rPr>
              <a:pPr>
                <a:defRPr/>
              </a:pPr>
              <a:t>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458200" cy="4919662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Process</a:t>
            </a:r>
            <a:r>
              <a:rPr lang="en-US" dirty="0" smtClean="0"/>
              <a:t>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/>
              <a:t>	Measure the efficiency of processes. </a:t>
            </a:r>
            <a:r>
              <a:rPr lang="en-US" dirty="0" smtClean="0"/>
              <a:t>What works, what doesn't.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Char char="•"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Project</a:t>
            </a:r>
            <a:r>
              <a:rPr lang="en-US" dirty="0" smtClean="0"/>
              <a:t>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/>
              <a:t>	Assess the status of projects. Track risk. Identify problem areas. Adjust work flow.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Char char="•"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en-US" dirty="0" smtClean="0">
                <a:solidFill>
                  <a:srgbClr val="00B050"/>
                </a:solidFill>
              </a:rPr>
              <a:t>Product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/>
              <a:t>	Measure predefined product attributes (generally related to ISO9126 Software Characteristics)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B876847-58BB-4803-9600-EC907F60FFDE}" type="slidenum">
              <a:rPr lang="en-US" smtClean="0">
                <a:latin typeface="Arial" pitchFamily="34" charset="0"/>
              </a:rPr>
              <a:pPr>
                <a:defRPr/>
              </a:pPr>
              <a:t>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to measure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5072062"/>
          </a:xfrm>
        </p:spPr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20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smtClean="0"/>
              <a:t>Three kinds of Software Quality Metrics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sz="2800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u="sng" dirty="0" smtClean="0"/>
              <a:t>Product Metrics</a:t>
            </a:r>
            <a:r>
              <a:rPr lang="en-US" sz="2400" dirty="0" smtClean="0"/>
              <a:t> - describe the characteristics of product</a:t>
            </a:r>
          </a:p>
          <a:p>
            <a:pPr marL="859536" lvl="2" eaLnBrk="1" fontAlgn="auto" hangingPunct="1">
              <a:spcAft>
                <a:spcPts val="0"/>
              </a:spcAft>
              <a:buFont typeface="Wingdings 2"/>
              <a:buChar char=""/>
              <a:defRPr/>
            </a:pPr>
            <a:r>
              <a:rPr lang="en-US" sz="2000" dirty="0" smtClean="0"/>
              <a:t>size, complexity, design features, performance, and quality level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endParaRPr lang="en-US" sz="2400" u="sng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u="sng" dirty="0" smtClean="0"/>
              <a:t>Process Metrics</a:t>
            </a:r>
            <a:r>
              <a:rPr lang="en-US" sz="2400" dirty="0" smtClean="0"/>
              <a:t> - used for improving software development/maintenance process</a:t>
            </a:r>
          </a:p>
          <a:p>
            <a:pPr marL="859536" lvl="2" eaLnBrk="1" fontAlgn="auto" hangingPunct="1">
              <a:spcAft>
                <a:spcPts val="0"/>
              </a:spcAft>
              <a:buFont typeface="Wingdings 2"/>
              <a:buChar char=""/>
              <a:defRPr/>
            </a:pPr>
            <a:r>
              <a:rPr lang="en-US" sz="2000" dirty="0" smtClean="0"/>
              <a:t>effectiveness of defect removal, pattern of testing defect arrival, and response time of fixes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endParaRPr lang="en-US" sz="2400" u="sng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u="sng" dirty="0" smtClean="0"/>
              <a:t>Project Metrics</a:t>
            </a:r>
            <a:r>
              <a:rPr lang="en-US" sz="2400" dirty="0" smtClean="0"/>
              <a:t> - describe the project characteristics and execution</a:t>
            </a:r>
          </a:p>
          <a:p>
            <a:pPr marL="859536" lvl="2" eaLnBrk="1" fontAlgn="auto" hangingPunct="1">
              <a:spcAft>
                <a:spcPts val="0"/>
              </a:spcAft>
              <a:buFont typeface="Wingdings 2"/>
              <a:buChar char=""/>
              <a:defRPr/>
            </a:pPr>
            <a:r>
              <a:rPr lang="en-US" sz="2000" dirty="0" smtClean="0"/>
              <a:t>number of developers, cost, schedule, productivity, etc.</a:t>
            </a:r>
          </a:p>
          <a:p>
            <a:pPr marL="859536" lvl="2" eaLnBrk="1" fontAlgn="auto" hangingPunct="1">
              <a:spcAft>
                <a:spcPts val="0"/>
              </a:spcAft>
              <a:buFont typeface="Wingdings 2"/>
              <a:buChar char=""/>
              <a:defRPr/>
            </a:pPr>
            <a:r>
              <a:rPr lang="en-US" sz="2000" dirty="0" smtClean="0"/>
              <a:t>fairly straight forward</a:t>
            </a:r>
            <a:endParaRPr lang="en-US" dirty="0"/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D54A1A7-E2B7-4DF7-B282-9034A7576AB9}" type="slidenum">
              <a:rPr lang="en-US" smtClean="0">
                <a:latin typeface="Arial" pitchFamily="34" charset="0"/>
              </a:rPr>
              <a:pPr>
                <a:defRPr/>
              </a:pPr>
              <a:t>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Software Quality Metrics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n-US" sz="2800" b="1" dirty="0" smtClean="0"/>
          </a:p>
          <a:p>
            <a:pPr marL="342900" indent="-342900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Quality requirements that the software product must meet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Quality factors – Management-oriented attributes of software that contribute to its quality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Quality </a:t>
            </a:r>
            <a:r>
              <a:rPr lang="en-US" sz="2600" kern="0" dirty="0" err="1" smtClean="0">
                <a:solidFill>
                  <a:srgbClr val="000000"/>
                </a:solidFill>
                <a:latin typeface="Arial"/>
              </a:rPr>
              <a:t>subfactors</a:t>
            </a: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 – Decompositions of a quality factor to its technical components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Metrics – quantitative measures of the degree to which given attributes (factors) are present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17669493-443F-43B6-B084-92633BB8E72F}" type="slidenum">
              <a:rPr lang="en-US" smtClean="0">
                <a:latin typeface="Arial" pitchFamily="34" charset="0"/>
              </a:rPr>
              <a:pPr>
                <a:defRPr/>
              </a:pPr>
              <a:t>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>The Software Quality Metrics Framework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n-US" sz="2800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 smtClean="0">
                <a:cs typeface="Times New Roman" pitchFamily="18" charset="0"/>
              </a:rPr>
              <a:t>Measurement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>
                <a:cs typeface="Times New Roman" pitchFamily="18" charset="0"/>
              </a:rPr>
              <a:t>is the act of obtaining a measure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sz="2800" dirty="0" smtClean="0"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 smtClean="0">
                <a:cs typeface="Times New Roman" pitchFamily="18" charset="0"/>
              </a:rPr>
              <a:t>Measure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>
                <a:cs typeface="Times New Roman" pitchFamily="18" charset="0"/>
              </a:rPr>
              <a:t>provides a quantitative indication of the size of some product or process attribute, </a:t>
            </a:r>
            <a:r>
              <a:rPr lang="en-US" sz="2400" dirty="0" smtClean="0">
                <a:solidFill>
                  <a:srgbClr val="FF0000"/>
                </a:solidFill>
              </a:rPr>
              <a:t>E.g., Number of errors</a:t>
            </a:r>
            <a:endParaRPr lang="en-US" sz="24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sz="2800" dirty="0" smtClean="0"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 smtClean="0">
                <a:cs typeface="Times New Roman" pitchFamily="18" charset="0"/>
              </a:rPr>
              <a:t>Metric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>
                <a:cs typeface="Times New Roman" pitchFamily="18" charset="0"/>
              </a:rPr>
              <a:t>is a quantitative measure of the degree to which a system, component, or process possesses a given attribute </a:t>
            </a:r>
            <a:r>
              <a:rPr lang="en-US" sz="2400" i="1" dirty="0" smtClean="0">
                <a:solidFill>
                  <a:srgbClr val="381F7F"/>
                </a:solidFill>
                <a:latin typeface="Times New Roman" pitchFamily="18" charset="0"/>
              </a:rPr>
              <a:t>(IEEE Software Engineering Standards 1993)  : Software Quality - </a:t>
            </a:r>
            <a:r>
              <a:rPr lang="en-US" sz="2400" dirty="0" smtClean="0">
                <a:solidFill>
                  <a:srgbClr val="FF0000"/>
                </a:solidFill>
              </a:rPr>
              <a:t>E.g., Number of errors found per person hours expended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6D70980-BCF3-4014-A087-706D59086EC5}" type="slidenum">
              <a:rPr lang="en-US" smtClean="0">
                <a:latin typeface="Arial" pitchFamily="34" charset="0"/>
              </a:rPr>
              <a:pPr>
                <a:defRPr/>
              </a:pPr>
              <a:t>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dirty="0" smtClean="0"/>
              <a:t>Measurement, Measures, Metrics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5072062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 Unicode MS" pitchFamily="34" charset="-128"/>
              <a:buNone/>
            </a:pPr>
            <a:r>
              <a:rPr lang="en-US" sz="2000" dirty="0" smtClean="0">
                <a:latin typeface="Times New Roman" pitchFamily="18" charset="0"/>
              </a:rPr>
              <a:t>Desired attributes of  Metrics (</a:t>
            </a:r>
            <a:r>
              <a:rPr lang="en-US" sz="2000" dirty="0" err="1" smtClean="0">
                <a:latin typeface="Times New Roman" pitchFamily="18" charset="0"/>
              </a:rPr>
              <a:t>Ejiogu</a:t>
            </a:r>
            <a:r>
              <a:rPr lang="en-US" sz="2000" dirty="0" smtClean="0">
                <a:latin typeface="Times New Roman" pitchFamily="18" charset="0"/>
              </a:rPr>
              <a:t>, 1991)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 Unicode MS" pitchFamily="34" charset="-128"/>
              <a:buNone/>
            </a:pPr>
            <a:endParaRPr lang="en-US" sz="2000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Font typeface="Arial Unicode MS" pitchFamily="34" charset="-128"/>
              <a:buChar char="–"/>
            </a:pPr>
            <a:r>
              <a:rPr lang="en-US" sz="2000" dirty="0" smtClean="0">
                <a:latin typeface="Times New Roman" pitchFamily="18" charset="0"/>
              </a:rPr>
              <a:t>Simple and computable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 typeface="Arial Unicode MS" pitchFamily="34" charset="-128"/>
              <a:buChar char="–"/>
            </a:pPr>
            <a:endParaRPr lang="en-US" sz="2000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Font typeface="Arial Unicode MS" pitchFamily="34" charset="-128"/>
              <a:buChar char="–"/>
            </a:pPr>
            <a:r>
              <a:rPr lang="en-US" sz="2000" dirty="0" smtClean="0">
                <a:latin typeface="Times New Roman" pitchFamily="18" charset="0"/>
              </a:rPr>
              <a:t>Empirical and intuitively persuasive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 typeface="Arial Unicode MS" pitchFamily="34" charset="-128"/>
              <a:buChar char="–"/>
            </a:pPr>
            <a:endParaRPr lang="en-US" sz="2000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Font typeface="Arial Unicode MS" pitchFamily="34" charset="-128"/>
              <a:buChar char="–"/>
            </a:pPr>
            <a:r>
              <a:rPr lang="en-US" sz="2000" dirty="0" smtClean="0">
                <a:latin typeface="Times New Roman" pitchFamily="18" charset="0"/>
              </a:rPr>
              <a:t>Consistent and objective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 typeface="Arial Unicode MS" pitchFamily="34" charset="-128"/>
              <a:buChar char="–"/>
            </a:pPr>
            <a:endParaRPr lang="en-US" sz="2000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Font typeface="Arial Unicode MS" pitchFamily="34" charset="-128"/>
              <a:buChar char="–"/>
            </a:pPr>
            <a:r>
              <a:rPr lang="en-US" sz="2000" dirty="0" smtClean="0">
                <a:latin typeface="Times New Roman" pitchFamily="18" charset="0"/>
              </a:rPr>
              <a:t>Consistent in the use of units and dimensions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 typeface="Arial Unicode MS" pitchFamily="34" charset="-128"/>
              <a:buChar char="–"/>
            </a:pPr>
            <a:endParaRPr lang="en-US" sz="2000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Font typeface="Arial Unicode MS" pitchFamily="34" charset="-128"/>
              <a:buChar char="–"/>
            </a:pPr>
            <a:r>
              <a:rPr lang="en-US" sz="2000" dirty="0" smtClean="0">
                <a:latin typeface="Times New Roman" pitchFamily="18" charset="0"/>
              </a:rPr>
              <a:t>Independent of programming language, so directed at models (analysis, design, test, etc.) or structure of program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 typeface="Arial Unicode MS" pitchFamily="34" charset="-128"/>
              <a:buChar char="–"/>
            </a:pPr>
            <a:endParaRPr lang="en-US" sz="2000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Font typeface="Arial Unicode MS" pitchFamily="34" charset="-128"/>
              <a:buChar char="–"/>
            </a:pPr>
            <a:r>
              <a:rPr lang="en-US" sz="2000" dirty="0" smtClean="0">
                <a:latin typeface="Times New Roman" pitchFamily="18" charset="0"/>
              </a:rPr>
              <a:t>Effective mechanism for quality feedback</a:t>
            </a:r>
            <a:endParaRPr lang="en-US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9E964AB-142E-4BE6-AABE-CD271C4B0F5A}" type="slidenum">
              <a:rPr lang="en-US" smtClean="0">
                <a:latin typeface="Arial" pitchFamily="34" charset="0"/>
              </a:rPr>
              <a:pPr>
                <a:defRPr/>
              </a:pPr>
              <a:t>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Software Quality Metrics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3000" kern="0" dirty="0" smtClean="0">
                <a:solidFill>
                  <a:srgbClr val="000000"/>
                </a:solidFill>
                <a:latin typeface="Arial"/>
              </a:rPr>
              <a:t>Quality requirement – “The product will be easy to use”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endParaRPr lang="en-US" sz="3000" kern="0" dirty="0" smtClean="0">
              <a:solidFill>
                <a:srgbClr val="000000"/>
              </a:solidFill>
              <a:latin typeface="Arial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3000" kern="0" dirty="0" smtClean="0">
                <a:solidFill>
                  <a:srgbClr val="000000"/>
                </a:solidFill>
                <a:latin typeface="Arial"/>
              </a:rPr>
              <a:t>Quality factor(s) – Usability (An attribute that bears on the effort needed for use and on the assessment of such use by users)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endParaRPr lang="en-US" sz="3000" kern="0" dirty="0" smtClean="0">
              <a:solidFill>
                <a:srgbClr val="000000"/>
              </a:solidFill>
              <a:latin typeface="Arial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3000" kern="0" dirty="0" smtClean="0">
                <a:solidFill>
                  <a:srgbClr val="000000"/>
                </a:solidFill>
                <a:latin typeface="Arial"/>
              </a:rPr>
              <a:t>Quality </a:t>
            </a:r>
            <a:r>
              <a:rPr lang="en-US" sz="3000" kern="0" dirty="0" err="1" smtClean="0">
                <a:solidFill>
                  <a:srgbClr val="000000"/>
                </a:solidFill>
                <a:latin typeface="Arial"/>
              </a:rPr>
              <a:t>subfactors</a:t>
            </a:r>
            <a:r>
              <a:rPr lang="en-US" sz="3000" kern="0" dirty="0" smtClean="0">
                <a:solidFill>
                  <a:srgbClr val="000000"/>
                </a:solidFill>
                <a:latin typeface="Arial"/>
              </a:rPr>
              <a:t> – Understandability, ease of learning, operability, communicativeness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18435" name="Slide Number Placeholder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7D34CFA-D77A-4134-AB20-9A5C17626BE0}" type="slidenum">
              <a:rPr lang="en-US" smtClean="0">
                <a:latin typeface="Arial" pitchFamily="34" charset="0"/>
              </a:rPr>
              <a:pPr>
                <a:defRPr/>
              </a:pPr>
              <a:t>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691062"/>
          </a:xfrm>
        </p:spPr>
        <p:txBody>
          <a:bodyPr>
            <a:normAutofit lnSpcReduction="10000"/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Understandability – The amount of effort required to understand software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endParaRPr lang="en-US" sz="2600" kern="0" dirty="0" smtClean="0">
              <a:solidFill>
                <a:srgbClr val="000000"/>
              </a:solidFill>
              <a:latin typeface="Arial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Ease of learning – The degree to which user effort required to learn how to use the software is minimized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endParaRPr lang="en-US" sz="2600" kern="0" dirty="0" smtClean="0">
              <a:solidFill>
                <a:srgbClr val="000000"/>
              </a:solidFill>
              <a:latin typeface="Arial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Operability – The degree to which the effort required to perform an operation is minimized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endParaRPr lang="en-US" sz="2600" kern="0" dirty="0" smtClean="0">
              <a:solidFill>
                <a:srgbClr val="000000"/>
              </a:solidFill>
              <a:latin typeface="Arial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Arial"/>
              </a:rPr>
              <a:t>Communicativeness – The degree to which software is designed in accordance with the psychological characteristics of users</a:t>
            </a:r>
          </a:p>
        </p:txBody>
      </p:sp>
      <p:sp>
        <p:nvSpPr>
          <p:cNvPr id="19459" name="Slide Number Placeholder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541236C-3442-40F6-BAC5-FE123FEBBF5E}" type="slidenum">
              <a:rPr lang="en-US" smtClean="0">
                <a:latin typeface="Arial" pitchFamily="34" charset="0"/>
              </a:rPr>
              <a:pPr>
                <a:defRPr/>
              </a:pPr>
              <a:t>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Subfactors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7857A539FE0C44A8546418160C7DBF" ma:contentTypeVersion="0" ma:contentTypeDescription="Create a new document." ma:contentTypeScope="" ma:versionID="b39cd1aa78e345ad088cfe3fc2092ef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BE25B012-62AA-4913-AB57-6794315150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16EE9DB-8549-4553-8820-09F13DF5CB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431D95B0-94F8-4A56-A320-EF41B7A78632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6502</TotalTime>
  <Words>931</Words>
  <Application>Microsoft Office PowerPoint</Application>
  <PresentationFormat>On-screen Show (4:3)</PresentationFormat>
  <Paragraphs>187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3" baseType="lpstr">
      <vt:lpstr>Arial</vt:lpstr>
      <vt:lpstr>Lucida Sans Unicode</vt:lpstr>
      <vt:lpstr>Wingdings 3</vt:lpstr>
      <vt:lpstr>Verdana</vt:lpstr>
      <vt:lpstr>Wingdings 2</vt:lpstr>
      <vt:lpstr>Calibri</vt:lpstr>
      <vt:lpstr>宋体</vt:lpstr>
      <vt:lpstr>Times New Roman</vt:lpstr>
      <vt:lpstr>Wingdings</vt:lpstr>
      <vt:lpstr>Arial Unicode MS</vt:lpstr>
      <vt:lpstr>Symbol</vt:lpstr>
      <vt:lpstr>Monotype Sorts</vt:lpstr>
      <vt:lpstr>Andalus</vt:lpstr>
      <vt:lpstr>Concourse</vt:lpstr>
      <vt:lpstr>Software Quality assurance SQA – SWE 333</vt:lpstr>
      <vt:lpstr>Software Quality Metrics</vt:lpstr>
      <vt:lpstr>What to measure</vt:lpstr>
      <vt:lpstr>Software Quality Metrics</vt:lpstr>
      <vt:lpstr>The Software Quality Metrics Framework</vt:lpstr>
      <vt:lpstr>Measurement, Measures, Metrics</vt:lpstr>
      <vt:lpstr>Software Quality Metrics</vt:lpstr>
      <vt:lpstr>Example</vt:lpstr>
      <vt:lpstr>Subfactors</vt:lpstr>
      <vt:lpstr>Direct Metrics</vt:lpstr>
      <vt:lpstr>Software Quality Metrics</vt:lpstr>
      <vt:lpstr>Product Metrics</vt:lpstr>
      <vt:lpstr>Product Metrics Landscape</vt:lpstr>
      <vt:lpstr>Process Metrics</vt:lpstr>
      <vt:lpstr>Review</vt:lpstr>
      <vt:lpstr>Slide 16</vt:lpstr>
      <vt:lpstr>Slide 17</vt:lpstr>
      <vt:lpstr>Homework 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Mohamed</dc:creator>
  <cp:lastModifiedBy>dell</cp:lastModifiedBy>
  <cp:revision>337</cp:revision>
  <cp:lastPrinted>1601-01-01T00:00:00Z</cp:lastPrinted>
  <dcterms:created xsi:type="dcterms:W3CDTF">1601-01-01T00:00:00Z</dcterms:created>
  <dcterms:modified xsi:type="dcterms:W3CDTF">2015-11-19T09:14:08Z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