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20"/>
  </p:notesMasterIdLst>
  <p:sldIdLst>
    <p:sldId id="256" r:id="rId5"/>
    <p:sldId id="518" r:id="rId6"/>
    <p:sldId id="513" r:id="rId7"/>
    <p:sldId id="519" r:id="rId8"/>
    <p:sldId id="520" r:id="rId9"/>
    <p:sldId id="521" r:id="rId10"/>
    <p:sldId id="522" r:id="rId11"/>
    <p:sldId id="523" r:id="rId12"/>
    <p:sldId id="524" r:id="rId13"/>
    <p:sldId id="525" r:id="rId14"/>
    <p:sldId id="526" r:id="rId15"/>
    <p:sldId id="527" r:id="rId16"/>
    <p:sldId id="528" r:id="rId17"/>
    <p:sldId id="529" r:id="rId18"/>
    <p:sldId id="28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808"/>
    <a:srgbClr val="FFCC99"/>
    <a:srgbClr val="FFFFCC"/>
    <a:srgbClr val="FF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29844C1-D4D5-4149-B90A-983776F2571F}" type="datetimeFigureOut">
              <a:rPr lang="en-US"/>
              <a:pPr>
                <a:defRPr/>
              </a:pPr>
              <a:t>12/9/2015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14396BB-CBD4-4E3F-977B-824091929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5B19525-0CA4-4243-A05B-32EB192CD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B8A6A-87B6-4D61-9802-430972262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BE79-B3B2-4CC6-833A-AB163685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AF3B9-5F9D-4445-A8FB-B6958E69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2DF88-F661-4DCE-A368-3D6BB3A1F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2CE50F-0E99-485A-AF8B-AA52DA59D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CAEBC-C162-49C8-86A2-561054309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84D85B-B9DF-40B9-A133-E6C2548ED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853F-FC1D-4DDD-80BE-E9B9F4493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B14D7-E94D-428B-9EEC-451BCED3E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DC7590-D5DE-40F7-876D-5582BAA9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012052D4-348B-41F1-8B35-FB7D61280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5" r:id="rId2"/>
    <p:sldLayoutId id="2147483820" r:id="rId3"/>
    <p:sldLayoutId id="2147483821" r:id="rId4"/>
    <p:sldLayoutId id="2147483822" r:id="rId5"/>
    <p:sldLayoutId id="2147483823" r:id="rId6"/>
    <p:sldLayoutId id="2147483816" r:id="rId7"/>
    <p:sldLayoutId id="2147483824" r:id="rId8"/>
    <p:sldLayoutId id="2147483825" r:id="rId9"/>
    <p:sldLayoutId id="2147483817" r:id="rId10"/>
    <p:sldLayoutId id="214748381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宋体" pitchFamily="2" charset="-122"/>
              </a:rPr>
              <a:t>Software Quality assurance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>SQA – </a:t>
            </a:r>
            <a:r>
              <a:rPr lang="en-US" dirty="0" smtClean="0"/>
              <a:t>SWE 333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352800"/>
            <a:ext cx="6629400" cy="2438400"/>
          </a:xfrm>
        </p:spPr>
        <p:txBody>
          <a:bodyPr/>
          <a:lstStyle/>
          <a:p>
            <a:pPr marR="0" eaLnBrk="1" hangingPunct="1"/>
            <a:r>
              <a:rPr lang="en-US" altLang="zh-CN" dirty="0" smtClean="0">
                <a:ea typeface="宋体" pitchFamily="2" charset="-122"/>
              </a:rPr>
              <a:t>  </a:t>
            </a:r>
            <a:endParaRPr lang="en-US" dirty="0" smtClean="0"/>
          </a:p>
          <a:p>
            <a:pPr marR="0" eaLnBrk="1" hangingPunct="1"/>
            <a:endParaRPr lang="en-US" altLang="zh-CN" dirty="0" smtClean="0">
              <a:ea typeface="宋体" pitchFamily="2" charset="-122"/>
            </a:endParaRPr>
          </a:p>
          <a:p>
            <a:pPr marR="0" algn="ctr" eaLnBrk="1" hangingPunct="1"/>
            <a:r>
              <a:rPr lang="en-US" altLang="zh-CN" b="1" dirty="0" smtClean="0">
                <a:ea typeface="宋体" pitchFamily="2" charset="-122"/>
              </a:rPr>
              <a:t>Hussein </a:t>
            </a:r>
            <a:r>
              <a:rPr lang="en-US" altLang="zh-CN" b="1" dirty="0" err="1" smtClean="0">
                <a:ea typeface="宋体" pitchFamily="2" charset="-122"/>
              </a:rPr>
              <a:t>Alhashimi</a:t>
            </a:r>
            <a:endParaRPr lang="en-US" altLang="zh-CN" b="1" dirty="0" smtClean="0">
              <a:ea typeface="宋体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4194" y="3048000"/>
            <a:ext cx="650530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Software Quality 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Costs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 help the project management team in distributing the cost to the four parts and to check the outcomes.</a:t>
            </a:r>
          </a:p>
          <a:p>
            <a:pPr algn="just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Based on theses outcomes the budget is adjusted and redistributed i.e. a kind of decision making for management.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Autofit/>
          </a:bodyPr>
          <a:lstStyle/>
          <a:p>
            <a:r>
              <a:rPr lang="en-US" sz="3100" dirty="0" smtClean="0"/>
              <a:t>Importance of software quality cost model 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95862"/>
          </a:xfrm>
        </p:spPr>
        <p:txBody>
          <a:bodyPr/>
          <a:lstStyle/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Project quality plan                         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errors per 1000 line of code (</a:t>
            </a:r>
            <a:r>
              <a:rPr lang="en-US" sz="2600" kern="0" dirty="0" err="1" smtClean="0">
                <a:solidFill>
                  <a:srgbClr val="000000"/>
                </a:solidFill>
                <a:latin typeface="Arial"/>
              </a:rPr>
              <a:t>KLOC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  <a:endParaRPr lang="en-US" sz="2600" kern="0" dirty="0" smtClean="0">
              <a:solidFill>
                <a:srgbClr val="FF0000"/>
              </a:solidFill>
              <a:latin typeface="Arial"/>
            </a:endParaRP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Over time hours to finish software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inspection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Appraisal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Cost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Configuration management tool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purchase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Prevention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Cost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Detailed design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walkthrough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Appraisal Cost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r>
              <a:rPr lang="en-US" dirty="0" smtClean="0"/>
              <a:t>Identify software quality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Re-programming of  defects of a program before shipment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Internal failure Cost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Room temperature  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Payment of external consultant to participate in  unit testing    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Appraisal Cost 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Payment of external consultant to prepare software quality assurance procedures and checklists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Prevention Cost                               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software quality </a:t>
            </a:r>
            <a:r>
              <a:rPr lang="en-US" dirty="0" smtClean="0"/>
              <a:t>Cost-2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Purchase of software unit to integrate with our application    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  <a:endParaRPr lang="en-US" sz="2600" kern="0" dirty="0" smtClean="0">
              <a:solidFill>
                <a:srgbClr val="FF0000"/>
              </a:solidFill>
              <a:latin typeface="Arial"/>
            </a:endParaRP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Training of programmers in a course " Java advanced programming“  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Prevention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Cost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Correction of software defects for installed software after customer complaints      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External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Failure Cost</a:t>
            </a:r>
          </a:p>
          <a:p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Construction of  new company building        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  <a:endParaRPr lang="en-US" sz="2600" kern="0" dirty="0" smtClean="0">
              <a:solidFill>
                <a:srgbClr val="FF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software quality </a:t>
            </a:r>
            <a:r>
              <a:rPr lang="en-US" dirty="0" smtClean="0"/>
              <a:t>Cost-3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Purchase of software unit to integrate with our application   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NIL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Training of programmers in a course " Java advanced programming“ 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Prevention Cost</a:t>
            </a:r>
          </a:p>
          <a:p>
            <a:pPr lvl="0"/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Correction of software defects for installed software after customer complaints   </a:t>
            </a:r>
          </a:p>
          <a:p>
            <a:pPr lvl="0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External Failure Cost</a:t>
            </a:r>
          </a:p>
          <a:p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Construction of  new company building</a:t>
            </a:r>
          </a:p>
          <a:p>
            <a:pPr>
              <a:buNone/>
            </a:pP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      </a:t>
            </a:r>
            <a:r>
              <a:rPr lang="en-US" sz="2600" kern="0" dirty="0" smtClean="0">
                <a:solidFill>
                  <a:srgbClr val="FF0000"/>
                </a:solidFill>
                <a:latin typeface="Arial"/>
              </a:rPr>
              <a:t> NIL</a:t>
            </a:r>
            <a:endParaRPr lang="en-US" sz="2600" kern="0" dirty="0" smtClean="0">
              <a:solidFill>
                <a:srgbClr val="FF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software quality </a:t>
            </a:r>
            <a:r>
              <a:rPr lang="en-US" dirty="0" smtClean="0"/>
              <a:t>Cost-4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3.gstatic.com/images?q=tbn:ANd9GcQ5cjzkfv0aoa_oVbzC1m_bkJ0IxaJgd3d2H7wTY999w0PWpNa2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33600"/>
            <a:ext cx="3769764" cy="275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Costs of software quality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r>
              <a:rPr lang="en-US" sz="2400" dirty="0" smtClean="0">
                <a:solidFill>
                  <a:srgbClr val="FFFF00"/>
                </a:solidFill>
                <a:latin typeface="Andalus" pitchFamily="2" charset="-78"/>
                <a:cs typeface="Andalus" pitchFamily="2" charset="-78"/>
              </a:rPr>
              <a:t>Objectives of cost of software quality metrics</a:t>
            </a:r>
          </a:p>
          <a:p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8CDE67F-B692-4BAE-8E88-07617189C4E6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33538"/>
            <a:ext cx="8077200" cy="491966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It’s a term that's widely used – and widely misunderstood.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"cost of quality" isn't the price of creating a quality product or service. It's the cost of NOT creating a quality product or service.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Every time work is redone, the cost of quality increases. Obvious examples include: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reworking of a manufactured item.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retesting of an assembly.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rebuilding of a tool.</a:t>
            </a:r>
          </a:p>
          <a:p>
            <a:pPr algn="just">
              <a:buNone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B876847-58BB-4803-9600-EC907F60FFDE}" type="slidenum">
              <a:rPr lang="en-US" smtClean="0">
                <a:latin typeface="Arial" pitchFamily="34" charset="0"/>
              </a:rPr>
              <a:pPr>
                <a:defRPr/>
              </a:pPr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Cost of Quality (COQ)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correction of a bank statement.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reworking of a service, such as the reprocessing of a loan operation or the replacement of a food order in a restaurant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Quality (COQ</a:t>
            </a:r>
            <a:r>
              <a:rPr lang="en-US" dirty="0" smtClean="0"/>
              <a:t>) 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52596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600" b="1" kern="0" dirty="0" smtClean="0">
                <a:solidFill>
                  <a:srgbClr val="000000"/>
                </a:solidFill>
                <a:latin typeface="Arial"/>
              </a:rPr>
              <a:t>Prevention Costs:</a:t>
            </a:r>
          </a:p>
          <a:p>
            <a:pPr algn="just">
              <a:buFont typeface="Wingdings" pitchFamily="2" charset="2"/>
              <a:buChar char="v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costs of all activities specifically designed to prevent poor quality in products or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services.</a:t>
            </a:r>
          </a:p>
          <a:p>
            <a:pPr marL="635000" algn="just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Examples are the costs of: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New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product review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planning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Supplier capability surveys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Process capability evaluations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improvement team meetings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improvement projects</a:t>
            </a:r>
          </a:p>
          <a:p>
            <a:pPr marL="635000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education and training</a:t>
            </a:r>
          </a:p>
          <a:p>
            <a:endParaRPr lang="en-US" sz="2400" dirty="0" smtClean="0"/>
          </a:p>
          <a:p>
            <a:endParaRPr lang="en-US" sz="22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600" b="1" kern="0" dirty="0" smtClean="0">
                <a:solidFill>
                  <a:srgbClr val="000000"/>
                </a:solidFill>
                <a:latin typeface="Arial"/>
              </a:rPr>
              <a:t>Appraisal Costs:</a:t>
            </a:r>
          </a:p>
          <a:p>
            <a:pPr algn="just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The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costs associated with measuring, evaluating or auditing products or services to assure conformance to quality standards and performance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requirements.</a:t>
            </a:r>
          </a:p>
          <a:p>
            <a:pPr marL="539750" indent="-179388" algn="just">
              <a:buFont typeface="Wingdings" pitchFamily="2" charset="2"/>
              <a:buChar char="v"/>
              <a:tabLst>
                <a:tab pos="719138" algn="l"/>
                <a:tab pos="809625" algn="l"/>
              </a:tabLst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These include the costs of:</a:t>
            </a:r>
          </a:p>
          <a:p>
            <a:pPr marL="539750" indent="-1793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Incoming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and source inspection/test of purchased material</a:t>
            </a:r>
          </a:p>
          <a:p>
            <a:pPr marL="539750" indent="-1793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In-process and final inspection/test</a:t>
            </a:r>
          </a:p>
          <a:p>
            <a:pPr marL="539750" indent="-1793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Product, process or service audits</a:t>
            </a:r>
          </a:p>
          <a:p>
            <a:pPr marL="539750" indent="-1793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Calibration of measuring and test equipment</a:t>
            </a:r>
          </a:p>
          <a:p>
            <a:pPr marL="539750" indent="-1793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Associated supplies and materials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9750" indent="-179388" algn="just">
              <a:buFont typeface="Wingdings" pitchFamily="2" charset="2"/>
              <a:buChar char="v"/>
            </a:pPr>
            <a:r>
              <a:rPr lang="en-US" sz="1800" b="1" kern="0" dirty="0" smtClean="0">
                <a:solidFill>
                  <a:srgbClr val="000000"/>
                </a:solidFill>
                <a:latin typeface="Arial"/>
              </a:rPr>
              <a:t>Failure Costs</a:t>
            </a:r>
          </a:p>
          <a:p>
            <a:pPr marL="539750" indent="-179388" algn="just">
              <a:buNone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   The 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costs resulting from products or services not conforming to requirements or customer/user needs. 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Failure costs are divided into </a:t>
            </a:r>
            <a:r>
              <a:rPr lang="en-US" sz="1800" b="1" kern="0" dirty="0" smtClean="0">
                <a:solidFill>
                  <a:srgbClr val="FF0000"/>
                </a:solidFill>
                <a:latin typeface="Arial"/>
              </a:rPr>
              <a:t>internal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 and </a:t>
            </a:r>
            <a:r>
              <a:rPr lang="en-US" sz="1800" b="1" kern="0" dirty="0" smtClean="0">
                <a:solidFill>
                  <a:srgbClr val="FF0000"/>
                </a:solidFill>
                <a:latin typeface="Arial"/>
              </a:rPr>
              <a:t>external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 failure categories.</a:t>
            </a:r>
          </a:p>
          <a:p>
            <a:pPr marL="539750" indent="-179388" algn="just">
              <a:buFont typeface="Wingdings" pitchFamily="2" charset="2"/>
              <a:buChar char="v"/>
            </a:pPr>
            <a:r>
              <a:rPr lang="en-US" sz="1800" b="1" kern="0" dirty="0" smtClean="0">
                <a:solidFill>
                  <a:srgbClr val="000000"/>
                </a:solidFill>
                <a:latin typeface="Arial"/>
              </a:rPr>
              <a:t>Internal Failure </a:t>
            </a:r>
            <a:r>
              <a:rPr lang="en-US" sz="1800" b="1" kern="0" dirty="0" smtClean="0">
                <a:solidFill>
                  <a:srgbClr val="000000"/>
                </a:solidFill>
                <a:latin typeface="Arial"/>
              </a:rPr>
              <a:t>Costs:</a:t>
            </a:r>
          </a:p>
          <a:p>
            <a:pPr marL="630238" indent="-90488" algn="just"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Failure 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costs occurring prior to delivery or shipment of the product, or the furnishing of a service, to the customer.</a:t>
            </a:r>
          </a:p>
          <a:p>
            <a:pPr marL="539750" indent="-179388" algn="just">
              <a:buNone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      Examples 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are the costs of: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Scrap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Rework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Re-inspection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Re-testing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Material review</a:t>
            </a:r>
          </a:p>
          <a:p>
            <a:pPr marL="989013" indent="-179388" algn="just">
              <a:buFont typeface="Wingdings" pitchFamily="2" charset="2"/>
              <a:buChar char="Ø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</a:rPr>
              <a:t>Downgrading</a:t>
            </a:r>
          </a:p>
          <a:p>
            <a:pPr marL="539750" indent="-179388" algn="just">
              <a:buFont typeface="Wingdings" pitchFamily="2" charset="2"/>
              <a:buChar char="Ø"/>
            </a:pPr>
            <a:endParaRPr lang="en-US" sz="1800" kern="0" dirty="0" smtClean="0">
              <a:solidFill>
                <a:srgbClr val="000000"/>
              </a:solidFill>
              <a:latin typeface="Arial"/>
            </a:endParaRPr>
          </a:p>
          <a:p>
            <a:pPr marL="539750" indent="-179388" algn="just">
              <a:buFont typeface="Wingdings" pitchFamily="2" charset="2"/>
              <a:buChar char="Ø"/>
            </a:pPr>
            <a:endParaRPr lang="en-US" sz="1800" kern="0" dirty="0" smtClean="0">
              <a:solidFill>
                <a:srgbClr val="000000"/>
              </a:solidFill>
              <a:latin typeface="Arial"/>
            </a:endParaRPr>
          </a:p>
          <a:p>
            <a:pPr marL="539750" indent="-179388" algn="just">
              <a:buFont typeface="Wingdings" pitchFamily="2" charset="2"/>
              <a:buChar char="Ø"/>
            </a:pPr>
            <a:endParaRPr lang="en-US" sz="18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Quality Costs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600" b="1" kern="0" dirty="0" smtClean="0">
                <a:solidFill>
                  <a:srgbClr val="000000"/>
                </a:solidFill>
                <a:latin typeface="Arial"/>
              </a:rPr>
              <a:t>External Failure Costs:</a:t>
            </a:r>
          </a:p>
          <a:p>
            <a:pPr algn="just">
              <a:buNone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  Failure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costs occurring after delivery or shipment of the product — and during or after furnishing of a service — to the customer.</a:t>
            </a: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indent="-95250" algn="just">
              <a:buFont typeface="Wingdings" pitchFamily="2" charset="2"/>
              <a:buChar char="v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Examples 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are the costs of:</a:t>
            </a:r>
          </a:p>
          <a:p>
            <a:pPr marL="539750" indent="-904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Processing customer complaints</a:t>
            </a:r>
          </a:p>
          <a:p>
            <a:pPr marL="539750" indent="-904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Customer returns</a:t>
            </a:r>
          </a:p>
          <a:p>
            <a:pPr marL="539750" indent="-904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Warranty claims</a:t>
            </a:r>
          </a:p>
          <a:p>
            <a:pPr marL="539750" indent="-904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Product recalls</a:t>
            </a:r>
          </a:p>
          <a:p>
            <a:pPr marL="539750" indent="-90488"/>
            <a:r>
              <a:rPr lang="en-US" sz="2600" b="1" kern="0" dirty="0" smtClean="0">
                <a:solidFill>
                  <a:srgbClr val="000000"/>
                </a:solidFill>
                <a:latin typeface="Arial"/>
              </a:rPr>
              <a:t>Total Quality Costs:</a:t>
            </a:r>
          </a:p>
          <a:p>
            <a:pPr marL="539750" indent="-90488" algn="just">
              <a:buFont typeface="Wingdings" pitchFamily="2" charset="2"/>
              <a:buChar char="Ø"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The sum of the above costs. 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Quality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105400"/>
          </a:xfrm>
        </p:spPr>
        <p:txBody>
          <a:bodyPr/>
          <a:lstStyle/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Project quality plan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Number of errors per 1000 line of code (</a:t>
            </a:r>
            <a:r>
              <a:rPr lang="en-US" sz="1900" kern="0" dirty="0" err="1" smtClean="0">
                <a:solidFill>
                  <a:srgbClr val="000000"/>
                </a:solidFill>
                <a:latin typeface="Arial"/>
              </a:rPr>
              <a:t>KLOC</a:t>
            </a:r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Over time hours to finish software inspection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Configuration management tool purchase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Detailed design walkthrough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Re-programming of  defects of a program before shipment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Room temperature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Payment of external consultant to participate in  unit testing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Payment of external consultant to prepare software quality assurance procedures and checklists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Purchase of software unit to integrate with our application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Training of programmers in a course " Java advanced programming"</a:t>
            </a:r>
          </a:p>
          <a:p>
            <a:pPr lvl="0"/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Correction of software defects for installed software after customer complaints</a:t>
            </a:r>
          </a:p>
          <a:p>
            <a:r>
              <a:rPr lang="en-US" sz="1900" kern="0" dirty="0" smtClean="0">
                <a:solidFill>
                  <a:srgbClr val="000000"/>
                </a:solidFill>
                <a:latin typeface="Arial"/>
              </a:rPr>
              <a:t>Construction of  new company building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2400"/>
            <a:ext cx="8229600" cy="1020762"/>
          </a:xfrm>
        </p:spPr>
        <p:txBody>
          <a:bodyPr/>
          <a:lstStyle/>
          <a:p>
            <a:r>
              <a:rPr lang="en-US" dirty="0" smtClean="0"/>
              <a:t>Identify software quality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857A539FE0C44A8546418160C7DBF" ma:contentTypeVersion="0" ma:contentTypeDescription="Create a new document." ma:contentTypeScope="" ma:versionID="b39cd1aa78e345ad088cfe3fc2092ef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1D95B0-94F8-4A56-A320-EF41B7A7863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16EE9DB-8549-4553-8820-09F13DF5C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E25B012-62AA-4913-AB57-6794315150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7036</TotalTime>
  <Words>739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Software Quality assurance SQA – SWE 333</vt:lpstr>
      <vt:lpstr>Costs of software quality  </vt:lpstr>
      <vt:lpstr>Cost of Quality (COQ)</vt:lpstr>
      <vt:lpstr>Cost of Quality (COQ) -2</vt:lpstr>
      <vt:lpstr>Types of Quality Costs</vt:lpstr>
      <vt:lpstr>Types of Quality Costs</vt:lpstr>
      <vt:lpstr>Types of Quality Costs</vt:lpstr>
      <vt:lpstr>Types of Quality Costs</vt:lpstr>
      <vt:lpstr>Identify software quality Cost</vt:lpstr>
      <vt:lpstr>Importance of software quality cost model </vt:lpstr>
      <vt:lpstr>Identify software quality Cost</vt:lpstr>
      <vt:lpstr>Identify software quality Cost-2</vt:lpstr>
      <vt:lpstr>Identify software quality Cost-3</vt:lpstr>
      <vt:lpstr>Identify software quality Cost-4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</dc:creator>
  <cp:lastModifiedBy>dell</cp:lastModifiedBy>
  <cp:revision>339</cp:revision>
  <cp:lastPrinted>1601-01-01T00:00:00Z</cp:lastPrinted>
  <dcterms:created xsi:type="dcterms:W3CDTF">1601-01-01T00:00:00Z</dcterms:created>
  <dcterms:modified xsi:type="dcterms:W3CDTF">2015-12-09T21:52:54Z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