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3.xml" ContentType="application/vnd.openxmlformats-officedocument.themeOverride+xml"/>
  <Override PartName="/ppt/theme/themeOverride4.xml" ContentType="application/vnd.openxmlformats-officedocument.themeOverr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56" r:id="rId4"/>
  </p:sldMasterIdLst>
  <p:notesMasterIdLst>
    <p:notesMasterId r:id="rId10"/>
  </p:notesMasterIdLst>
  <p:sldIdLst>
    <p:sldId id="256" r:id="rId5"/>
    <p:sldId id="513" r:id="rId6"/>
    <p:sldId id="530" r:id="rId7"/>
    <p:sldId id="531" r:id="rId8"/>
    <p:sldId id="289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808"/>
    <a:srgbClr val="FFCC99"/>
    <a:srgbClr val="FFFFCC"/>
    <a:srgbClr val="FF99FF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92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C29844C1-D4D5-4149-B90A-983776F2571F}" type="datetimeFigureOut">
              <a:rPr lang="en-US"/>
              <a:pPr>
                <a:defRPr/>
              </a:pPr>
              <a:t>12/9/2015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D14396BB-CBD4-4E3F-977B-8240919296A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>
                <a:latin typeface="Arial" charset="0"/>
                <a:cs typeface="+mn-cs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>
                <a:latin typeface="Arial" charset="0"/>
                <a:cs typeface="+mn-cs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>
                <a:defRPr/>
              </a:pPr>
              <a:endParaRPr lang="en-US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2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95B19525-0CA4-4243-A05B-32EB192CDF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2B8A6A-87B6-4D61-9802-4309722620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67BE79-B3B2-4CC6-833A-AB1636851D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6AF3B9-5F9D-4445-A8FB-B6958E6950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Chevron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672DF88-F661-4DCE-A368-3D6BB3A1FC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E2CE50F-0E99-485A-AF8B-AA52DA59D6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F6CAEBC-C162-49C8-86A2-561054309F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D84D85B-B9DF-40B9-A133-E6C2548EDB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3D853F-FC1D-4DDD-80BE-E9B9F44939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09B14D7-E94D-428B-9EEC-451BCED3E9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>
              <a:latin typeface="Arial" charset="0"/>
              <a:cs typeface="+mn-cs"/>
            </a:endParaRP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>
              <a:latin typeface="Arial" charset="0"/>
              <a:cs typeface="+mn-cs"/>
            </a:endParaRPr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Chevron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E7DC7590-D5DE-40F7-876D-5582BAA95A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>
              <a:latin typeface="Arial" charset="0"/>
              <a:cs typeface="+mn-cs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>
              <a:latin typeface="Arial" charset="0"/>
              <a:cs typeface="+mn-cs"/>
            </a:endParaRPr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57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  <a:latin typeface="Arial" charset="0"/>
                <a:cs typeface="+mn-cs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  <a:latin typeface="Arial" charset="0"/>
                <a:cs typeface="+mn-cs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  <a:latin typeface="Arial" charset="0"/>
                <a:cs typeface="+mn-cs"/>
              </a:defRPr>
            </a:lvl1pPr>
            <a:extLst/>
          </a:lstStyle>
          <a:p>
            <a:pPr>
              <a:defRPr/>
            </a:pPr>
            <a:fld id="{012052D4-348B-41F1-8B35-FB7D61280F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9" r:id="rId1"/>
    <p:sldLayoutId id="2147483815" r:id="rId2"/>
    <p:sldLayoutId id="2147483820" r:id="rId3"/>
    <p:sldLayoutId id="2147483821" r:id="rId4"/>
    <p:sldLayoutId id="2147483822" r:id="rId5"/>
    <p:sldLayoutId id="2147483823" r:id="rId6"/>
    <p:sldLayoutId id="2147483816" r:id="rId7"/>
    <p:sldLayoutId id="2147483824" r:id="rId8"/>
    <p:sldLayoutId id="2147483825" r:id="rId9"/>
    <p:sldLayoutId id="2147483817" r:id="rId10"/>
    <p:sldLayoutId id="2147483818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1143000"/>
            <a:ext cx="7772400" cy="14700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zh-CN" dirty="0" smtClean="0">
                <a:ea typeface="宋体" pitchFamily="2" charset="-122"/>
              </a:rPr>
              <a:t>Software Quality assurance</a:t>
            </a:r>
            <a:br>
              <a:rPr lang="en-US" altLang="zh-CN" dirty="0" smtClean="0">
                <a:ea typeface="宋体" pitchFamily="2" charset="-122"/>
              </a:rPr>
            </a:br>
            <a:r>
              <a:rPr lang="en-US" altLang="zh-CN" dirty="0" smtClean="0">
                <a:ea typeface="宋体" pitchFamily="2" charset="-122"/>
              </a:rPr>
              <a:t>SQA – </a:t>
            </a:r>
            <a:r>
              <a:rPr lang="en-US" dirty="0" smtClean="0"/>
              <a:t>SWE 333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14600" y="3352800"/>
            <a:ext cx="6629400" cy="2438400"/>
          </a:xfrm>
        </p:spPr>
        <p:txBody>
          <a:bodyPr/>
          <a:lstStyle/>
          <a:p>
            <a:pPr marR="0" eaLnBrk="1" hangingPunct="1"/>
            <a:r>
              <a:rPr lang="en-US" altLang="zh-CN" dirty="0" smtClean="0">
                <a:ea typeface="宋体" pitchFamily="2" charset="-122"/>
              </a:rPr>
              <a:t>  </a:t>
            </a:r>
            <a:endParaRPr lang="en-US" dirty="0" smtClean="0"/>
          </a:p>
          <a:p>
            <a:pPr marR="0" eaLnBrk="1" hangingPunct="1"/>
            <a:endParaRPr lang="en-US" altLang="zh-CN" dirty="0" smtClean="0">
              <a:ea typeface="宋体" pitchFamily="2" charset="-122"/>
            </a:endParaRPr>
          </a:p>
          <a:p>
            <a:pPr marR="0" algn="ctr" eaLnBrk="1" hangingPunct="1"/>
            <a:r>
              <a:rPr lang="en-US" altLang="zh-CN" b="1" dirty="0" smtClean="0">
                <a:ea typeface="宋体" pitchFamily="2" charset="-122"/>
              </a:rPr>
              <a:t>Hussein </a:t>
            </a:r>
            <a:r>
              <a:rPr lang="en-US" altLang="zh-CN" b="1" dirty="0" err="1" smtClean="0">
                <a:ea typeface="宋体" pitchFamily="2" charset="-122"/>
              </a:rPr>
              <a:t>Alhashimi</a:t>
            </a:r>
            <a:endParaRPr lang="en-US" altLang="zh-CN" b="1" dirty="0" smtClean="0">
              <a:ea typeface="宋体" pitchFamily="2" charset="-122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05341" y="3048000"/>
            <a:ext cx="7723589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4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cs typeface="+mn-cs"/>
              </a:rPr>
              <a:t>Software Quality </a:t>
            </a:r>
            <a:r>
              <a:rPr lang="en-US" sz="4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cs typeface="+mn-cs"/>
              </a:rPr>
              <a:t>Standards</a:t>
            </a:r>
            <a:endParaRPr lang="en-US" sz="4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143000"/>
            <a:ext cx="8077200" cy="5257800"/>
          </a:xfrm>
        </p:spPr>
        <p:txBody>
          <a:bodyPr>
            <a:noAutofit/>
          </a:bodyPr>
          <a:lstStyle/>
          <a:p>
            <a:pPr algn="just">
              <a:buFont typeface="Wingdings" pitchFamily="2" charset="2"/>
              <a:buChar char="Ø"/>
            </a:pPr>
            <a:endParaRPr lang="en-US" sz="2600" kern="0" dirty="0" smtClean="0">
              <a:solidFill>
                <a:srgbClr val="000000"/>
              </a:solidFill>
              <a:latin typeface="Arial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sz="2400" b="1" dirty="0" err="1" smtClean="0"/>
              <a:t>Q1</a:t>
            </a:r>
            <a:r>
              <a:rPr lang="en-US" sz="2400" b="1" dirty="0" smtClean="0"/>
              <a:t>) </a:t>
            </a:r>
            <a:r>
              <a:rPr lang="en-US" sz="2400" b="1" dirty="0" smtClean="0"/>
              <a:t>What are the benefits of using </a:t>
            </a:r>
            <a:r>
              <a:rPr lang="en-US" sz="2400" b="1" dirty="0" smtClean="0"/>
              <a:t>standards?</a:t>
            </a:r>
          </a:p>
          <a:p>
            <a:pPr>
              <a:buNone/>
            </a:pPr>
            <a:r>
              <a:rPr lang="en-US" sz="1900" dirty="0" smtClean="0"/>
              <a:t>   </a:t>
            </a:r>
            <a:r>
              <a:rPr lang="en-US" sz="2000" dirty="0" smtClean="0"/>
              <a:t>■ </a:t>
            </a:r>
            <a:r>
              <a:rPr lang="en-US" sz="2000" dirty="0" smtClean="0"/>
              <a:t>The </a:t>
            </a:r>
            <a:r>
              <a:rPr lang="en-US" sz="2000" dirty="0" smtClean="0"/>
              <a:t>ability to apply software development </a:t>
            </a:r>
            <a:r>
              <a:rPr lang="en-US" sz="2000" dirty="0" smtClean="0"/>
              <a:t>and maintenance methodologies </a:t>
            </a:r>
            <a:r>
              <a:rPr lang="en-US" sz="2000" dirty="0" smtClean="0"/>
              <a:t>and procedures of the highest professional </a:t>
            </a:r>
            <a:r>
              <a:rPr lang="en-US" sz="2000" dirty="0" smtClean="0"/>
              <a:t>level.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   </a:t>
            </a:r>
            <a:r>
              <a:rPr lang="en-US" sz="2000" dirty="0" smtClean="0"/>
              <a:t>■</a:t>
            </a:r>
            <a:r>
              <a:rPr lang="en-US" sz="2000" dirty="0" smtClean="0"/>
              <a:t> </a:t>
            </a:r>
            <a:r>
              <a:rPr lang="en-US" sz="2000" dirty="0" smtClean="0"/>
              <a:t>Better mutual understanding and coordination among development </a:t>
            </a:r>
            <a:r>
              <a:rPr lang="en-US" sz="2000" dirty="0" smtClean="0"/>
              <a:t>teams but </a:t>
            </a:r>
            <a:r>
              <a:rPr lang="en-US" sz="2000" dirty="0" smtClean="0"/>
              <a:t>especially between development and maintenance teams</a:t>
            </a:r>
          </a:p>
          <a:p>
            <a:pPr>
              <a:buNone/>
            </a:pPr>
            <a:r>
              <a:rPr lang="en-US" sz="2000" dirty="0" smtClean="0"/>
              <a:t>   ■ </a:t>
            </a:r>
            <a:r>
              <a:rPr lang="en-US" sz="2000" dirty="0" smtClean="0"/>
              <a:t>Greater cooperation between the software developer and </a:t>
            </a:r>
            <a:r>
              <a:rPr lang="en-US" sz="2000" dirty="0" smtClean="0"/>
              <a:t>external participants </a:t>
            </a:r>
            <a:r>
              <a:rPr lang="en-US" sz="2000" dirty="0" smtClean="0"/>
              <a:t>in the project</a:t>
            </a:r>
          </a:p>
          <a:p>
            <a:pPr>
              <a:buNone/>
            </a:pPr>
            <a:r>
              <a:rPr lang="en-US" sz="2000" dirty="0" smtClean="0"/>
              <a:t>   ■ </a:t>
            </a:r>
            <a:r>
              <a:rPr lang="en-US" sz="2000" dirty="0" smtClean="0"/>
              <a:t>Better understanding and cooperation between suppliers and </a:t>
            </a:r>
            <a:r>
              <a:rPr lang="en-US" sz="2000" dirty="0" smtClean="0"/>
              <a:t>customers, based </a:t>
            </a:r>
            <a:r>
              <a:rPr lang="en-US" sz="2000" dirty="0" smtClean="0"/>
              <a:t>on the adoption of known development and maintenance </a:t>
            </a:r>
            <a:r>
              <a:rPr lang="en-US" sz="2000" dirty="0" smtClean="0"/>
              <a:t>standards as </a:t>
            </a:r>
            <a:r>
              <a:rPr lang="en-US" sz="2000" dirty="0" smtClean="0"/>
              <a:t>part of the </a:t>
            </a:r>
            <a:r>
              <a:rPr lang="en-US" sz="2000" dirty="0" smtClean="0"/>
              <a:t>contract.</a:t>
            </a:r>
            <a:endParaRPr lang="en-US" sz="2000" dirty="0" smtClean="0"/>
          </a:p>
          <a:p>
            <a:pPr algn="just">
              <a:buFont typeface="Wingdings" pitchFamily="2" charset="2"/>
              <a:buChar char="Ø"/>
            </a:pPr>
            <a:endParaRPr lang="en-US" sz="2600" kern="0" dirty="0" smtClean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315" name="Slide Number Placeholder 2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FB876847-58BB-4803-9600-EC907F60FFDE}" type="slidenum">
              <a:rPr lang="en-US" smtClean="0">
                <a:latin typeface="Arial" pitchFamily="34" charset="0"/>
              </a:rPr>
              <a:pPr>
                <a:defRPr/>
              </a:pPr>
              <a:t>2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smtClean="0"/>
              <a:t>Software Quality Standards (</a:t>
            </a:r>
            <a:r>
              <a:rPr lang="en-US" dirty="0" err="1" smtClean="0"/>
              <a:t>SQS</a:t>
            </a:r>
            <a:r>
              <a:rPr lang="en-US" dirty="0" smtClean="0"/>
              <a:t>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err="1" smtClean="0"/>
              <a:t>Q2</a:t>
            </a:r>
            <a:r>
              <a:rPr lang="en-US" b="1" dirty="0" smtClean="0"/>
              <a:t>) What is </a:t>
            </a:r>
            <a:r>
              <a:rPr lang="en-US" b="1" dirty="0" err="1" smtClean="0"/>
              <a:t>is</a:t>
            </a:r>
            <a:r>
              <a:rPr lang="en-US" b="1" dirty="0" smtClean="0"/>
              <a:t> the purpose of  ISO 9000 and ISO </a:t>
            </a:r>
            <a:r>
              <a:rPr lang="en-US" b="1" dirty="0" smtClean="0"/>
              <a:t>9000-3</a:t>
            </a:r>
            <a:endParaRPr lang="en-US" b="1" dirty="0" smtClean="0"/>
          </a:p>
          <a:p>
            <a:pPr>
              <a:buNone/>
            </a:pPr>
            <a:r>
              <a:rPr lang="en-US" sz="2800" dirty="0" smtClean="0"/>
              <a:t> </a:t>
            </a:r>
            <a:r>
              <a:rPr lang="en-US" sz="2800" dirty="0" smtClean="0"/>
              <a:t> </a:t>
            </a:r>
            <a:r>
              <a:rPr lang="en-US" dirty="0" smtClean="0"/>
              <a:t>ISO </a:t>
            </a:r>
            <a:r>
              <a:rPr lang="en-US" dirty="0" smtClean="0"/>
              <a:t>9000 represent the general standards for quality in any type of organizations while ISO 9000-3 is the special application of ISO 9000 to software development and maintenance.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Software Quality Standards (</a:t>
            </a:r>
            <a:r>
              <a:rPr lang="en-US" dirty="0" err="1" smtClean="0"/>
              <a:t>SQS</a:t>
            </a:r>
            <a:r>
              <a:rPr lang="en-US" dirty="0" smtClean="0"/>
              <a:t>)-2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6AF3B9-5F9D-4445-A8FB-B6958E6950C8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err="1" smtClean="0"/>
              <a:t>Q3</a:t>
            </a:r>
            <a:r>
              <a:rPr lang="en-US" b="1" dirty="0" smtClean="0"/>
              <a:t>) Why standards certification is important?</a:t>
            </a:r>
          </a:p>
          <a:p>
            <a:pPr>
              <a:buNone/>
            </a:pPr>
            <a:r>
              <a:rPr lang="en-US" dirty="0" smtClean="0"/>
              <a:t>   Because </a:t>
            </a:r>
            <a:r>
              <a:rPr lang="en-US" dirty="0" smtClean="0"/>
              <a:t>it verifies that an organization's software development and maintenance processes fully comply with the requirements of standards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Software Quality Standards (</a:t>
            </a:r>
            <a:r>
              <a:rPr lang="en-US" dirty="0" err="1" smtClean="0"/>
              <a:t>SQS</a:t>
            </a:r>
            <a:r>
              <a:rPr lang="en-US" dirty="0" smtClean="0"/>
              <a:t>)-3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6AF3B9-5F9D-4445-A8FB-B6958E6950C8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t3.gstatic.com/images?q=tbn:ANd9GcQ5cjzkfv0aoa_oVbzC1m_bkJ0IxaJgd3d2H7wTY999w0PWpNa2&amp;t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2133600"/>
            <a:ext cx="3769764" cy="2752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F7857A539FE0C44A8546418160C7DBF" ma:contentTypeVersion="0" ma:contentTypeDescription="Create a new document." ma:contentTypeScope="" ma:versionID="b39cd1aa78e345ad088cfe3fc2092efe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31D95B0-94F8-4A56-A320-EF41B7A78632}">
  <ds:schemaRefs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A16EE9DB-8549-4553-8820-09F13DF5CB5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BE25B012-62AA-4913-AB57-67943151507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7596</TotalTime>
  <Words>189</Words>
  <Application>Microsoft Office PowerPoint</Application>
  <PresentationFormat>On-screen Show (4:3)</PresentationFormat>
  <Paragraphs>21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Concourse</vt:lpstr>
      <vt:lpstr>Software Quality assurance SQA – SWE 333</vt:lpstr>
      <vt:lpstr>Software Quality Standards (SQS)</vt:lpstr>
      <vt:lpstr>Software Quality Standards (SQS)-2</vt:lpstr>
      <vt:lpstr>Software Quality Standards (SQS)-3</vt:lpstr>
      <vt:lpstr>Slide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Mohamed</dc:creator>
  <cp:lastModifiedBy>dell</cp:lastModifiedBy>
  <cp:revision>341</cp:revision>
  <cp:lastPrinted>1601-01-01T00:00:00Z</cp:lastPrinted>
  <dcterms:created xsi:type="dcterms:W3CDTF">1601-01-01T00:00:00Z</dcterms:created>
  <dcterms:modified xsi:type="dcterms:W3CDTF">2015-12-10T07:13:07Z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