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4"/>
  </p:sldMasterIdLst>
  <p:notesMasterIdLst>
    <p:notesMasterId r:id="rId11"/>
  </p:notesMasterIdLst>
  <p:sldIdLst>
    <p:sldId id="256" r:id="rId5"/>
    <p:sldId id="513" r:id="rId6"/>
    <p:sldId id="530" r:id="rId7"/>
    <p:sldId id="531" r:id="rId8"/>
    <p:sldId id="532" r:id="rId9"/>
    <p:sldId id="28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808"/>
    <a:srgbClr val="FFCC99"/>
    <a:srgbClr val="FFFFCC"/>
    <a:srgbClr val="FF99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29844C1-D4D5-4149-B90A-983776F2571F}" type="datetimeFigureOut">
              <a:rPr lang="en-US"/>
              <a:pPr>
                <a:defRPr/>
              </a:pPr>
              <a:t>12/9/2015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14396BB-CBD4-4E3F-977B-8240919296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5B19525-0CA4-4243-A05B-32EB192CD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B8A6A-87B6-4D61-9802-430972262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7BE79-B3B2-4CC6-833A-AB1636851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AF3B9-5F9D-4445-A8FB-B6958E695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72DF88-F661-4DCE-A368-3D6BB3A1F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2CE50F-0E99-485A-AF8B-AA52DA59D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CAEBC-C162-49C8-86A2-561054309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84D85B-B9DF-40B9-A133-E6C2548ED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853F-FC1D-4DDD-80BE-E9B9F4493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9B14D7-E94D-428B-9EEC-451BCED3E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7DC7590-D5DE-40F7-876D-5582BAA95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fld id="{012052D4-348B-41F1-8B35-FB7D61280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5" r:id="rId2"/>
    <p:sldLayoutId id="2147483820" r:id="rId3"/>
    <p:sldLayoutId id="2147483821" r:id="rId4"/>
    <p:sldLayoutId id="2147483822" r:id="rId5"/>
    <p:sldLayoutId id="2147483823" r:id="rId6"/>
    <p:sldLayoutId id="2147483816" r:id="rId7"/>
    <p:sldLayoutId id="2147483824" r:id="rId8"/>
    <p:sldLayoutId id="2147483825" r:id="rId9"/>
    <p:sldLayoutId id="2147483817" r:id="rId10"/>
    <p:sldLayoutId id="214748381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ea typeface="宋体" pitchFamily="2" charset="-122"/>
              </a:rPr>
              <a:t>Software Quality assurance</a:t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dirty="0" smtClean="0">
                <a:ea typeface="宋体" pitchFamily="2" charset="-122"/>
              </a:rPr>
              <a:t>SQA – </a:t>
            </a:r>
            <a:r>
              <a:rPr lang="en-US" dirty="0" smtClean="0"/>
              <a:t>SWE 333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3352800"/>
            <a:ext cx="6629400" cy="2438400"/>
          </a:xfrm>
        </p:spPr>
        <p:txBody>
          <a:bodyPr/>
          <a:lstStyle/>
          <a:p>
            <a:pPr marR="0" eaLnBrk="1" hangingPunct="1"/>
            <a:r>
              <a:rPr lang="en-US" altLang="zh-CN" dirty="0" smtClean="0">
                <a:ea typeface="宋体" pitchFamily="2" charset="-122"/>
              </a:rPr>
              <a:t>  </a:t>
            </a:r>
            <a:endParaRPr lang="en-US" dirty="0" smtClean="0"/>
          </a:p>
          <a:p>
            <a:pPr marR="0" eaLnBrk="1" hangingPunct="1"/>
            <a:endParaRPr lang="en-US" altLang="zh-CN" dirty="0" smtClean="0">
              <a:ea typeface="宋体" pitchFamily="2" charset="-122"/>
            </a:endParaRPr>
          </a:p>
          <a:p>
            <a:pPr marR="0" algn="ctr" eaLnBrk="1" hangingPunct="1"/>
            <a:r>
              <a:rPr lang="en-US" altLang="zh-CN" b="1" dirty="0" smtClean="0">
                <a:ea typeface="宋体" pitchFamily="2" charset="-122"/>
              </a:rPr>
              <a:t>Hussein </a:t>
            </a:r>
            <a:r>
              <a:rPr lang="en-US" altLang="zh-CN" b="1" dirty="0" err="1" smtClean="0">
                <a:ea typeface="宋体" pitchFamily="2" charset="-122"/>
              </a:rPr>
              <a:t>Alhashimi</a:t>
            </a:r>
            <a:endParaRPr lang="en-US" altLang="zh-CN" b="1" dirty="0" smtClean="0">
              <a:ea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2552343"/>
            <a:ext cx="7696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International Software quality models and standards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077200" cy="52578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r>
              <a:rPr lang="en-US" sz="2400" b="1" dirty="0" err="1" smtClean="0"/>
              <a:t>Q1</a:t>
            </a:r>
            <a:r>
              <a:rPr lang="en-US" sz="2400" b="1" dirty="0" smtClean="0"/>
              <a:t>) what is </a:t>
            </a:r>
            <a:r>
              <a:rPr lang="en-US" sz="2400" b="1" dirty="0" err="1" smtClean="0"/>
              <a:t>CMMi</a:t>
            </a:r>
            <a:endParaRPr lang="en-US" sz="2400" dirty="0" smtClean="0"/>
          </a:p>
          <a:p>
            <a:pPr>
              <a:buNone/>
            </a:pPr>
            <a:r>
              <a:rPr lang="en-US" sz="1900" dirty="0" smtClean="0"/>
              <a:t>    </a:t>
            </a:r>
            <a:r>
              <a:rPr lang="en-US" sz="2400" dirty="0" err="1" smtClean="0"/>
              <a:t>CMM</a:t>
            </a:r>
            <a:r>
              <a:rPr lang="en-US" sz="2400" dirty="0" smtClean="0"/>
              <a:t> is capability maturity model. It is a model and standard of process improvement that can be used to increase the quality of software development. The key concept of the standard is organizational maturity. A mature organization has clearly defined </a:t>
            </a:r>
            <a:r>
              <a:rPr lang="en-US" sz="2400" b="1" dirty="0" smtClean="0"/>
              <a:t>procedures</a:t>
            </a:r>
            <a:r>
              <a:rPr lang="en-US" sz="2400" dirty="0" smtClean="0"/>
              <a:t> for software development and project management. These procedures are adjusted and perfected as required.</a:t>
            </a:r>
          </a:p>
          <a:p>
            <a:pPr>
              <a:buNone/>
            </a:pPr>
            <a:endParaRPr lang="en-US" sz="2600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B876847-58BB-4803-9600-EC907F60FFDE}" type="slidenum">
              <a:rPr lang="en-US" smtClean="0">
                <a:latin typeface="Arial" pitchFamily="34" charset="0"/>
              </a:rPr>
              <a:pPr>
                <a:defRPr/>
              </a:pPr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Capability Maturity </a:t>
            </a:r>
            <a:r>
              <a:rPr lang="en-US" sz="4400" dirty="0" smtClean="0"/>
              <a:t>Level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Q2</a:t>
            </a:r>
            <a:r>
              <a:rPr lang="en-US" b="1" dirty="0" smtClean="0"/>
              <a:t>) How standards like ISO 9000 and </a:t>
            </a:r>
            <a:r>
              <a:rPr lang="en-US" b="1" dirty="0" err="1" smtClean="0"/>
              <a:t>CMM</a:t>
            </a:r>
            <a:r>
              <a:rPr lang="en-US" b="1" dirty="0" smtClean="0"/>
              <a:t> are important for software </a:t>
            </a:r>
            <a:r>
              <a:rPr lang="en-US" b="1" dirty="0" smtClean="0"/>
              <a:t>quality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2800" dirty="0" smtClean="0"/>
              <a:t>Because </a:t>
            </a:r>
            <a:r>
              <a:rPr lang="en-US" sz="2800" dirty="0" smtClean="0"/>
              <a:t>software quality can be improved by applying methodologies and procedures of these standards which were previously applied in other organizations and proofed to be applicable for the development of a good quality software.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Capability Maturity </a:t>
            </a:r>
            <a:r>
              <a:rPr lang="en-US" sz="4400" dirty="0" smtClean="0"/>
              <a:t>Level-2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Q3</a:t>
            </a:r>
            <a:r>
              <a:rPr lang="en-US" b="1" dirty="0" smtClean="0"/>
              <a:t>)what is the difference between </a:t>
            </a:r>
            <a:r>
              <a:rPr lang="en-US" b="1" dirty="0" err="1" smtClean="0"/>
              <a:t>iso9000</a:t>
            </a:r>
            <a:r>
              <a:rPr lang="en-US" b="1" dirty="0" smtClean="0"/>
              <a:t> and ISO 9000-3.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ISO </a:t>
            </a:r>
            <a:r>
              <a:rPr lang="en-US" dirty="0" smtClean="0"/>
              <a:t>9000 is a generic quality management standard while ISO 9000-3 is dedicated for software development. Any organization that is intending to implement ISO standards should start first with ISO 9000 and then use ISO 9000-3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Capability Maturity </a:t>
            </a:r>
            <a:r>
              <a:rPr lang="en-US" sz="4400" dirty="0" smtClean="0"/>
              <a:t>Level-3 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Q4</a:t>
            </a:r>
            <a:r>
              <a:rPr lang="en-US" b="1" dirty="0" smtClean="0"/>
              <a:t>)How can </a:t>
            </a:r>
            <a:r>
              <a:rPr lang="en-US" b="1" dirty="0" err="1" smtClean="0"/>
              <a:t>CMMi</a:t>
            </a:r>
            <a:r>
              <a:rPr lang="en-US" b="1" dirty="0" smtClean="0"/>
              <a:t>, </a:t>
            </a:r>
            <a:r>
              <a:rPr lang="en-US" b="1" dirty="0" err="1" smtClean="0"/>
              <a:t>PSP</a:t>
            </a:r>
            <a:r>
              <a:rPr lang="en-US" b="1" dirty="0" smtClean="0"/>
              <a:t>, and TSP help to improve an organizations software quality?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b="1" dirty="0" err="1" smtClean="0"/>
              <a:t>CMMi</a:t>
            </a:r>
            <a:r>
              <a:rPr lang="en-US" dirty="0" smtClean="0"/>
              <a:t> </a:t>
            </a:r>
            <a:r>
              <a:rPr lang="en-US" dirty="0" smtClean="0"/>
              <a:t>is used to improve quality of the overall organization while </a:t>
            </a:r>
            <a:r>
              <a:rPr lang="en-US" b="1" dirty="0" smtClean="0"/>
              <a:t>TSP (Team Software Process)</a:t>
            </a:r>
            <a:r>
              <a:rPr lang="en-US" dirty="0" smtClean="0"/>
              <a:t> is used to improve the quality of a single team working on a particular project and </a:t>
            </a:r>
            <a:r>
              <a:rPr lang="en-US" b="1" dirty="0" err="1" smtClean="0"/>
              <a:t>PSP</a:t>
            </a:r>
            <a:r>
              <a:rPr lang="en-US" b="1" dirty="0" smtClean="0"/>
              <a:t> (Personal Software Process)</a:t>
            </a:r>
            <a:r>
              <a:rPr lang="en-US" dirty="0" smtClean="0"/>
              <a:t> is useful to improve the quality work of a single software engineer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700" dirty="0" smtClean="0"/>
              <a:t/>
            </a:r>
            <a:br>
              <a:rPr lang="en-US" sz="3700" dirty="0" smtClean="0"/>
            </a:br>
            <a:r>
              <a:rPr lang="en-US" sz="3700" dirty="0" smtClean="0"/>
              <a:t>Capability </a:t>
            </a:r>
            <a:r>
              <a:rPr lang="en-US" sz="3700" dirty="0" smtClean="0"/>
              <a:t>Maturity </a:t>
            </a:r>
            <a:r>
              <a:rPr lang="en-US" sz="3700" dirty="0" smtClean="0"/>
              <a:t>Level-4 </a:t>
            </a:r>
            <a:r>
              <a:rPr lang="en-US" sz="3700" dirty="0" smtClean="0"/>
              <a:t/>
            </a:r>
            <a:br>
              <a:rPr lang="en-US" sz="3700" dirty="0" smtClean="0"/>
            </a:br>
            <a:endParaRPr lang="en-US" sz="3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3.gstatic.com/images?q=tbn:ANd9GcQ5cjzkfv0aoa_oVbzC1m_bkJ0IxaJgd3d2H7wTY999w0PWpNa2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133600"/>
            <a:ext cx="3769764" cy="275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7857A539FE0C44A8546418160C7DBF" ma:contentTypeVersion="0" ma:contentTypeDescription="Create a new document." ma:contentTypeScope="" ma:versionID="b39cd1aa78e345ad088cfe3fc2092ef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1D95B0-94F8-4A56-A320-EF41B7A78632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16EE9DB-8549-4553-8820-09F13DF5C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BE25B012-62AA-4913-AB57-6794315150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7618</TotalTime>
  <Words>248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Software Quality assurance SQA – SWE 333</vt:lpstr>
      <vt:lpstr> Capability Maturity Level </vt:lpstr>
      <vt:lpstr> Capability Maturity Level-2 </vt:lpstr>
      <vt:lpstr> Capability Maturity Level-3  </vt:lpstr>
      <vt:lpstr> Capability Maturity Level-4  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Mohamed</dc:creator>
  <cp:lastModifiedBy>dell</cp:lastModifiedBy>
  <cp:revision>342</cp:revision>
  <cp:lastPrinted>1601-01-01T00:00:00Z</cp:lastPrinted>
  <dcterms:created xsi:type="dcterms:W3CDTF">1601-01-01T00:00:00Z</dcterms:created>
  <dcterms:modified xsi:type="dcterms:W3CDTF">2015-12-10T07:35:17Z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