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90" r:id="rId32"/>
    <p:sldId id="286" r:id="rId33"/>
    <p:sldId id="287" r:id="rId34"/>
    <p:sldId id="288" r:id="rId35"/>
    <p:sldId id="289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051" autoAdjust="0"/>
    <p:restoredTop sz="94660"/>
  </p:normalViewPr>
  <p:slideViewPr>
    <p:cSldViewPr snapToGrid="0">
      <p:cViewPr varScale="1">
        <p:scale>
          <a:sx n="60" d="100"/>
          <a:sy n="60" d="100"/>
        </p:scale>
        <p:origin x="42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61E42-F5AD-437D-B58D-1F5ADC560F7D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7584C-14CC-4435-A267-C094C64C8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334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61E42-F5AD-437D-B58D-1F5ADC560F7D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7584C-14CC-4435-A267-C094C64C8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393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61E42-F5AD-437D-B58D-1F5ADC560F7D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7584C-14CC-4435-A267-C094C64C8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258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61E42-F5AD-437D-B58D-1F5ADC560F7D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7584C-14CC-4435-A267-C094C64C8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038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61E42-F5AD-437D-B58D-1F5ADC560F7D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7584C-14CC-4435-A267-C094C64C8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070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61E42-F5AD-437D-B58D-1F5ADC560F7D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7584C-14CC-4435-A267-C094C64C8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655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61E42-F5AD-437D-B58D-1F5ADC560F7D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7584C-14CC-4435-A267-C094C64C8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764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61E42-F5AD-437D-B58D-1F5ADC560F7D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7584C-14CC-4435-A267-C094C64C8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29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61E42-F5AD-437D-B58D-1F5ADC560F7D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7584C-14CC-4435-A267-C094C64C8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643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61E42-F5AD-437D-B58D-1F5ADC560F7D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7584C-14CC-4435-A267-C094C64C8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054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61E42-F5AD-437D-B58D-1F5ADC560F7D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7584C-14CC-4435-A267-C094C64C8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576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F61E42-F5AD-437D-B58D-1F5ADC560F7D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77584C-14CC-4435-A267-C094C64C8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854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Relationship Id="rId9" Type="http://schemas.openxmlformats.org/officeDocument/2006/relationships/image" Target="../media/image71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6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image" Target="../media/image88.png"/><Relationship Id="rId7" Type="http://schemas.openxmlformats.org/officeDocument/2006/relationships/image" Target="../media/image92.png"/><Relationship Id="rId12" Type="http://schemas.openxmlformats.org/officeDocument/2006/relationships/image" Target="../media/image97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1.png"/><Relationship Id="rId11" Type="http://schemas.openxmlformats.org/officeDocument/2006/relationships/image" Target="../media/image96.png"/><Relationship Id="rId5" Type="http://schemas.openxmlformats.org/officeDocument/2006/relationships/image" Target="../media/image90.png"/><Relationship Id="rId10" Type="http://schemas.openxmlformats.org/officeDocument/2006/relationships/image" Target="../media/image95.png"/><Relationship Id="rId4" Type="http://schemas.openxmlformats.org/officeDocument/2006/relationships/image" Target="../media/image89.png"/><Relationship Id="rId9" Type="http://schemas.openxmlformats.org/officeDocument/2006/relationships/image" Target="../media/image9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23773" y="382964"/>
            <a:ext cx="4977646" cy="5301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800" b="1" dirty="0" smtClean="0">
                <a:solidFill>
                  <a:srgbClr val="7030A0"/>
                </a:solidFill>
                <a:effectLst/>
                <a:latin typeface="AdvTGBOLD"/>
                <a:ea typeface="Calibri" panose="020F0502020204030204" pitchFamily="34" charset="0"/>
                <a:cs typeface="AdvTGBOLD"/>
              </a:rPr>
              <a:t>Digital Signals and Systems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58082" y="1049391"/>
            <a:ext cx="1709122" cy="4676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 i="1" dirty="0" smtClean="0">
                <a:solidFill>
                  <a:srgbClr val="7030A0"/>
                </a:solidFill>
                <a:effectLst/>
                <a:latin typeface="AdvTGBOLD"/>
                <a:ea typeface="Calibri" panose="020F0502020204030204" pitchFamily="34" charset="0"/>
                <a:cs typeface="AdvTGBOLD"/>
              </a:rPr>
              <a:t>Exercise 1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71203" y="1769115"/>
            <a:ext cx="11770979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effectLst/>
                <a:latin typeface="AdvTGBOLD"/>
                <a:ea typeface="Calibri" panose="020F0502020204030204" pitchFamily="34" charset="0"/>
                <a:cs typeface="AdvTGBOLD"/>
              </a:rPr>
              <a:t>Calculate the first eight sample values and sketch each of the following sequences: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Picture 24"/>
          <p:cNvPicPr/>
          <p:nvPr/>
        </p:nvPicPr>
        <p:blipFill>
          <a:blip r:embed="rId2"/>
          <a:stretch>
            <a:fillRect/>
          </a:stretch>
        </p:blipFill>
        <p:spPr>
          <a:xfrm>
            <a:off x="815032" y="2436725"/>
            <a:ext cx="967272" cy="452561"/>
          </a:xfrm>
          <a:prstGeom prst="rect">
            <a:avLst/>
          </a:prstGeom>
        </p:spPr>
      </p:pic>
      <p:pic>
        <p:nvPicPr>
          <p:cNvPr id="26" name="Picture 25"/>
          <p:cNvPicPr/>
          <p:nvPr/>
        </p:nvPicPr>
        <p:blipFill>
          <a:blip r:embed="rId3"/>
          <a:stretch>
            <a:fillRect/>
          </a:stretch>
        </p:blipFill>
        <p:spPr>
          <a:xfrm>
            <a:off x="1782304" y="2409906"/>
            <a:ext cx="1727658" cy="506198"/>
          </a:xfrm>
          <a:prstGeom prst="rect">
            <a:avLst/>
          </a:prstGeom>
        </p:spPr>
      </p:pic>
      <p:pic>
        <p:nvPicPr>
          <p:cNvPr id="27" name="Picture 26"/>
          <p:cNvPicPr/>
          <p:nvPr/>
        </p:nvPicPr>
        <p:blipFill>
          <a:blip r:embed="rId4"/>
          <a:stretch>
            <a:fillRect/>
          </a:stretch>
        </p:blipFill>
        <p:spPr>
          <a:xfrm>
            <a:off x="1782304" y="3024132"/>
            <a:ext cx="1383224" cy="537194"/>
          </a:xfrm>
          <a:prstGeom prst="rect">
            <a:avLst/>
          </a:prstGeom>
        </p:spPr>
      </p:pic>
      <p:pic>
        <p:nvPicPr>
          <p:cNvPr id="28" name="Picture 27"/>
          <p:cNvPicPr/>
          <p:nvPr/>
        </p:nvPicPr>
        <p:blipFill>
          <a:blip r:embed="rId2"/>
          <a:stretch>
            <a:fillRect/>
          </a:stretch>
        </p:blipFill>
        <p:spPr>
          <a:xfrm>
            <a:off x="815032" y="3027098"/>
            <a:ext cx="967272" cy="452561"/>
          </a:xfrm>
          <a:prstGeom prst="rect">
            <a:avLst/>
          </a:prstGeom>
        </p:spPr>
      </p:pic>
      <p:pic>
        <p:nvPicPr>
          <p:cNvPr id="29" name="Picture 28"/>
          <p:cNvPicPr/>
          <p:nvPr/>
        </p:nvPicPr>
        <p:blipFill>
          <a:blip r:embed="rId5"/>
          <a:stretch>
            <a:fillRect/>
          </a:stretch>
        </p:blipFill>
        <p:spPr>
          <a:xfrm>
            <a:off x="815032" y="3617471"/>
            <a:ext cx="2350496" cy="597524"/>
          </a:xfrm>
          <a:prstGeom prst="rect">
            <a:avLst/>
          </a:prstGeom>
        </p:spPr>
      </p:pic>
      <p:pic>
        <p:nvPicPr>
          <p:cNvPr id="30" name="Picture 29"/>
          <p:cNvPicPr/>
          <p:nvPr/>
        </p:nvPicPr>
        <p:blipFill>
          <a:blip r:embed="rId6"/>
          <a:stretch>
            <a:fillRect/>
          </a:stretch>
        </p:blipFill>
        <p:spPr>
          <a:xfrm>
            <a:off x="834566" y="4352807"/>
            <a:ext cx="3163996" cy="575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95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11711" y="133650"/>
            <a:ext cx="1669047" cy="4676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 i="1" dirty="0" smtClean="0">
                <a:solidFill>
                  <a:srgbClr val="7030A0"/>
                </a:solidFill>
                <a:effectLst/>
                <a:latin typeface="AdvTGBOLD"/>
                <a:ea typeface="Calibri" panose="020F0502020204030204" pitchFamily="34" charset="0"/>
                <a:cs typeface="AdvTGBOLD"/>
              </a:rPr>
              <a:t>Solution 4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892111" y="1681646"/>
            <a:ext cx="7724947" cy="1077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74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720075" y="274476"/>
            <a:ext cx="1709122" cy="4676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 i="1" dirty="0" smtClean="0">
                <a:solidFill>
                  <a:srgbClr val="7030A0"/>
                </a:solidFill>
                <a:effectLst/>
                <a:latin typeface="AdvTGBOLD"/>
                <a:ea typeface="Calibri" panose="020F0502020204030204" pitchFamily="34" charset="0"/>
                <a:cs typeface="AdvTGBOLD"/>
              </a:rPr>
              <a:t>Exercise 5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0" y="1178284"/>
                <a:ext cx="12192000" cy="6850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</a:pPr>
                <a:r>
                  <a:rPr lang="en-US" dirty="0" smtClean="0">
                    <a:effectLst/>
                    <a:latin typeface="AdvTGBOLD"/>
                    <a:ea typeface="Calibri" panose="020F0502020204030204" pitchFamily="34" charset="0"/>
                    <a:cs typeface="AdvTGBOLD"/>
                  </a:rPr>
                  <a:t>Assume that a DS processor with a sampling time interval of 0.01 second converts the following analog signals </a:t>
                </a:r>
                <a14:m>
                  <m:oMath xmlns:m="http://schemas.openxmlformats.org/officeDocument/2006/math">
                    <m:r>
                      <a:rPr lang="en-US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dvTGBOLD"/>
                      </a:rPr>
                      <m:t>𝑥</m:t>
                    </m:r>
                    <m:d>
                      <m:d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dvTGBOLD"/>
                          </a:rPr>
                        </m:ctrlPr>
                      </m:dPr>
                      <m:e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dvTGBOLD"/>
                          </a:rPr>
                          <m:t>𝑡</m:t>
                        </m:r>
                      </m:e>
                    </m:d>
                    <m:r>
                      <a:rPr lang="en-US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dvTGBOLD"/>
                      </a:rPr>
                      <m:t> </m:t>
                    </m:r>
                  </m:oMath>
                </a14:m>
                <a:r>
                  <a:rPr lang="en-US" dirty="0">
                    <a:effectLst/>
                    <a:latin typeface="AdvTGBOLD"/>
                    <a:ea typeface="Calibri" panose="020F0502020204030204" pitchFamily="34" charset="0"/>
                    <a:cs typeface="AdvTGBOLD"/>
                  </a:rPr>
                  <a:t> to a digital signal</a:t>
                </a:r>
                <a14:m>
                  <m:oMath xmlns:m="http://schemas.openxmlformats.org/officeDocument/2006/math">
                    <m:r>
                      <a:rPr lang="en-US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dvTGBOLD"/>
                      </a:rPr>
                      <m:t> 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dvTGBOLD"/>
                      </a:rPr>
                      <m:t>𝑥</m:t>
                    </m:r>
                    <m:d>
                      <m:d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dvTGBOLD"/>
                          </a:rPr>
                        </m:ctrlPr>
                      </m:dPr>
                      <m:e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dvTGBOLD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dirty="0">
                    <a:effectLst/>
                    <a:latin typeface="AdvTGBOLD"/>
                    <a:ea typeface="Calibri" panose="020F0502020204030204" pitchFamily="34" charset="0"/>
                    <a:cs typeface="AdvTGBOLD"/>
                  </a:rPr>
                  <a:t>; determine the digital sequence for each of the analog signals.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178284"/>
                <a:ext cx="12192000" cy="685059"/>
              </a:xfrm>
              <a:prstGeom prst="rect">
                <a:avLst/>
              </a:prstGeom>
              <a:blipFill rotWithShape="0">
                <a:blip r:embed="rId2"/>
                <a:stretch>
                  <a:fillRect l="-400" t="-4425" r="-600" b="-97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872" y="2299522"/>
            <a:ext cx="4722817" cy="1435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527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11711" y="133650"/>
            <a:ext cx="1669047" cy="4676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 i="1" dirty="0" smtClean="0">
                <a:solidFill>
                  <a:srgbClr val="7030A0"/>
                </a:solidFill>
                <a:effectLst/>
                <a:latin typeface="AdvTGBOLD"/>
                <a:ea typeface="Calibri" panose="020F0502020204030204" pitchFamily="34" charset="0"/>
                <a:cs typeface="AdvTGBOLD"/>
              </a:rPr>
              <a:t>Solution 5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1231333" y="1730320"/>
            <a:ext cx="8455107" cy="609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412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720075" y="274476"/>
            <a:ext cx="1709122" cy="4676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 i="1" dirty="0" smtClean="0">
                <a:solidFill>
                  <a:srgbClr val="7030A0"/>
                </a:solidFill>
                <a:effectLst/>
                <a:latin typeface="AdvTGBOLD"/>
                <a:ea typeface="Calibri" panose="020F0502020204030204" pitchFamily="34" charset="0"/>
                <a:cs typeface="AdvTGBOLD"/>
              </a:rPr>
              <a:t>Exercise 6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7768" y="1126883"/>
            <a:ext cx="541686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effectLst/>
                <a:latin typeface="AdvTGBOLD"/>
                <a:ea typeface="Calibri" panose="020F0502020204030204" pitchFamily="34" charset="0"/>
                <a:cs typeface="AdvTGBOLD"/>
              </a:rPr>
              <a:t>Determine whether the following systems are linear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1889" y="1900357"/>
            <a:ext cx="4284958" cy="1568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20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11711" y="118151"/>
            <a:ext cx="1925527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 i="1" dirty="0" smtClean="0">
                <a:solidFill>
                  <a:srgbClr val="7030A0"/>
                </a:solidFill>
                <a:effectLst/>
                <a:latin typeface="AdvTGBOLD"/>
                <a:ea typeface="Calibri" panose="020F0502020204030204" pitchFamily="34" charset="0"/>
                <a:cs typeface="AdvTGBOLD"/>
              </a:rPr>
              <a:t>Solution 6 a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750053" y="901565"/>
            <a:ext cx="8564428" cy="3189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2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tretch>
            <a:fillRect/>
          </a:stretch>
        </p:blipFill>
        <p:spPr>
          <a:xfrm>
            <a:off x="465352" y="919404"/>
            <a:ext cx="8306689" cy="315664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311711" y="118151"/>
            <a:ext cx="2026517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 i="1" dirty="0" smtClean="0">
                <a:solidFill>
                  <a:srgbClr val="7030A0"/>
                </a:solidFill>
                <a:effectLst/>
                <a:latin typeface="AdvTGBOLD"/>
                <a:ea typeface="Calibri" panose="020F0502020204030204" pitchFamily="34" charset="0"/>
                <a:cs typeface="AdvTGBOLD"/>
              </a:rPr>
              <a:t>Solution 6  b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5538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tretch>
            <a:fillRect/>
          </a:stretch>
        </p:blipFill>
        <p:spPr>
          <a:xfrm>
            <a:off x="969935" y="1349170"/>
            <a:ext cx="9444925" cy="340880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311711" y="118151"/>
            <a:ext cx="1925527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 i="1" dirty="0" smtClean="0">
                <a:solidFill>
                  <a:srgbClr val="7030A0"/>
                </a:solidFill>
                <a:effectLst/>
                <a:latin typeface="AdvTGBOLD"/>
                <a:ea typeface="Calibri" panose="020F0502020204030204" pitchFamily="34" charset="0"/>
                <a:cs typeface="AdvTGBOLD"/>
              </a:rPr>
              <a:t>Solution 6 c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375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720075" y="274476"/>
            <a:ext cx="1709122" cy="4676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 i="1" dirty="0" smtClean="0">
                <a:solidFill>
                  <a:srgbClr val="7030A0"/>
                </a:solidFill>
                <a:effectLst/>
                <a:latin typeface="AdvTGBOLD"/>
                <a:ea typeface="Calibri" panose="020F0502020204030204" pitchFamily="34" charset="0"/>
                <a:cs typeface="AdvTGBOLD"/>
              </a:rPr>
              <a:t>Exercise 7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96312" y="1273170"/>
            <a:ext cx="10342536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effectLst/>
                <a:latin typeface="AdvTGBOLD"/>
                <a:ea typeface="Calibri" panose="020F0502020204030204" pitchFamily="34" charset="0"/>
                <a:cs typeface="AdvTGBOLD"/>
              </a:rPr>
              <a:t>Determine whether the following linear systems are time-invariant.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562452" y="2008265"/>
                <a:ext cx="363137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.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=−5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−10)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452" y="2008265"/>
                <a:ext cx="3631379" cy="369332"/>
              </a:xfrm>
              <a:prstGeom prst="rect">
                <a:avLst/>
              </a:prstGeom>
              <a:blipFill rotWithShape="0">
                <a:blip r:embed="rId2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562452" y="2539330"/>
                <a:ext cx="429617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.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=10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0.1 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452" y="2539330"/>
                <a:ext cx="4296176" cy="369332"/>
              </a:xfrm>
              <a:prstGeom prst="rect">
                <a:avLst/>
              </a:prstGeom>
              <a:blipFill rotWithShape="0">
                <a:blip r:embed="rId3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3862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777379" y="350626"/>
            <a:ext cx="1669047" cy="4676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 i="1" dirty="0" smtClean="0">
                <a:solidFill>
                  <a:srgbClr val="7030A0"/>
                </a:solidFill>
                <a:effectLst/>
                <a:latin typeface="AdvTGBOLD"/>
                <a:ea typeface="Calibri" panose="020F0502020204030204" pitchFamily="34" charset="0"/>
                <a:cs typeface="AdvTGBOLD"/>
              </a:rPr>
              <a:t>Solution 7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4088266" y="1815385"/>
                <a:ext cx="433522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</m:d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=−5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−10−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8266" y="1815385"/>
                <a:ext cx="4335226" cy="369332"/>
              </a:xfrm>
              <a:prstGeom prst="rect">
                <a:avLst/>
              </a:prstGeom>
              <a:blipFill rotWithShape="0">
                <a:blip r:embed="rId2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3258873" y="2523634"/>
                <a:ext cx="6399252" cy="4049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=−5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−10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=−5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−10−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</m:oMath>
                </a14:m>
                <a:r>
                  <a:rPr lang="en-US" dirty="0" smtClean="0"/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8873" y="2523634"/>
                <a:ext cx="6399252" cy="404983"/>
              </a:xfrm>
              <a:prstGeom prst="rect">
                <a:avLst/>
              </a:prstGeom>
              <a:blipFill rotWithShape="0">
                <a:blip r:embed="rId3"/>
                <a:stretch>
                  <a:fillRect t="-3030" b="-212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241791" y="1239977"/>
                <a:ext cx="421512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.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𝐹𝑜𝑟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=−5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−10)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791" y="1239977"/>
                <a:ext cx="4215128" cy="369332"/>
              </a:xfrm>
              <a:prstGeom prst="rect">
                <a:avLst/>
              </a:prstGeom>
              <a:blipFill rotWithShape="0">
                <a:blip r:embed="rId4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159879" y="1859514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0" i="0" u="none" strike="noStrike" baseline="0" dirty="0" smtClean="0">
                <a:latin typeface="CMR10"/>
              </a:rPr>
              <a:t>The response due to shifted input is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30990" y="2561374"/>
            <a:ext cx="27751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i="0" u="none" strike="noStrike" baseline="0" dirty="0" smtClean="0">
                <a:latin typeface="CMR10"/>
              </a:rPr>
              <a:t>while the shifted output is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051334" y="3015169"/>
            <a:ext cx="43909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i="0" u="none" strike="noStrike" baseline="0" dirty="0" smtClean="0">
                <a:solidFill>
                  <a:srgbClr val="00B050"/>
                </a:solidFill>
                <a:latin typeface="CMR10"/>
              </a:rPr>
              <a:t>Hence the given system is time-invariant</a:t>
            </a:r>
            <a:r>
              <a:rPr lang="en-US" b="0" i="0" u="none" strike="noStrike" baseline="0" dirty="0" smtClean="0">
                <a:latin typeface="CMR10"/>
              </a:rPr>
              <a:t>.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4139849" y="4318098"/>
                <a:ext cx="500380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</m:d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=10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0.1 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9849" y="4318098"/>
                <a:ext cx="5003806" cy="369332"/>
              </a:xfrm>
              <a:prstGeom prst="rect">
                <a:avLst/>
              </a:prstGeom>
              <a:blipFill rotWithShape="0">
                <a:blip r:embed="rId5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3032685" y="4893051"/>
                <a:ext cx="8451559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=10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[0.1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)]</m:t>
                        </m:r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</m:oMath>
                </a14:m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2685" y="4893051"/>
                <a:ext cx="8451559" cy="369332"/>
              </a:xfrm>
              <a:prstGeom prst="rect">
                <a:avLst/>
              </a:prstGeom>
              <a:blipFill rotWithShape="0">
                <a:blip r:embed="rId6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159879" y="3802993"/>
                <a:ext cx="487992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.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𝐹𝑜𝑟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=10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0.1 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879" y="3802993"/>
                <a:ext cx="4879926" cy="369332"/>
              </a:xfrm>
              <a:prstGeom prst="rect">
                <a:avLst/>
              </a:prstGeom>
              <a:blipFill rotWithShape="0">
                <a:blip r:embed="rId7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/>
          <p:cNvSpPr/>
          <p:nvPr/>
        </p:nvSpPr>
        <p:spPr>
          <a:xfrm>
            <a:off x="230990" y="4348022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0" i="0" u="none" strike="noStrike" baseline="0" dirty="0" smtClean="0">
                <a:latin typeface="CMR10"/>
              </a:rPr>
              <a:t>The response due to shifted input is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57566" y="4940823"/>
            <a:ext cx="27751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i="0" u="none" strike="noStrike" baseline="0" dirty="0" smtClean="0">
                <a:latin typeface="CMR10"/>
              </a:rPr>
              <a:t>while the shifted output is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548886" y="5512150"/>
            <a:ext cx="4775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i="0" u="none" strike="noStrike" baseline="0" dirty="0" smtClean="0">
                <a:solidFill>
                  <a:srgbClr val="00B050"/>
                </a:solidFill>
                <a:latin typeface="CMR10"/>
              </a:rPr>
              <a:t>Hence the given system is not time-invariant</a:t>
            </a:r>
            <a:r>
              <a:rPr lang="en-US" b="0" i="0" u="none" strike="noStrike" baseline="0" dirty="0" smtClean="0">
                <a:latin typeface="CMR10"/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4575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720075" y="274476"/>
            <a:ext cx="1709122" cy="4676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 i="1" dirty="0" smtClean="0">
                <a:solidFill>
                  <a:srgbClr val="7030A0"/>
                </a:solidFill>
                <a:effectLst/>
                <a:latin typeface="AdvTGBOLD"/>
                <a:ea typeface="Calibri" panose="020F0502020204030204" pitchFamily="34" charset="0"/>
                <a:cs typeface="AdvTGBOLD"/>
              </a:rPr>
              <a:t>Exercise 8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5775" y="1421350"/>
            <a:ext cx="6135013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effectLst/>
                <a:latin typeface="AdvTGBOLD"/>
                <a:ea typeface="Calibri" panose="020F0502020204030204" pitchFamily="34" charset="0"/>
                <a:cs typeface="AdvTGBOLD"/>
              </a:rPr>
              <a:t>Determine which of the following linear systems is causal.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665906" y="2307552"/>
            <a:ext cx="5773280" cy="124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37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348116" y="491452"/>
            <a:ext cx="1669047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 i="1" dirty="0" smtClean="0">
                <a:solidFill>
                  <a:srgbClr val="7030A0"/>
                </a:solidFill>
                <a:effectLst/>
                <a:latin typeface="AdvTGBOLD"/>
                <a:ea typeface="Calibri" panose="020F0502020204030204" pitchFamily="34" charset="0"/>
                <a:cs typeface="AdvTGBOLD"/>
              </a:rPr>
              <a:t>Solution 1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779112" y="978958"/>
            <a:ext cx="3188453" cy="2430669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4599928" y="1087544"/>
            <a:ext cx="3319705" cy="2322083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4"/>
          <a:stretch>
            <a:fillRect/>
          </a:stretch>
        </p:blipFill>
        <p:spPr>
          <a:xfrm>
            <a:off x="578388" y="3646239"/>
            <a:ext cx="6535334" cy="817273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5"/>
          <a:stretch>
            <a:fillRect/>
          </a:stretch>
        </p:blipFill>
        <p:spPr>
          <a:xfrm>
            <a:off x="568862" y="4474064"/>
            <a:ext cx="6544859" cy="810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97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77379" y="350626"/>
            <a:ext cx="1669047" cy="4676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 i="1" dirty="0" smtClean="0">
                <a:solidFill>
                  <a:srgbClr val="7030A0"/>
                </a:solidFill>
                <a:effectLst/>
                <a:latin typeface="AdvTGBOLD"/>
                <a:ea typeface="Calibri" panose="020F0502020204030204" pitchFamily="34" charset="0"/>
                <a:cs typeface="AdvTGBOLD"/>
              </a:rPr>
              <a:t>Solution 8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805578" y="1950396"/>
            <a:ext cx="10167221" cy="1412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870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11587" y="274476"/>
            <a:ext cx="1709122" cy="4676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 i="1" dirty="0" smtClean="0">
                <a:solidFill>
                  <a:srgbClr val="7030A0"/>
                </a:solidFill>
                <a:effectLst/>
                <a:latin typeface="AdvTGBOLD"/>
                <a:ea typeface="Calibri" panose="020F0502020204030204" pitchFamily="34" charset="0"/>
                <a:cs typeface="AdvTGBOLD"/>
              </a:rPr>
              <a:t>Exercise 9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1071691"/>
            <a:ext cx="9841424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effectLst/>
                <a:latin typeface="AdvTGBOLD"/>
                <a:ea typeface="Calibri" panose="020F0502020204030204" pitchFamily="34" charset="0"/>
                <a:cs typeface="AdvTGBOLD"/>
              </a:rPr>
              <a:t>Find the unit-impulse response for each of the following linear systems.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418857" y="1460387"/>
            <a:ext cx="7578268" cy="1422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12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77379" y="350626"/>
            <a:ext cx="1669047" cy="4676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 i="1" dirty="0" smtClean="0">
                <a:solidFill>
                  <a:srgbClr val="7030A0"/>
                </a:solidFill>
                <a:effectLst/>
                <a:latin typeface="AdvTGBOLD"/>
                <a:ea typeface="Calibri" panose="020F0502020204030204" pitchFamily="34" charset="0"/>
                <a:cs typeface="AdvTGBOLD"/>
              </a:rPr>
              <a:t>Solution 9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774672" y="1509955"/>
            <a:ext cx="8415823" cy="1016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8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11587" y="274476"/>
            <a:ext cx="1880643" cy="4676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 i="1" dirty="0" smtClean="0">
                <a:solidFill>
                  <a:srgbClr val="7030A0"/>
                </a:solidFill>
                <a:effectLst/>
                <a:latin typeface="AdvTGBOLD"/>
                <a:ea typeface="Calibri" panose="020F0502020204030204" pitchFamily="34" charset="0"/>
                <a:cs typeface="AdvTGBOLD"/>
              </a:rPr>
              <a:t>Exercise 10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4935" y="1397156"/>
            <a:ext cx="10369926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effectLst/>
                <a:latin typeface="AdvTGBOLD"/>
                <a:ea typeface="Calibri" panose="020F0502020204030204" pitchFamily="34" charset="0"/>
                <a:cs typeface="AdvTGBOLD"/>
              </a:rPr>
              <a:t>Determine the stability for each of the following linear systems.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697309" y="2229133"/>
            <a:ext cx="4794921" cy="963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00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77379" y="350626"/>
            <a:ext cx="1840568" cy="4676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 i="1" dirty="0" smtClean="0">
                <a:solidFill>
                  <a:srgbClr val="7030A0"/>
                </a:solidFill>
                <a:effectLst/>
                <a:latin typeface="AdvTGBOLD"/>
                <a:ea typeface="Calibri" panose="020F0502020204030204" pitchFamily="34" charset="0"/>
                <a:cs typeface="AdvTGBOLD"/>
              </a:rPr>
              <a:t>Solution 10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805579" y="1465503"/>
            <a:ext cx="10135690" cy="2065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26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11587" y="227180"/>
            <a:ext cx="1880643" cy="4676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 i="1" dirty="0" smtClean="0">
                <a:solidFill>
                  <a:srgbClr val="7030A0"/>
                </a:solidFill>
                <a:effectLst/>
                <a:latin typeface="AdvTGBOLD"/>
                <a:ea typeface="Calibri" panose="020F0502020204030204" pitchFamily="34" charset="0"/>
                <a:cs typeface="AdvTGBOLD"/>
              </a:rPr>
              <a:t>Exercise 11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6230" y="1226140"/>
            <a:ext cx="8211742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effectLst/>
                <a:latin typeface="AdvTGBOLD"/>
                <a:ea typeface="Calibri" panose="020F0502020204030204" pitchFamily="34" charset="0"/>
                <a:cs typeface="AdvTGBOLD"/>
              </a:rPr>
              <a:t>Using the sequence definitions, evaluate the digital convolution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882502" y="1942607"/>
            <a:ext cx="6315568" cy="1178965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895513" y="3449343"/>
            <a:ext cx="5820597" cy="1359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97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77379" y="350626"/>
            <a:ext cx="1817742" cy="4676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 i="1" dirty="0" smtClean="0">
                <a:solidFill>
                  <a:srgbClr val="7030A0"/>
                </a:solidFill>
                <a:effectLst/>
                <a:latin typeface="AdvTGBOLD"/>
                <a:ea typeface="Calibri" panose="020F0502020204030204" pitchFamily="34" charset="0"/>
                <a:cs typeface="AdvTGBOLD"/>
              </a:rPr>
              <a:t>Solution 11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1151933"/>
              </p:ext>
            </p:extLst>
          </p:nvPr>
        </p:nvGraphicFramePr>
        <p:xfrm>
          <a:off x="1191708" y="1701716"/>
          <a:ext cx="10162812" cy="364279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808902"/>
                <a:gridCol w="509098"/>
                <a:gridCol w="509098"/>
                <a:gridCol w="509098"/>
                <a:gridCol w="509098"/>
                <a:gridCol w="509098"/>
                <a:gridCol w="509098"/>
                <a:gridCol w="509098"/>
                <a:gridCol w="509098"/>
                <a:gridCol w="509098"/>
                <a:gridCol w="509098"/>
                <a:gridCol w="509098"/>
                <a:gridCol w="3659852"/>
                <a:gridCol w="93980"/>
              </a:tblGrid>
              <a:tr h="404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k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-4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-3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-1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  <a:tr h="404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x(k)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1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1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4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h(-k)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B050"/>
                          </a:solidFill>
                          <a:effectLst/>
                        </a:rPr>
                        <a:t>2</a:t>
                      </a:r>
                      <a:endParaRPr lang="en-US" sz="180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y(0)=4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4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h(1-k)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B050"/>
                          </a:solidFill>
                          <a:effectLst/>
                        </a:rPr>
                        <a:t>2</a:t>
                      </a:r>
                      <a:endParaRPr lang="en-US" sz="180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B050"/>
                          </a:solidFill>
                          <a:effectLst/>
                        </a:rPr>
                        <a:t>2</a:t>
                      </a:r>
                      <a:endParaRPr lang="en-US" sz="180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y(1)=6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4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h(2-k)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B050"/>
                          </a:solidFill>
                          <a:effectLst/>
                        </a:rPr>
                        <a:t>2</a:t>
                      </a:r>
                      <a:endParaRPr lang="en-US" sz="180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B050"/>
                          </a:solidFill>
                          <a:effectLst/>
                        </a:rPr>
                        <a:t>2</a:t>
                      </a:r>
                      <a:endParaRPr lang="en-US" sz="180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B050"/>
                          </a:solidFill>
                          <a:effectLst/>
                        </a:rPr>
                        <a:t>2</a:t>
                      </a:r>
                      <a:endParaRPr lang="en-US" sz="180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y(2)=8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4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h(3-k)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B050"/>
                          </a:solidFill>
                          <a:effectLst/>
                        </a:rPr>
                        <a:t>1</a:t>
                      </a:r>
                      <a:endParaRPr lang="en-US" sz="180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B050"/>
                          </a:solidFill>
                          <a:effectLst/>
                        </a:rPr>
                        <a:t>2</a:t>
                      </a:r>
                      <a:endParaRPr lang="en-US" sz="180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B050"/>
                          </a:solidFill>
                          <a:effectLst/>
                        </a:rPr>
                        <a:t>2</a:t>
                      </a:r>
                      <a:endParaRPr lang="en-US" sz="180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y(3)=6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4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h(4-k)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B050"/>
                          </a:solidFill>
                          <a:effectLst/>
                        </a:rPr>
                        <a:t>1</a:t>
                      </a:r>
                      <a:endParaRPr lang="en-US" sz="180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B050"/>
                          </a:solidFill>
                          <a:effectLst/>
                        </a:rPr>
                        <a:t>1</a:t>
                      </a:r>
                      <a:endParaRPr lang="en-US" sz="180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B050"/>
                          </a:solidFill>
                          <a:effectLst/>
                        </a:rPr>
                        <a:t>2</a:t>
                      </a:r>
                      <a:endParaRPr lang="en-US" sz="180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y(4)=5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4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h(5-k)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B050"/>
                          </a:solidFill>
                          <a:effectLst/>
                        </a:rPr>
                        <a:t>1</a:t>
                      </a:r>
                      <a:endParaRPr lang="en-US" sz="180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B050"/>
                          </a:solidFill>
                          <a:effectLst/>
                        </a:rPr>
                        <a:t>1</a:t>
                      </a:r>
                      <a:endParaRPr lang="en-US" sz="180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y(5)=2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4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h(6-k)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B050"/>
                          </a:solidFill>
                          <a:effectLst/>
                        </a:rPr>
                        <a:t>1</a:t>
                      </a:r>
                      <a:endParaRPr lang="en-US" sz="180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y(6)=1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4051737" y="2128343"/>
            <a:ext cx="1543384" cy="3184635"/>
          </a:xfrm>
          <a:prstGeom prst="round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583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11587" y="227180"/>
            <a:ext cx="1880643" cy="4676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 i="1" dirty="0" smtClean="0">
                <a:solidFill>
                  <a:srgbClr val="7030A0"/>
                </a:solidFill>
                <a:effectLst/>
                <a:latin typeface="AdvTGBOLD"/>
                <a:ea typeface="Calibri" panose="020F0502020204030204" pitchFamily="34" charset="0"/>
                <a:cs typeface="AdvTGBOLD"/>
              </a:rPr>
              <a:t>Exercise 12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6322" y="1068693"/>
            <a:ext cx="2723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i="0" u="none" strike="noStrike" baseline="0" dirty="0" smtClean="0">
                <a:latin typeface="CMR9"/>
              </a:rPr>
              <a:t>Let the rectangular pulse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0145" y="1011534"/>
            <a:ext cx="3275451" cy="42649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65700" y="1994155"/>
            <a:ext cx="6096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 u="none" strike="noStrike" baseline="0" dirty="0" smtClean="0">
                <a:latin typeface="CMR9"/>
              </a:rPr>
              <a:t>be an input to an LTI system with impulse response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6017" y="1862935"/>
            <a:ext cx="2779792" cy="63177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38682" y="2791243"/>
            <a:ext cx="23391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i="0" u="none" strike="noStrike" baseline="0" dirty="0" smtClean="0">
                <a:latin typeface="CMR9"/>
              </a:rPr>
              <a:t>Determine the output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7545" y="2737371"/>
            <a:ext cx="752311" cy="4770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42928" y="4099402"/>
            <a:ext cx="3574835" cy="216422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65700" y="3453071"/>
            <a:ext cx="117372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Glypha-Light"/>
              </a:rPr>
              <a:t>Given that the </a:t>
            </a:r>
            <a:r>
              <a:rPr lang="en-US" dirty="0">
                <a:latin typeface="Glypha-Light"/>
              </a:rPr>
              <a:t>output of the system is given by either of the following two equivalent forms of the </a:t>
            </a:r>
            <a:r>
              <a:rPr lang="en-US" dirty="0">
                <a:latin typeface="Glypha-Light-Slant_167"/>
              </a:rPr>
              <a:t>convolution sum</a:t>
            </a:r>
            <a:r>
              <a:rPr lang="en-US" dirty="0">
                <a:latin typeface="Glypha-Light"/>
              </a:rPr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426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9091" y="82344"/>
            <a:ext cx="1840568" cy="4676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 i="1" dirty="0" smtClean="0">
                <a:solidFill>
                  <a:srgbClr val="7030A0"/>
                </a:solidFill>
                <a:effectLst/>
                <a:latin typeface="AdvTGBOLD"/>
                <a:ea typeface="Calibri" panose="020F0502020204030204" pitchFamily="34" charset="0"/>
                <a:cs typeface="AdvTGBOLD"/>
              </a:rPr>
              <a:t>Solution 12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7436" y="224330"/>
            <a:ext cx="5486400" cy="21526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7502" y="2376980"/>
            <a:ext cx="5372100" cy="21145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9213" y="4434380"/>
            <a:ext cx="5381625" cy="2209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70461"/>
            <a:ext cx="5659659" cy="8133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3723" y="1864953"/>
            <a:ext cx="4382814" cy="45380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98874" y="1884244"/>
            <a:ext cx="887663" cy="41522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25669" y="2091856"/>
            <a:ext cx="236483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25669" y="2769773"/>
            <a:ext cx="236483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10492" y="4713771"/>
            <a:ext cx="236483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7130" y="1213455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>
                <a:latin typeface="CMR9"/>
              </a:rPr>
              <a:t>There are three possible </a:t>
            </a:r>
            <a:r>
              <a:rPr lang="en-US" sz="1400" dirty="0" smtClean="0">
                <a:latin typeface="CMR9"/>
              </a:rPr>
              <a:t>conditions under </a:t>
            </a:r>
            <a:r>
              <a:rPr lang="en-US" sz="1400" dirty="0">
                <a:latin typeface="CMR9"/>
              </a:rPr>
              <a:t>which </a:t>
            </a:r>
            <a:r>
              <a:rPr lang="en-US" sz="1400" i="1" dirty="0">
                <a:latin typeface="CMMI9"/>
              </a:rPr>
              <a:t>u</a:t>
            </a:r>
            <a:r>
              <a:rPr lang="en-US" sz="1400" dirty="0">
                <a:latin typeface="CMR9"/>
              </a:rPr>
              <a:t>(</a:t>
            </a:r>
            <a:r>
              <a:rPr lang="en-US" sz="1400" i="1" dirty="0">
                <a:latin typeface="CMMI9"/>
              </a:rPr>
              <a:t>n </a:t>
            </a:r>
            <a:r>
              <a:rPr lang="en-US" sz="1400" i="1" dirty="0">
                <a:latin typeface="CMSY9"/>
              </a:rPr>
              <a:t>− </a:t>
            </a:r>
            <a:r>
              <a:rPr lang="en-US" sz="1400" i="1" dirty="0">
                <a:latin typeface="CMMI9"/>
              </a:rPr>
              <a:t>k</a:t>
            </a:r>
            <a:r>
              <a:rPr lang="en-US" sz="1400" dirty="0">
                <a:latin typeface="CMR9"/>
              </a:rPr>
              <a:t>) can be evaluated.</a:t>
            </a:r>
            <a:endParaRPr lang="en-US" sz="1400" dirty="0"/>
          </a:p>
        </p:txBody>
      </p:sp>
      <p:sp>
        <p:nvSpPr>
          <p:cNvPr id="15" name="Rectangle 14"/>
          <p:cNvSpPr/>
          <p:nvPr/>
        </p:nvSpPr>
        <p:spPr>
          <a:xfrm>
            <a:off x="770011" y="2642152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>
                <a:latin typeface="CMR9"/>
              </a:rPr>
              <a:t>In this case the nonzero values of </a:t>
            </a:r>
            <a:r>
              <a:rPr lang="en-US" sz="1400" i="1" dirty="0">
                <a:latin typeface="CMMI9"/>
              </a:rPr>
              <a:t>x</a:t>
            </a:r>
            <a:r>
              <a:rPr lang="en-US" sz="1400" dirty="0">
                <a:latin typeface="CMR9"/>
              </a:rPr>
              <a:t>(</a:t>
            </a:r>
            <a:r>
              <a:rPr lang="en-US" sz="1400" i="1" dirty="0">
                <a:latin typeface="CMMI9"/>
              </a:rPr>
              <a:t>n</a:t>
            </a:r>
            <a:r>
              <a:rPr lang="en-US" sz="1400" dirty="0">
                <a:latin typeface="CMR9"/>
              </a:rPr>
              <a:t>) and </a:t>
            </a:r>
            <a:r>
              <a:rPr lang="en-US" sz="1400" i="1" dirty="0">
                <a:latin typeface="CMMI9"/>
              </a:rPr>
              <a:t>h</a:t>
            </a:r>
            <a:r>
              <a:rPr lang="en-US" sz="1400" dirty="0">
                <a:latin typeface="CMR9"/>
              </a:rPr>
              <a:t>(</a:t>
            </a:r>
            <a:r>
              <a:rPr lang="en-US" sz="1400" i="1" dirty="0">
                <a:latin typeface="CMMI9"/>
              </a:rPr>
              <a:t>n</a:t>
            </a:r>
            <a:r>
              <a:rPr lang="en-US" sz="1400" dirty="0">
                <a:latin typeface="CMR9"/>
              </a:rPr>
              <a:t>) </a:t>
            </a:r>
            <a:r>
              <a:rPr lang="en-US" sz="1400" i="1" dirty="0">
                <a:latin typeface="CMTI9"/>
              </a:rPr>
              <a:t>do not overlap</a:t>
            </a:r>
            <a:r>
              <a:rPr lang="en-US" sz="1400" dirty="0" smtClean="0">
                <a:latin typeface="CMR9"/>
              </a:rPr>
              <a:t>.</a:t>
            </a:r>
          </a:p>
          <a:p>
            <a:r>
              <a:rPr lang="pt-BR" sz="1400" dirty="0"/>
              <a:t>0 </a:t>
            </a:r>
            <a:r>
              <a:rPr lang="pt-BR" sz="1400" i="1" dirty="0"/>
              <a:t>≤ n &lt; </a:t>
            </a:r>
            <a:r>
              <a:rPr lang="pt-BR" sz="1400" dirty="0"/>
              <a:t>9: Then </a:t>
            </a:r>
            <a:r>
              <a:rPr lang="pt-BR" sz="1400" i="1" dirty="0"/>
              <a:t>u</a:t>
            </a:r>
            <a:r>
              <a:rPr lang="pt-BR" sz="1400" dirty="0"/>
              <a:t>(</a:t>
            </a:r>
            <a:r>
              <a:rPr lang="pt-BR" sz="1400" i="1" dirty="0"/>
              <a:t>n − k</a:t>
            </a:r>
            <a:r>
              <a:rPr lang="pt-BR" sz="1400" dirty="0"/>
              <a:t>) = 1</a:t>
            </a:r>
            <a:r>
              <a:rPr lang="pt-BR" sz="1400" i="1" dirty="0"/>
              <a:t>, </a:t>
            </a:r>
            <a:r>
              <a:rPr lang="pt-BR" sz="1400" dirty="0"/>
              <a:t>0 </a:t>
            </a:r>
            <a:r>
              <a:rPr lang="pt-BR" sz="1400" i="1" dirty="0"/>
              <a:t>≤ k ≤ n</a:t>
            </a:r>
            <a:r>
              <a:rPr lang="pt-BR" sz="1400" dirty="0"/>
              <a:t>.</a:t>
            </a:r>
            <a:endParaRPr lang="en-US" sz="14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6974" y="3103633"/>
            <a:ext cx="5376275" cy="1387897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662152" y="4592138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>
                <a:latin typeface="CMR9"/>
              </a:rPr>
              <a:t>In this case the impulse response </a:t>
            </a:r>
            <a:r>
              <a:rPr lang="en-US" sz="1400" i="1" dirty="0">
                <a:latin typeface="CMMI9"/>
              </a:rPr>
              <a:t>h</a:t>
            </a:r>
            <a:r>
              <a:rPr lang="en-US" sz="1400" dirty="0">
                <a:latin typeface="CMR9"/>
              </a:rPr>
              <a:t>(</a:t>
            </a:r>
            <a:r>
              <a:rPr lang="en-US" sz="1400" i="1" dirty="0">
                <a:latin typeface="CMMI9"/>
              </a:rPr>
              <a:t>n</a:t>
            </a:r>
            <a:r>
              <a:rPr lang="en-US" sz="1400" dirty="0">
                <a:latin typeface="CMR9"/>
              </a:rPr>
              <a:t>) </a:t>
            </a:r>
            <a:r>
              <a:rPr lang="en-US" sz="1400" i="1" dirty="0">
                <a:latin typeface="CMTI9"/>
              </a:rPr>
              <a:t>partially overlaps </a:t>
            </a:r>
            <a:r>
              <a:rPr lang="en-US" sz="1400" dirty="0">
                <a:latin typeface="CMR9"/>
              </a:rPr>
              <a:t>the input </a:t>
            </a:r>
            <a:r>
              <a:rPr lang="en-US" sz="1400" i="1" dirty="0">
                <a:latin typeface="CMMI9"/>
              </a:rPr>
              <a:t>x</a:t>
            </a:r>
            <a:r>
              <a:rPr lang="en-US" sz="1400" dirty="0">
                <a:latin typeface="CMR9"/>
              </a:rPr>
              <a:t>(</a:t>
            </a:r>
            <a:r>
              <a:rPr lang="en-US" sz="1400" i="1" dirty="0">
                <a:latin typeface="CMMI9"/>
              </a:rPr>
              <a:t>n</a:t>
            </a:r>
            <a:r>
              <a:rPr lang="en-US" sz="1400" dirty="0" smtClean="0">
                <a:latin typeface="CMR9"/>
              </a:rPr>
              <a:t>).</a:t>
            </a:r>
          </a:p>
          <a:p>
            <a:r>
              <a:rPr lang="pt-BR" sz="1400" i="1" dirty="0"/>
              <a:t>n ≥ </a:t>
            </a:r>
            <a:r>
              <a:rPr lang="pt-BR" sz="1400" dirty="0"/>
              <a:t>9: Then </a:t>
            </a:r>
            <a:r>
              <a:rPr lang="pt-BR" sz="1400" i="1" dirty="0"/>
              <a:t>u</a:t>
            </a:r>
            <a:r>
              <a:rPr lang="pt-BR" sz="1400" dirty="0"/>
              <a:t>(</a:t>
            </a:r>
            <a:r>
              <a:rPr lang="pt-BR" sz="1400" i="1" dirty="0"/>
              <a:t>n − k</a:t>
            </a:r>
            <a:r>
              <a:rPr lang="pt-BR" sz="1400" dirty="0"/>
              <a:t>) = 1</a:t>
            </a:r>
            <a:r>
              <a:rPr lang="pt-BR" sz="1400" i="1" dirty="0"/>
              <a:t>, </a:t>
            </a:r>
            <a:r>
              <a:rPr lang="pt-BR" sz="1400" dirty="0"/>
              <a:t>0 </a:t>
            </a:r>
            <a:r>
              <a:rPr lang="pt-BR" sz="1400" i="1" dirty="0"/>
              <a:t>≤ k ≤ </a:t>
            </a:r>
            <a:r>
              <a:rPr lang="pt-BR" sz="1400" dirty="0"/>
              <a:t>9</a:t>
            </a:r>
            <a:endParaRPr lang="en-US" sz="14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6973" y="5165393"/>
            <a:ext cx="5755887" cy="1192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92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11587" y="227180"/>
            <a:ext cx="1880643" cy="4676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 i="1" dirty="0" smtClean="0">
                <a:solidFill>
                  <a:srgbClr val="7030A0"/>
                </a:solidFill>
                <a:effectLst/>
                <a:latin typeface="AdvTGBOLD"/>
                <a:ea typeface="Calibri" panose="020F0502020204030204" pitchFamily="34" charset="0"/>
                <a:cs typeface="AdvTGBOLD"/>
              </a:rPr>
              <a:t>Exercise </a:t>
            </a:r>
            <a:r>
              <a:rPr lang="en-US" sz="2400" b="1" i="1" dirty="0" smtClean="0">
                <a:solidFill>
                  <a:srgbClr val="7030A0"/>
                </a:solidFill>
                <a:effectLst/>
                <a:latin typeface="AdvTGBOLD"/>
                <a:ea typeface="Calibri" panose="020F0502020204030204" pitchFamily="34" charset="0"/>
                <a:cs typeface="AdvTGBOLD"/>
              </a:rPr>
              <a:t>13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94439" y="1324332"/>
            <a:ext cx="76094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Giovanni-Book"/>
              </a:rPr>
              <a:t>a. Find </a:t>
            </a:r>
            <a:r>
              <a:rPr lang="en-US" dirty="0">
                <a:latin typeface="Giovanni-Book"/>
              </a:rPr>
              <a:t>the even and the odd components of the discrete-time signal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4577" y="2047125"/>
            <a:ext cx="4367535" cy="124786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16111" y="3294992"/>
            <a:ext cx="111665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MR10"/>
              </a:rPr>
              <a:t>b. Use MATLAB </a:t>
            </a:r>
            <a:r>
              <a:rPr lang="en-US" dirty="0">
                <a:latin typeface="CMR10"/>
              </a:rPr>
              <a:t>function to decompose </a:t>
            </a:r>
            <a:r>
              <a:rPr lang="en-US" dirty="0" smtClean="0">
                <a:latin typeface="CMR10"/>
              </a:rPr>
              <a:t>x[n] sequence </a:t>
            </a:r>
            <a:r>
              <a:rPr lang="en-US" dirty="0">
                <a:latin typeface="CMR10"/>
              </a:rPr>
              <a:t>into its even and </a:t>
            </a:r>
            <a:r>
              <a:rPr lang="en-US" dirty="0" smtClean="0">
                <a:latin typeface="CMR10"/>
              </a:rPr>
              <a:t>odd components</a:t>
            </a:r>
            <a:r>
              <a:rPr lang="en-US" dirty="0">
                <a:latin typeface="CMR10"/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54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58082" y="491452"/>
            <a:ext cx="1709122" cy="4676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 i="1" dirty="0" smtClean="0">
                <a:solidFill>
                  <a:srgbClr val="7030A0"/>
                </a:solidFill>
                <a:effectLst/>
                <a:latin typeface="AdvTGBOLD"/>
                <a:ea typeface="Calibri" panose="020F0502020204030204" pitchFamily="34" charset="0"/>
                <a:cs typeface="AdvTGBOLD"/>
              </a:rPr>
              <a:t>Exercise 2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71204" y="1199543"/>
            <a:ext cx="116934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 u="none" strike="noStrike" baseline="0" dirty="0" smtClean="0">
                <a:latin typeface="CMR9"/>
              </a:rPr>
              <a:t>Generate and plot each of the following sequences over the indicated interval using MATLAB.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179" y="1809337"/>
            <a:ext cx="11402322" cy="161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12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77379" y="350626"/>
            <a:ext cx="2097049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 i="1" dirty="0" smtClean="0">
                <a:solidFill>
                  <a:srgbClr val="7030A0"/>
                </a:solidFill>
                <a:effectLst/>
                <a:latin typeface="AdvTGBOLD"/>
                <a:ea typeface="Calibri" panose="020F0502020204030204" pitchFamily="34" charset="0"/>
                <a:cs typeface="AdvTGBOLD"/>
              </a:rPr>
              <a:t>Solution </a:t>
            </a:r>
            <a:r>
              <a:rPr lang="en-US" sz="2400" b="1" i="1" dirty="0" smtClean="0">
                <a:solidFill>
                  <a:srgbClr val="7030A0"/>
                </a:solidFill>
                <a:effectLst/>
                <a:latin typeface="AdvTGBOLD"/>
                <a:ea typeface="Calibri" panose="020F0502020204030204" pitchFamily="34" charset="0"/>
                <a:cs typeface="AdvTGBOLD"/>
              </a:rPr>
              <a:t>13 a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507" y="1263376"/>
            <a:ext cx="3939529" cy="4393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985" y="1702676"/>
            <a:ext cx="8613638" cy="206421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36507" y="3836859"/>
            <a:ext cx="22365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Giovanni-Book"/>
              </a:rPr>
              <a:t>The odd component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249" y="4276159"/>
            <a:ext cx="9117374" cy="191385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5785" y="6259978"/>
            <a:ext cx="4715153" cy="43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34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77379" y="350626"/>
            <a:ext cx="2097049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 i="1" dirty="0" smtClean="0">
                <a:solidFill>
                  <a:srgbClr val="7030A0"/>
                </a:solidFill>
                <a:effectLst/>
                <a:latin typeface="AdvTGBOLD"/>
                <a:ea typeface="Calibri" panose="020F0502020204030204" pitchFamily="34" charset="0"/>
                <a:cs typeface="AdvTGBOLD"/>
              </a:rPr>
              <a:t>Solution </a:t>
            </a:r>
            <a:r>
              <a:rPr lang="en-US" sz="2400" b="1" i="1" dirty="0" smtClean="0">
                <a:solidFill>
                  <a:srgbClr val="7030A0"/>
                </a:solidFill>
                <a:effectLst/>
                <a:latin typeface="AdvTGBOLD"/>
                <a:ea typeface="Calibri" panose="020F0502020204030204" pitchFamily="34" charset="0"/>
                <a:cs typeface="AdvTGBOLD"/>
              </a:rPr>
              <a:t>13 a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5613" y="838132"/>
            <a:ext cx="116612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MR10"/>
              </a:rPr>
              <a:t>Using MATLAB operations discussed so far, we can </a:t>
            </a:r>
            <a:r>
              <a:rPr lang="en-US" dirty="0" smtClean="0">
                <a:latin typeface="CMR10"/>
              </a:rPr>
              <a:t>obtain the </a:t>
            </a:r>
            <a:r>
              <a:rPr lang="en-US" dirty="0">
                <a:latin typeface="CMR10"/>
              </a:rPr>
              <a:t>following </a:t>
            </a:r>
            <a:r>
              <a:rPr lang="en-US" dirty="0" err="1">
                <a:latin typeface="CMTT10"/>
              </a:rPr>
              <a:t>evenodd</a:t>
            </a:r>
            <a:r>
              <a:rPr lang="en-US" dirty="0">
                <a:latin typeface="CMTT10"/>
              </a:rPr>
              <a:t> </a:t>
            </a:r>
            <a:r>
              <a:rPr lang="en-US" dirty="0">
                <a:latin typeface="CMR10"/>
              </a:rPr>
              <a:t>function.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-1" y="4524588"/>
            <a:ext cx="80719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MR9"/>
              </a:rPr>
              <a:t>MATLAB program to </a:t>
            </a:r>
            <a:r>
              <a:rPr lang="en-US" dirty="0">
                <a:latin typeface="CMR9"/>
              </a:rPr>
              <a:t>determine and plot its even and odd </a:t>
            </a:r>
            <a:r>
              <a:rPr lang="en-US" dirty="0" smtClean="0">
                <a:latin typeface="CMR9"/>
              </a:rPr>
              <a:t>parts of x[n].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115613" y="1325638"/>
            <a:ext cx="5607270" cy="3080776"/>
            <a:chOff x="115613" y="1325638"/>
            <a:chExt cx="5607270" cy="308077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5613" y="1325638"/>
              <a:ext cx="5607270" cy="3080776"/>
            </a:xfrm>
            <a:prstGeom prst="rect">
              <a:avLst/>
            </a:prstGeom>
          </p:spPr>
        </p:pic>
        <p:cxnSp>
          <p:nvCxnSpPr>
            <p:cNvPr id="8" name="Straight Connector 7"/>
            <p:cNvCxnSpPr/>
            <p:nvPr/>
          </p:nvCxnSpPr>
          <p:spPr>
            <a:xfrm>
              <a:off x="115613" y="1325638"/>
              <a:ext cx="0" cy="296258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115613" y="4893920"/>
            <a:ext cx="5607270" cy="1837956"/>
            <a:chOff x="115613" y="4893920"/>
            <a:chExt cx="5607270" cy="1837956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3837" y="4893920"/>
              <a:ext cx="5539046" cy="1837956"/>
            </a:xfrm>
            <a:prstGeom prst="rect">
              <a:avLst/>
            </a:prstGeom>
          </p:spPr>
        </p:pic>
        <p:cxnSp>
          <p:nvCxnSpPr>
            <p:cNvPr id="10" name="Straight Connector 9"/>
            <p:cNvCxnSpPr/>
            <p:nvPr/>
          </p:nvCxnSpPr>
          <p:spPr>
            <a:xfrm>
              <a:off x="115613" y="4893920"/>
              <a:ext cx="0" cy="183795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2869" y="4095736"/>
            <a:ext cx="2286000" cy="229552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29652" y="1207464"/>
            <a:ext cx="2362200" cy="234315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30764" y="2011404"/>
            <a:ext cx="2324100" cy="230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97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11587" y="227180"/>
            <a:ext cx="1880643" cy="4676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 i="1" dirty="0" smtClean="0">
                <a:solidFill>
                  <a:srgbClr val="7030A0"/>
                </a:solidFill>
                <a:effectLst/>
                <a:latin typeface="AdvTGBOLD"/>
                <a:ea typeface="Calibri" panose="020F0502020204030204" pitchFamily="34" charset="0"/>
                <a:cs typeface="AdvTGBOLD"/>
              </a:rPr>
              <a:t>Exercise </a:t>
            </a:r>
            <a:r>
              <a:rPr lang="en-US" sz="2400" b="1" i="1" dirty="0" smtClean="0">
                <a:solidFill>
                  <a:srgbClr val="7030A0"/>
                </a:solidFill>
                <a:effectLst/>
                <a:latin typeface="AdvTGBOLD"/>
                <a:ea typeface="Calibri" panose="020F0502020204030204" pitchFamily="34" charset="0"/>
                <a:cs typeface="AdvTGBOLD"/>
              </a:rPr>
              <a:t>14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1245504"/>
            <a:ext cx="104525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Giovanni-Book"/>
              </a:rPr>
              <a:t>Consider an autoregressive system represented by a first-order difference equation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0926" y="1889306"/>
            <a:ext cx="4132122" cy="47552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0391" y="2755603"/>
            <a:ext cx="50962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Giovanni-Book"/>
              </a:rPr>
              <a:t>a. Find </a:t>
            </a:r>
            <a:r>
              <a:rPr lang="en-US" dirty="0">
                <a:latin typeface="Giovanni-Book"/>
              </a:rPr>
              <a:t>the impulse </a:t>
            </a:r>
            <a:r>
              <a:rPr lang="en-US" dirty="0" smtClean="0">
                <a:latin typeface="Giovanni-Book"/>
              </a:rPr>
              <a:t>response </a:t>
            </a:r>
            <a:r>
              <a:rPr lang="en-US" i="1" dirty="0" smtClean="0">
                <a:latin typeface="Giovanni-Book"/>
              </a:rPr>
              <a:t>h[n] </a:t>
            </a:r>
            <a:r>
              <a:rPr lang="en-US" dirty="0">
                <a:latin typeface="Giovanni-Book"/>
              </a:rPr>
              <a:t>of the system</a:t>
            </a:r>
            <a:r>
              <a:rPr lang="en-US" dirty="0" smtClean="0">
                <a:latin typeface="Giovanni-Book"/>
              </a:rPr>
              <a:t>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867627" y="2738833"/>
            <a:ext cx="16842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Giovanni-Book"/>
              </a:rPr>
              <a:t>.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7241" y="3296600"/>
            <a:ext cx="2703739" cy="4012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0391" y="3822519"/>
            <a:ext cx="32582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Giovanni-Book"/>
              </a:rPr>
              <a:t>c. Verify </a:t>
            </a:r>
            <a:r>
              <a:rPr lang="en-US" dirty="0">
                <a:latin typeface="Giovanni-Book"/>
              </a:rPr>
              <a:t>results with MATLAB.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87234" y="3289061"/>
            <a:ext cx="44678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Giovanni-Book"/>
              </a:rPr>
              <a:t>b. Compute </a:t>
            </a:r>
            <a:r>
              <a:rPr lang="en-US" dirty="0">
                <a:latin typeface="Giovanni-Book"/>
              </a:rPr>
              <a:t>the response of the system to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230980" y="3289061"/>
            <a:ext cx="29803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Giovanni-Book"/>
              </a:rPr>
              <a:t>using the convolution sum.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55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77379" y="350626"/>
            <a:ext cx="2097049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 i="1" dirty="0" smtClean="0">
                <a:solidFill>
                  <a:srgbClr val="7030A0"/>
                </a:solidFill>
                <a:effectLst/>
                <a:latin typeface="AdvTGBOLD"/>
                <a:ea typeface="Calibri" panose="020F0502020204030204" pitchFamily="34" charset="0"/>
                <a:cs typeface="AdvTGBOLD"/>
              </a:rPr>
              <a:t>Solution </a:t>
            </a:r>
            <a:r>
              <a:rPr lang="en-US" sz="2400" b="1" i="1" dirty="0" smtClean="0">
                <a:solidFill>
                  <a:srgbClr val="7030A0"/>
                </a:solidFill>
                <a:effectLst/>
                <a:latin typeface="AdvTGBOLD"/>
                <a:ea typeface="Calibri" panose="020F0502020204030204" pitchFamily="34" charset="0"/>
                <a:cs typeface="AdvTGBOLD"/>
              </a:rPr>
              <a:t>14 a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-1" y="1084459"/>
                <a:ext cx="12060621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>
                    <a:latin typeface="Giovanni-Book"/>
                  </a:rPr>
                  <a:t>The impulse response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en-US" dirty="0">
                    <a:latin typeface="Giovanni-Book"/>
                  </a:rPr>
                  <a:t>can be found recursively</a:t>
                </a:r>
                <a:r>
                  <a:rPr lang="en-US" dirty="0" smtClean="0">
                    <a:latin typeface="Giovanni-Book"/>
                  </a:rPr>
                  <a:t>. </a:t>
                </a:r>
                <a:r>
                  <a:rPr lang="en-US" dirty="0" smtClean="0"/>
                  <a:t>Letting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,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𝑦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h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</m:oMath>
                </a14:m>
                <a:endParaRPr lang="en-US" dirty="0" smtClean="0">
                  <a:latin typeface="Giovanni-Book"/>
                </a:endParaRPr>
              </a:p>
              <a:p>
                <a:r>
                  <a:rPr lang="en-US" dirty="0">
                    <a:latin typeface="Giovanni-Book"/>
                  </a:rPr>
                  <a:t> </a:t>
                </a:r>
                <a:r>
                  <a:rPr lang="en-US" dirty="0" smtClean="0">
                    <a:latin typeface="Giovanni-Book"/>
                  </a:rPr>
                  <a:t>and initial condition </a:t>
                </a:r>
                <a14:m>
                  <m:oMath xmlns:m="http://schemas.openxmlformats.org/officeDocument/2006/math">
                    <m:r>
                      <a:rPr lang="en-US">
                        <a:latin typeface="Giovanni-Book"/>
                      </a:rPr>
                      <m:t>𝑦</m:t>
                    </m:r>
                    <m:d>
                      <m:dPr>
                        <m:begChr m:val="["/>
                        <m:endChr m:val="]"/>
                        <m:ctrlPr>
                          <a:rPr lang="en-US">
                            <a:latin typeface="Giovanni-Book"/>
                          </a:rPr>
                        </m:ctrlPr>
                      </m:dPr>
                      <m:e>
                        <m:r>
                          <a:rPr lang="en-US">
                            <a:latin typeface="Giovanni-Book"/>
                          </a:rPr>
                          <m:t>−1</m:t>
                        </m:r>
                      </m:e>
                    </m:d>
                    <m:r>
                      <a:rPr lang="en-US">
                        <a:latin typeface="Giovanni-Book"/>
                      </a:rPr>
                      <m:t>=</m:t>
                    </m:r>
                    <m:r>
                      <a:rPr lang="en-US">
                        <a:latin typeface="Giovanni-Book"/>
                      </a:rPr>
                      <m:t>h</m:t>
                    </m:r>
                    <m:d>
                      <m:dPr>
                        <m:begChr m:val="["/>
                        <m:endChr m:val="]"/>
                        <m:ctrlPr>
                          <a:rPr lang="en-US">
                            <a:latin typeface="Giovanni-Book"/>
                          </a:rPr>
                        </m:ctrlPr>
                      </m:dPr>
                      <m:e>
                        <m:r>
                          <a:rPr lang="en-US">
                            <a:latin typeface="Giovanni-Book"/>
                          </a:rPr>
                          <m:t>−1</m:t>
                        </m:r>
                      </m:e>
                    </m:d>
                    <m:r>
                      <a:rPr lang="en-US">
                        <a:latin typeface="Giovanni-Book"/>
                      </a:rPr>
                      <m:t>=</m:t>
                    </m:r>
                    <m:r>
                      <m:rPr>
                        <m:nor/>
                      </m:rPr>
                      <a:rPr lang="en-US">
                        <a:latin typeface="Giovanni-Book"/>
                      </a:rPr>
                      <m:t>0, </m:t>
                    </m:r>
                    <m:r>
                      <m:rPr>
                        <m:nor/>
                      </m:rPr>
                      <a:rPr lang="en-US">
                        <a:latin typeface="Giovanni-Book"/>
                      </a:rPr>
                      <m:t>we</m:t>
                    </m:r>
                    <m:r>
                      <m:rPr>
                        <m:nor/>
                      </m:rPr>
                      <a:rPr lang="en-US">
                        <a:latin typeface="Giovanni-Book"/>
                      </a:rPr>
                      <m:t> </m:t>
                    </m:r>
                    <m:r>
                      <m:rPr>
                        <m:nor/>
                      </m:rPr>
                      <a:rPr lang="en-US">
                        <a:latin typeface="Giovanni-Book"/>
                      </a:rPr>
                      <m:t>have</m:t>
                    </m:r>
                  </m:oMath>
                </a14:m>
                <a:r>
                  <a:rPr lang="en-US" dirty="0">
                    <a:latin typeface="Giovanni-Book"/>
                  </a:rPr>
                  <a:t>. </a:t>
                </a:r>
                <a:endParaRPr lang="en-US" dirty="0">
                  <a:latin typeface="Giovanni-Book"/>
                </a:endParaRPr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1084459"/>
                <a:ext cx="12060621" cy="646331"/>
              </a:xfrm>
              <a:prstGeom prst="rect">
                <a:avLst/>
              </a:prstGeom>
              <a:blipFill rotWithShape="0">
                <a:blip r:embed="rId2"/>
                <a:stretch>
                  <a:fillRect l="-404" t="-6604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5955" y="1996994"/>
            <a:ext cx="3277093" cy="213723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131379" y="4134229"/>
                <a:ext cx="11708524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>
                    <a:latin typeface="Giovanni-Book"/>
                  </a:rPr>
                  <a:t>from which a general expression for the impulse response is obtained as: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h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0.5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𝑢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[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379" y="4134229"/>
                <a:ext cx="11708524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469" t="-9836" b="-229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044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77379" y="350626"/>
            <a:ext cx="2113079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 i="1" dirty="0" smtClean="0">
                <a:solidFill>
                  <a:srgbClr val="7030A0"/>
                </a:solidFill>
                <a:effectLst/>
                <a:latin typeface="AdvTGBOLD"/>
                <a:ea typeface="Calibri" panose="020F0502020204030204" pitchFamily="34" charset="0"/>
                <a:cs typeface="AdvTGBOLD"/>
              </a:rPr>
              <a:t>Solution </a:t>
            </a:r>
            <a:r>
              <a:rPr lang="en-US" sz="2400" b="1" i="1" dirty="0" smtClean="0">
                <a:solidFill>
                  <a:srgbClr val="7030A0"/>
                </a:solidFill>
                <a:effectLst/>
                <a:latin typeface="AdvTGBOLD"/>
                <a:ea typeface="Calibri" panose="020F0502020204030204" pitchFamily="34" charset="0"/>
                <a:cs typeface="AdvTGBOLD"/>
              </a:rPr>
              <a:t>14 b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-69857" y="925862"/>
                <a:ext cx="806124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latin typeface="Giovanni-Book"/>
                  </a:rPr>
                  <a:t>The response to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US" dirty="0"/>
                      <m:t>u</m:t>
                    </m:r>
                    <m:r>
                      <m:rPr>
                        <m:nor/>
                      </m:rPr>
                      <a:rPr lang="en-US" dirty="0"/>
                      <m:t>[</m:t>
                    </m:r>
                    <m:r>
                      <m:rPr>
                        <m:nor/>
                      </m:rPr>
                      <a:rPr lang="en-US" dirty="0"/>
                      <m:t>n</m:t>
                    </m:r>
                    <m:r>
                      <m:rPr>
                        <m:nor/>
                      </m:rPr>
                      <a:rPr lang="en-US" dirty="0"/>
                      <m:t>]-</m:t>
                    </m:r>
                    <m:r>
                      <m:rPr>
                        <m:nor/>
                      </m:rPr>
                      <a:rPr lang="en-US" dirty="0"/>
                      <m:t>u</m:t>
                    </m:r>
                    <m:r>
                      <m:rPr>
                        <m:nor/>
                      </m:rPr>
                      <a:rPr lang="en-US" dirty="0"/>
                      <m:t>[</m:t>
                    </m:r>
                    <m:r>
                      <m:rPr>
                        <m:nor/>
                      </m:rPr>
                      <a:rPr lang="en-US" dirty="0"/>
                      <m:t>n</m:t>
                    </m:r>
                    <m:r>
                      <m:rPr>
                        <m:nor/>
                      </m:rPr>
                      <a:rPr lang="en-US" dirty="0"/>
                      <m:t>-3]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dirty="0">
                    <a:latin typeface="Giovanni-Book"/>
                  </a:rPr>
                  <a:t>using the convolution sum is then given by</a:t>
                </a:r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69857" y="925862"/>
                <a:ext cx="8061246" cy="369332"/>
              </a:xfrm>
              <a:prstGeom prst="rect">
                <a:avLst/>
              </a:prstGeom>
              <a:blipFill rotWithShape="0">
                <a:blip r:embed="rId2"/>
                <a:stretch>
                  <a:fillRect l="-681" t="-11667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5800" y="1368526"/>
            <a:ext cx="6216235" cy="74370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-2" y="2092280"/>
                <a:ext cx="12031499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latin typeface="Giovanni-Book"/>
                  </a:rPr>
                  <a:t>Since as functions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=1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𝑓𝑜𝑟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0≤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dirty="0">
                    <a:latin typeface="Giovanni-Book"/>
                  </a:rPr>
                  <a:t>zero otherwise, </a:t>
                </a:r>
                <a:r>
                  <a:rPr lang="en-US" dirty="0" smtClean="0">
                    <a:latin typeface="Giovanni-Book"/>
                  </a:rPr>
                  <a:t>and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𝑓𝑜𝑟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3≤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dirty="0" smtClean="0">
                    <a:latin typeface="Giovanni-Book"/>
                  </a:rPr>
                  <a:t> zero</a:t>
                </a:r>
              </a:p>
              <a:p>
                <a:r>
                  <a:rPr lang="en-US" dirty="0" smtClean="0">
                    <a:latin typeface="Giovanni-Book"/>
                  </a:rPr>
                  <a:t> </a:t>
                </a:r>
                <a:r>
                  <a:rPr lang="en-US" dirty="0">
                    <a:latin typeface="Giovanni-Book"/>
                  </a:rPr>
                  <a:t>otherwise (in the two cases, draw the two signals as functions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>
                    <a:latin typeface="Giovanni-Book"/>
                  </a:rPr>
                  <a:t> and </a:t>
                </a:r>
                <a:r>
                  <a:rPr lang="en-US" dirty="0">
                    <a:latin typeface="Giovanni-Book"/>
                  </a:rPr>
                  <a:t>verify this </a:t>
                </a:r>
                <a:r>
                  <a:rPr lang="en-US" dirty="0">
                    <a:latin typeface="Giovanni-Book"/>
                  </a:rPr>
                  <a:t>is true), y[n] can be expressed as</a:t>
                </a:r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" y="2092280"/>
                <a:ext cx="12031499" cy="646331"/>
              </a:xfrm>
              <a:prstGeom prst="rect">
                <a:avLst/>
              </a:prstGeom>
              <a:blipFill rotWithShape="0">
                <a:blip r:embed="rId4"/>
                <a:stretch>
                  <a:fillRect l="-405"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39893" y="2722038"/>
            <a:ext cx="3763454" cy="78738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3549648"/>
            <a:ext cx="116034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Giovanni-Book"/>
              </a:rPr>
              <a:t>Another way to solve this problem is to notice that the input can be rewritten as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16284" y="3840573"/>
            <a:ext cx="4109964" cy="51589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90216" y="4360685"/>
            <a:ext cx="59255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Giovanni-Book"/>
              </a:rPr>
              <a:t>and since the system is LTI, the output can be written as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67516" y="4729995"/>
            <a:ext cx="8368861" cy="46410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02761" y="5282255"/>
            <a:ext cx="13773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Giovanni-Book"/>
              </a:rPr>
              <a:t>which gives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43276" y="5288372"/>
            <a:ext cx="2079364" cy="46785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26677" y="5181150"/>
            <a:ext cx="2699571" cy="71554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930285" y="5212484"/>
            <a:ext cx="3115797" cy="55849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86775" y="5756451"/>
            <a:ext cx="3365969" cy="61760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977675" y="5938299"/>
            <a:ext cx="856242" cy="302203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4618102" y="6347852"/>
            <a:ext cx="5698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Giovanni-Book"/>
              </a:rPr>
              <a:t>which coincides with the above more general solution.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88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77379" y="350626"/>
            <a:ext cx="2113079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 i="1" dirty="0" smtClean="0">
                <a:solidFill>
                  <a:srgbClr val="7030A0"/>
                </a:solidFill>
                <a:effectLst/>
                <a:latin typeface="AdvTGBOLD"/>
                <a:ea typeface="Calibri" panose="020F0502020204030204" pitchFamily="34" charset="0"/>
                <a:cs typeface="AdvTGBOLD"/>
              </a:rPr>
              <a:t>Solution </a:t>
            </a:r>
            <a:r>
              <a:rPr lang="en-US" sz="2400" b="1" i="1" dirty="0" smtClean="0">
                <a:solidFill>
                  <a:srgbClr val="7030A0"/>
                </a:solidFill>
                <a:effectLst/>
                <a:latin typeface="AdvTGBOLD"/>
                <a:ea typeface="Calibri" panose="020F0502020204030204" pitchFamily="34" charset="0"/>
                <a:cs typeface="AdvTGBOLD"/>
              </a:rPr>
              <a:t>14 c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2024" y="350626"/>
            <a:ext cx="5629769" cy="416979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5241" y="1009021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Giovanni-Book"/>
              </a:rPr>
              <a:t>The following MATLAB script is used to verify the above results.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879" y="1826241"/>
            <a:ext cx="6196980" cy="197324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56024" y="403091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Giovanni-Book"/>
              </a:rPr>
              <a:t>The MATLAB function </a:t>
            </a:r>
            <a:r>
              <a:rPr lang="en-US" sz="1600" dirty="0">
                <a:solidFill>
                  <a:srgbClr val="FF0000"/>
                </a:solidFill>
                <a:latin typeface="HelveticaNeue-Light"/>
              </a:rPr>
              <a:t>filter</a:t>
            </a:r>
            <a:r>
              <a:rPr lang="en-US" sz="1600" dirty="0">
                <a:latin typeface="HelveticaNeue-Light"/>
              </a:rPr>
              <a:t> </a:t>
            </a:r>
            <a:r>
              <a:rPr lang="en-US" dirty="0" smtClean="0">
                <a:latin typeface="Giovanni-Book"/>
              </a:rPr>
              <a:t>is used </a:t>
            </a:r>
            <a:r>
              <a:rPr lang="en-US" dirty="0">
                <a:latin typeface="Giovanni-Book"/>
              </a:rPr>
              <a:t>to compute the impulse response and the response of the filter to the pulse.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57879" y="481344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Giovanni-Book"/>
              </a:rPr>
              <a:t>The </a:t>
            </a:r>
            <a:r>
              <a:rPr lang="en-US" dirty="0" smtClean="0">
                <a:latin typeface="Giovanni-Book"/>
              </a:rPr>
              <a:t>output obtained </a:t>
            </a:r>
            <a:r>
              <a:rPr lang="en-US" dirty="0">
                <a:latin typeface="Giovanni-Book"/>
              </a:rPr>
              <a:t>then with </a:t>
            </a:r>
            <a:r>
              <a:rPr lang="en-US" sz="1600" dirty="0">
                <a:latin typeface="HelveticaNeue-Light"/>
              </a:rPr>
              <a:t>filter </a:t>
            </a:r>
            <a:r>
              <a:rPr lang="en-US" dirty="0">
                <a:latin typeface="Giovanni-Book"/>
              </a:rPr>
              <a:t>coincided with the output computed using </a:t>
            </a:r>
            <a:r>
              <a:rPr lang="en-US" sz="1600" dirty="0">
                <a:latin typeface="Giovanni-Book"/>
              </a:rPr>
              <a:t>MATLAB function </a:t>
            </a:r>
            <a:r>
              <a:rPr lang="en-US" sz="1600" dirty="0" err="1" smtClean="0">
                <a:solidFill>
                  <a:srgbClr val="FF0000"/>
                </a:solidFill>
                <a:latin typeface="HelveticaNeue-Light"/>
              </a:rPr>
              <a:t>conv</a:t>
            </a:r>
            <a:r>
              <a:rPr lang="en-US" dirty="0">
                <a:latin typeface="Giovanni-Book"/>
              </a:rPr>
              <a:t>, as it should.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93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528687" y="102653"/>
            <a:ext cx="1669047" cy="4676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 i="1" dirty="0" smtClean="0">
                <a:solidFill>
                  <a:srgbClr val="7030A0"/>
                </a:solidFill>
                <a:effectLst/>
                <a:latin typeface="AdvTGBOLD"/>
                <a:ea typeface="Calibri" panose="020F0502020204030204" pitchFamily="34" charset="0"/>
                <a:cs typeface="AdvTGBOLD"/>
              </a:rPr>
              <a:t>Solution 2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98" y="1021870"/>
            <a:ext cx="9228271" cy="175120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3999" y="2634753"/>
            <a:ext cx="5121242" cy="41835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16" y="570282"/>
            <a:ext cx="5854540" cy="526599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111798" y="1021870"/>
            <a:ext cx="0" cy="1751207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0606" y="3247860"/>
            <a:ext cx="5908852" cy="782054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130606" y="3247860"/>
            <a:ext cx="0" cy="905686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94133" y="2844945"/>
            <a:ext cx="46181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Unit sample </a:t>
            </a:r>
            <a:r>
              <a:rPr lang="en-US" b="1" dirty="0" smtClean="0">
                <a:solidFill>
                  <a:srgbClr val="00B050"/>
                </a:solidFill>
              </a:rPr>
              <a:t>sequence Function Using MATLAB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7498" y="5323748"/>
            <a:ext cx="3627812" cy="922069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710410" y="4654304"/>
            <a:ext cx="26853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0" u="none" strike="noStrike" baseline="0" dirty="0" smtClean="0">
                <a:latin typeface="CMBX10"/>
              </a:rPr>
              <a:t>Unit sample sequence</a:t>
            </a:r>
            <a:r>
              <a:rPr lang="en-US" b="0" i="0" u="none" strike="noStrike" baseline="0" dirty="0" smtClean="0">
                <a:latin typeface="CMR10"/>
              </a:rPr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29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983" y="567948"/>
            <a:ext cx="8327471" cy="42394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6942" y="517256"/>
            <a:ext cx="1646028" cy="525328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327725" y="1084806"/>
            <a:ext cx="7916506" cy="2107850"/>
            <a:chOff x="327725" y="1332774"/>
            <a:chExt cx="7916506" cy="210785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7725" y="1332774"/>
              <a:ext cx="7916506" cy="2107850"/>
            </a:xfrm>
            <a:prstGeom prst="rect">
              <a:avLst/>
            </a:prstGeom>
          </p:spPr>
        </p:pic>
        <p:cxnSp>
          <p:nvCxnSpPr>
            <p:cNvPr id="5" name="Straight Connector 4"/>
            <p:cNvCxnSpPr/>
            <p:nvPr/>
          </p:nvCxnSpPr>
          <p:spPr>
            <a:xfrm>
              <a:off x="327725" y="1332774"/>
              <a:ext cx="0" cy="1999362"/>
            </a:xfrm>
            <a:prstGeom prst="line">
              <a:avLst/>
            </a:prstGeom>
            <a:ln w="571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327725" y="3502542"/>
            <a:ext cx="5520206" cy="905686"/>
            <a:chOff x="327725" y="3502542"/>
            <a:chExt cx="5520206" cy="90568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27725" y="3502542"/>
              <a:ext cx="5520206" cy="697499"/>
            </a:xfrm>
            <a:prstGeom prst="rect">
              <a:avLst/>
            </a:prstGeom>
          </p:spPr>
        </p:pic>
        <p:cxnSp>
          <p:nvCxnSpPr>
            <p:cNvPr id="11" name="Straight Connector 10"/>
            <p:cNvCxnSpPr/>
            <p:nvPr/>
          </p:nvCxnSpPr>
          <p:spPr>
            <a:xfrm>
              <a:off x="327725" y="3502542"/>
              <a:ext cx="0" cy="905686"/>
            </a:xfrm>
            <a:prstGeom prst="line">
              <a:avLst/>
            </a:prstGeom>
            <a:ln w="571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78256" y="2938383"/>
            <a:ext cx="4667250" cy="385762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669367" y="4625000"/>
            <a:ext cx="26853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0" u="none" strike="noStrike" baseline="0" dirty="0" smtClean="0">
                <a:latin typeface="CMBX10"/>
              </a:rPr>
              <a:t>Unit sample sequence</a:t>
            </a:r>
            <a:r>
              <a:rPr lang="en-US" b="0" i="0" u="none" strike="noStrike" baseline="0" dirty="0" smtClean="0">
                <a:latin typeface="CMR10"/>
              </a:rPr>
              <a:t>: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28644" y="5133541"/>
            <a:ext cx="4467642" cy="1112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15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593" y="452357"/>
            <a:ext cx="6817203" cy="632524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187593" y="1022889"/>
            <a:ext cx="9401900" cy="1880380"/>
            <a:chOff x="187593" y="1022889"/>
            <a:chExt cx="9401900" cy="188038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7593" y="1022889"/>
              <a:ext cx="9401900" cy="1880380"/>
            </a:xfrm>
            <a:prstGeom prst="rect">
              <a:avLst/>
            </a:prstGeom>
          </p:spPr>
        </p:pic>
        <p:cxnSp>
          <p:nvCxnSpPr>
            <p:cNvPr id="5" name="Straight Connector 4"/>
            <p:cNvCxnSpPr/>
            <p:nvPr/>
          </p:nvCxnSpPr>
          <p:spPr>
            <a:xfrm>
              <a:off x="220284" y="1068364"/>
              <a:ext cx="0" cy="1751207"/>
            </a:xfrm>
            <a:prstGeom prst="line">
              <a:avLst/>
            </a:prstGeom>
            <a:ln w="571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9908" y="2548100"/>
            <a:ext cx="5251129" cy="4232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844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766570" y="801418"/>
            <a:ext cx="1709122" cy="4676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 i="1" dirty="0" smtClean="0">
                <a:solidFill>
                  <a:srgbClr val="7030A0"/>
                </a:solidFill>
                <a:effectLst/>
                <a:latin typeface="AdvTGBOLD"/>
                <a:ea typeface="Calibri" panose="020F0502020204030204" pitchFamily="34" charset="0"/>
                <a:cs typeface="AdvTGBOLD"/>
              </a:rPr>
              <a:t>Exercise 3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2075" y="3290855"/>
            <a:ext cx="5243617" cy="51814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6195" y="1554981"/>
            <a:ext cx="5779256" cy="82560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32340" y="1783119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i="0" u="none" strike="noStrike" baseline="0" dirty="0" smtClean="0">
                <a:latin typeface="CMR9"/>
              </a:rPr>
              <a:t>Let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10423" y="2666523"/>
            <a:ext cx="765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 u="none" strike="noStrike" baseline="0" dirty="0" smtClean="0">
                <a:latin typeface="CMR9"/>
              </a:rPr>
              <a:t>Determine and plot the following sequence.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46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528687" y="102653"/>
            <a:ext cx="1669047" cy="4676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 i="1" dirty="0" smtClean="0">
                <a:solidFill>
                  <a:srgbClr val="7030A0"/>
                </a:solidFill>
                <a:effectLst/>
                <a:latin typeface="AdvTGBOLD"/>
                <a:ea typeface="Calibri" panose="020F0502020204030204" pitchFamily="34" charset="0"/>
                <a:cs typeface="AdvTGBOLD"/>
              </a:rPr>
              <a:t>Solution 3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27882"/>
            <a:ext cx="7471366" cy="531221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112886" y="1323812"/>
            <a:ext cx="4790190" cy="566403"/>
            <a:chOff x="112886" y="1323812"/>
            <a:chExt cx="4790190" cy="56640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2886" y="1323812"/>
              <a:ext cx="4790190" cy="558304"/>
            </a:xfrm>
            <a:prstGeom prst="rect">
              <a:avLst/>
            </a:prstGeom>
          </p:spPr>
        </p:pic>
        <p:cxnSp>
          <p:nvCxnSpPr>
            <p:cNvPr id="5" name="Straight Connector 4"/>
            <p:cNvCxnSpPr/>
            <p:nvPr/>
          </p:nvCxnSpPr>
          <p:spPr>
            <a:xfrm flipH="1">
              <a:off x="123659" y="1401521"/>
              <a:ext cx="6746" cy="488694"/>
            </a:xfrm>
            <a:prstGeom prst="line">
              <a:avLst/>
            </a:prstGeom>
            <a:ln w="571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36057"/>
            <a:ext cx="4757980" cy="39939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-69113" y="1829691"/>
            <a:ext cx="120913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0" i="0" u="none" strike="noStrike" baseline="0" dirty="0" smtClean="0">
                <a:latin typeface="CMR9"/>
              </a:rPr>
              <a:t>The first part is obtained by shifting </a:t>
            </a:r>
            <a:r>
              <a:rPr lang="en-US" sz="1400" b="0" i="1" u="none" strike="noStrike" baseline="0" dirty="0" smtClean="0">
                <a:latin typeface="CMMI9"/>
              </a:rPr>
              <a:t>x</a:t>
            </a:r>
            <a:r>
              <a:rPr lang="en-US" sz="1400" b="0" i="0" u="none" strike="noStrike" baseline="0" dirty="0" smtClean="0">
                <a:latin typeface="CMR9"/>
              </a:rPr>
              <a:t>(</a:t>
            </a:r>
            <a:r>
              <a:rPr lang="en-US" sz="1400" b="0" i="1" u="none" strike="noStrike" baseline="0" dirty="0" smtClean="0">
                <a:latin typeface="CMMI9"/>
              </a:rPr>
              <a:t>n</a:t>
            </a:r>
            <a:r>
              <a:rPr lang="en-US" sz="1400" b="0" i="0" u="none" strike="noStrike" baseline="0" dirty="0" smtClean="0">
                <a:latin typeface="CMR9"/>
              </a:rPr>
              <a:t>) by 5 and the second part by shifting </a:t>
            </a:r>
            <a:r>
              <a:rPr lang="en-US" sz="1400" b="0" i="1" u="none" strike="noStrike" baseline="0" dirty="0" smtClean="0">
                <a:latin typeface="CMMI9"/>
              </a:rPr>
              <a:t>x</a:t>
            </a:r>
            <a:r>
              <a:rPr lang="en-US" sz="1400" b="0" i="0" u="none" strike="noStrike" baseline="0" dirty="0" smtClean="0">
                <a:latin typeface="CMR9"/>
              </a:rPr>
              <a:t>(</a:t>
            </a:r>
            <a:r>
              <a:rPr lang="en-US" sz="1400" b="0" i="1" u="none" strike="noStrike" baseline="0" dirty="0" smtClean="0">
                <a:latin typeface="CMMI9"/>
              </a:rPr>
              <a:t>n</a:t>
            </a:r>
            <a:r>
              <a:rPr lang="en-US" sz="1400" b="0" i="0" u="none" strike="noStrike" baseline="0" dirty="0" smtClean="0">
                <a:latin typeface="CMR9"/>
              </a:rPr>
              <a:t>) by </a:t>
            </a:r>
            <a:r>
              <a:rPr lang="en-US" sz="1400" b="0" i="1" u="none" strike="noStrike" baseline="0" dirty="0" smtClean="0">
                <a:latin typeface="CMSY9"/>
              </a:rPr>
              <a:t>−</a:t>
            </a:r>
            <a:r>
              <a:rPr lang="en-US" sz="1400" b="0" i="0" u="none" strike="noStrike" baseline="0" dirty="0" smtClean="0">
                <a:latin typeface="CMR9"/>
              </a:rPr>
              <a:t>4.</a:t>
            </a:r>
            <a:endParaRPr lang="en-US" sz="14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63094" y="2170761"/>
            <a:ext cx="6300116" cy="1659243"/>
            <a:chOff x="112885" y="2349587"/>
            <a:chExt cx="7358481" cy="2427695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2885" y="2349587"/>
              <a:ext cx="7358481" cy="2427695"/>
            </a:xfrm>
            <a:prstGeom prst="rect">
              <a:avLst/>
            </a:prstGeom>
          </p:spPr>
        </p:pic>
        <p:cxnSp>
          <p:nvCxnSpPr>
            <p:cNvPr id="12" name="Straight Connector 11"/>
            <p:cNvCxnSpPr/>
            <p:nvPr/>
          </p:nvCxnSpPr>
          <p:spPr>
            <a:xfrm>
              <a:off x="146650" y="2378779"/>
              <a:ext cx="27145" cy="2398503"/>
            </a:xfrm>
            <a:prstGeom prst="line">
              <a:avLst/>
            </a:prstGeom>
            <a:ln w="571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>
            <a:off x="152835" y="4061477"/>
            <a:ext cx="6137606" cy="1418493"/>
            <a:chOff x="123458" y="4938267"/>
            <a:chExt cx="7053010" cy="1633014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30077" y="4938267"/>
              <a:ext cx="7046391" cy="1633014"/>
            </a:xfrm>
            <a:prstGeom prst="rect">
              <a:avLst/>
            </a:prstGeom>
          </p:spPr>
        </p:pic>
        <p:cxnSp>
          <p:nvCxnSpPr>
            <p:cNvPr id="14" name="Straight Connector 13"/>
            <p:cNvCxnSpPr/>
            <p:nvPr/>
          </p:nvCxnSpPr>
          <p:spPr>
            <a:xfrm>
              <a:off x="123458" y="4938267"/>
              <a:ext cx="0" cy="1633014"/>
            </a:xfrm>
            <a:prstGeom prst="line">
              <a:avLst/>
            </a:prstGeom>
            <a:ln w="571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ectangle 19"/>
          <p:cNvSpPr/>
          <p:nvPr/>
        </p:nvSpPr>
        <p:spPr>
          <a:xfrm>
            <a:off x="152835" y="3763154"/>
            <a:ext cx="32052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 u="none" strike="noStrike" baseline="0" dirty="0" smtClean="0">
                <a:solidFill>
                  <a:srgbClr val="00B050"/>
                </a:solidFill>
                <a:latin typeface="CMR9"/>
              </a:rPr>
              <a:t>Two signals addition function.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0801" y="5479970"/>
            <a:ext cx="32052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 u="none" strike="noStrike" baseline="0" dirty="0" smtClean="0">
                <a:solidFill>
                  <a:srgbClr val="00B050"/>
                </a:solidFill>
                <a:latin typeface="CMR9"/>
              </a:rPr>
              <a:t>Signals shifting function.</a:t>
            </a:r>
            <a:endParaRPr lang="en-US" dirty="0">
              <a:solidFill>
                <a:srgbClr val="00B050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90801" y="5849302"/>
            <a:ext cx="6996348" cy="583029"/>
            <a:chOff x="90801" y="5849302"/>
            <a:chExt cx="6996348" cy="583029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0801" y="5849302"/>
              <a:ext cx="6996348" cy="583029"/>
            </a:xfrm>
            <a:prstGeom prst="rect">
              <a:avLst/>
            </a:prstGeom>
          </p:spPr>
        </p:pic>
        <p:cxnSp>
          <p:nvCxnSpPr>
            <p:cNvPr id="22" name="Straight Connector 21"/>
            <p:cNvCxnSpPr/>
            <p:nvPr/>
          </p:nvCxnSpPr>
          <p:spPr>
            <a:xfrm flipH="1">
              <a:off x="109513" y="5849302"/>
              <a:ext cx="6746" cy="488694"/>
            </a:xfrm>
            <a:prstGeom prst="line">
              <a:avLst/>
            </a:prstGeom>
            <a:ln w="571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69148" y="1501076"/>
            <a:ext cx="4752975" cy="477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38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766570" y="382964"/>
            <a:ext cx="1709122" cy="4676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 i="1" dirty="0" smtClean="0">
                <a:solidFill>
                  <a:srgbClr val="7030A0"/>
                </a:solidFill>
                <a:effectLst/>
                <a:latin typeface="AdvTGBOLD"/>
                <a:ea typeface="Calibri" panose="020F0502020204030204" pitchFamily="34" charset="0"/>
                <a:cs typeface="AdvTGBOLD"/>
              </a:rPr>
              <a:t>Exercise 4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258305" y="1186980"/>
                <a:ext cx="11799376" cy="6850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dirty="0" smtClean="0">
                    <a:effectLst/>
                    <a:latin typeface="AdvTGBOLD"/>
                    <a:ea typeface="Calibri" panose="020F0502020204030204" pitchFamily="34" charset="0"/>
                    <a:cs typeface="AdvTGBOLD"/>
                  </a:rPr>
                  <a:t>Given the digital signals </a:t>
                </a:r>
                <a14:m>
                  <m:oMath xmlns:m="http://schemas.openxmlformats.org/officeDocument/2006/math">
                    <m:r>
                      <a:rPr lang="en-US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dvTGBOLD"/>
                      </a:rPr>
                      <m:t>𝑥</m:t>
                    </m:r>
                    <m:d>
                      <m:d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dvTGBOLD"/>
                          </a:rPr>
                        </m:ctrlPr>
                      </m:dPr>
                      <m:e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dvTGBOLD"/>
                          </a:rPr>
                          <m:t>𝑛</m:t>
                        </m:r>
                      </m:e>
                    </m:d>
                    <m:r>
                      <a:rPr lang="en-US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dvTGBOLD"/>
                      </a:rPr>
                      <m:t> </m:t>
                    </m:r>
                  </m:oMath>
                </a14:m>
                <a:r>
                  <a:rPr lang="en-US" dirty="0">
                    <a:effectLst/>
                    <a:latin typeface="AdvTGBOLD"/>
                    <a:ea typeface="Calibri" panose="020F0502020204030204" pitchFamily="34" charset="0"/>
                    <a:cs typeface="AdvTGBOLD"/>
                  </a:rPr>
                  <a:t>in Figures write an expression for each digital signal using the unit-impulse sequence and its shifted sequences.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305" y="1186980"/>
                <a:ext cx="11799376" cy="685059"/>
              </a:xfrm>
              <a:prstGeom prst="rect">
                <a:avLst/>
              </a:prstGeom>
              <a:blipFill rotWithShape="0">
                <a:blip r:embed="rId2"/>
                <a:stretch>
                  <a:fillRect l="-413" t="-5357" r="-568" b="-10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1002723" y="2022447"/>
            <a:ext cx="5041615" cy="2286082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4"/>
          <a:stretch>
            <a:fillRect/>
          </a:stretch>
        </p:blipFill>
        <p:spPr>
          <a:xfrm>
            <a:off x="6303057" y="2642378"/>
            <a:ext cx="4948713" cy="2022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881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</TotalTime>
  <Words>739</Words>
  <Application>Microsoft Office PowerPoint</Application>
  <PresentationFormat>Widescreen</PresentationFormat>
  <Paragraphs>217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52" baseType="lpstr">
      <vt:lpstr>AdvTGBOLD</vt:lpstr>
      <vt:lpstr>Arial</vt:lpstr>
      <vt:lpstr>Calibri</vt:lpstr>
      <vt:lpstr>Calibri Light</vt:lpstr>
      <vt:lpstr>Cambria Math</vt:lpstr>
      <vt:lpstr>CMBX10</vt:lpstr>
      <vt:lpstr>CMMI9</vt:lpstr>
      <vt:lpstr>CMR10</vt:lpstr>
      <vt:lpstr>CMR9</vt:lpstr>
      <vt:lpstr>CMSY9</vt:lpstr>
      <vt:lpstr>CMTI9</vt:lpstr>
      <vt:lpstr>CMTT10</vt:lpstr>
      <vt:lpstr>Giovanni-Book</vt:lpstr>
      <vt:lpstr>Glypha-Light</vt:lpstr>
      <vt:lpstr>Glypha-Light-Slant_167</vt:lpstr>
      <vt:lpstr>HelveticaNeue-Light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nassim</dc:creator>
  <cp:lastModifiedBy>nassim</cp:lastModifiedBy>
  <cp:revision>32</cp:revision>
  <dcterms:created xsi:type="dcterms:W3CDTF">2015-03-10T09:57:06Z</dcterms:created>
  <dcterms:modified xsi:type="dcterms:W3CDTF">2015-03-11T07:31:40Z</dcterms:modified>
</cp:coreProperties>
</file>