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1" r:id="rId4"/>
    <p:sldId id="263" r:id="rId5"/>
    <p:sldId id="271" r:id="rId6"/>
    <p:sldId id="264" r:id="rId7"/>
    <p:sldId id="265" r:id="rId8"/>
    <p:sldId id="266" r:id="rId9"/>
    <p:sldId id="267" r:id="rId10"/>
    <p:sldId id="258" r:id="rId11"/>
    <p:sldId id="260" r:id="rId12"/>
    <p:sldId id="268" r:id="rId13"/>
    <p:sldId id="270"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0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20" name="عنصر نائب للتذييل 19"/>
          <p:cNvSpPr>
            <a:spLocks noGrp="1"/>
          </p:cNvSpPr>
          <p:nvPr>
            <p:ph type="ftr" sz="quarter" idx="11"/>
          </p:nvPr>
        </p:nvSpPr>
        <p:spPr/>
        <p:txBody>
          <a:bodyPr/>
          <a:lstStyle>
            <a:extLst/>
          </a:lstStyle>
          <a:p>
            <a:endParaRPr lang="ar-SA" dirty="0"/>
          </a:p>
        </p:txBody>
      </p:sp>
      <p:sp>
        <p:nvSpPr>
          <p:cNvPr id="10" name="عنصر نائب لرقم الشريحة 9"/>
          <p:cNvSpPr>
            <a:spLocks noGrp="1"/>
          </p:cNvSpPr>
          <p:nvPr>
            <p:ph type="sldNum" sz="quarter" idx="12"/>
          </p:nvPr>
        </p:nvSpPr>
        <p:spPr/>
        <p:txBody>
          <a:bodyPr/>
          <a:lstStyle>
            <a:extLst/>
          </a:lstStyle>
          <a:p>
            <a:fld id="{18BD5EE0-7AB2-44E8-A30E-FEE6607DE0A7}" type="slidenum">
              <a:rPr lang="ar-SA" smtClean="0"/>
              <a:pPr/>
              <a:t>‹#›</a:t>
            </a:fld>
            <a:endParaRPr lang="ar-SA" dirty="0"/>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18BD5EE0-7AB2-44E8-A30E-FEE6607DE0A7}" type="slidenum">
              <a:rPr lang="ar-SA" smtClean="0"/>
              <a:pPr/>
              <a:t>‹#›</a:t>
            </a:fld>
            <a:endParaRPr lang="ar-SA" dirty="0"/>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8" name="عنصر نائب للتذييل 7"/>
          <p:cNvSpPr>
            <a:spLocks noGrp="1"/>
          </p:cNvSpPr>
          <p:nvPr>
            <p:ph type="ftr" sz="quarter" idx="11"/>
          </p:nvPr>
        </p:nvSpPr>
        <p:spPr/>
        <p:txBody>
          <a:bodyPr/>
          <a:lstStyle>
            <a:extLst/>
          </a:lstStyle>
          <a:p>
            <a:endParaRPr lang="ar-SA" dirty="0"/>
          </a:p>
        </p:txBody>
      </p:sp>
      <p:sp>
        <p:nvSpPr>
          <p:cNvPr id="9" name="عنصر نائب لرقم الشريحة 8"/>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4" name="عنصر نائب للتذييل 3"/>
          <p:cNvSpPr>
            <a:spLocks noGrp="1"/>
          </p:cNvSpPr>
          <p:nvPr>
            <p:ph type="ftr" sz="quarter" idx="11"/>
          </p:nvPr>
        </p:nvSpPr>
        <p:spPr/>
        <p:txBody>
          <a:bodyPr/>
          <a:lstStyle>
            <a:extLst/>
          </a:lstStyle>
          <a:p>
            <a:endParaRPr lang="ar-SA" dirty="0"/>
          </a:p>
        </p:txBody>
      </p:sp>
      <p:sp>
        <p:nvSpPr>
          <p:cNvPr id="5" name="عنصر نائب لرقم الشريحة 4"/>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صر نائب للتاريخ 1"/>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3" name="عنصر نائب للتذييل 2"/>
          <p:cNvSpPr>
            <a:spLocks noGrp="1"/>
          </p:cNvSpPr>
          <p:nvPr>
            <p:ph type="ftr" sz="quarter" idx="11"/>
          </p:nvPr>
        </p:nvSpPr>
        <p:spPr/>
        <p:txBody>
          <a:bodyPr/>
          <a:lstStyle>
            <a:extLst/>
          </a:lstStyle>
          <a:p>
            <a:endParaRPr lang="ar-SA" dirty="0"/>
          </a:p>
        </p:txBody>
      </p:sp>
      <p:sp>
        <p:nvSpPr>
          <p:cNvPr id="4" name="عنصر نائب لرقم الشريحة 3"/>
          <p:cNvSpPr>
            <a:spLocks noGrp="1"/>
          </p:cNvSpPr>
          <p:nvPr>
            <p:ph type="sldNum" sz="quarter" idx="12"/>
          </p:nvPr>
        </p:nvSpPr>
        <p:spPr/>
        <p:txBody>
          <a:bodyPr/>
          <a:lstStyle>
            <a:extLst/>
          </a:lstStyle>
          <a:p>
            <a:fld id="{18BD5EE0-7AB2-44E8-A30E-FEE6607DE0A7}" type="slidenum">
              <a:rPr lang="ar-SA" smtClean="0"/>
              <a:pPr/>
              <a:t>‹#›</a:t>
            </a:fld>
            <a:endParaRPr lang="ar-SA" dirty="0"/>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18BD5EE0-7AB2-44E8-A30E-FEE6607DE0A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D7BA9F3-041B-4B0A-9090-2CB1968772AF}" type="datetimeFigureOut">
              <a:rPr lang="ar-SA" smtClean="0"/>
              <a:pPr/>
              <a:t>14/11/33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18BD5EE0-7AB2-44E8-A30E-FEE6607DE0A7}" type="slidenum">
              <a:rPr lang="ar-SA" smtClean="0"/>
              <a:pPr/>
              <a:t>‹#›</a:t>
            </a:fld>
            <a:endParaRPr lang="ar-SA" dirty="0"/>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dirty="0"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D7BA9F3-041B-4B0A-9090-2CB1968772AF}" type="datetimeFigureOut">
              <a:rPr lang="ar-SA" smtClean="0"/>
              <a:pPr/>
              <a:t>14/11/33</a:t>
            </a:fld>
            <a:endParaRPr lang="ar-SA" dirty="0"/>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dirty="0"/>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8BD5EE0-7AB2-44E8-A30E-FEE6607DE0A7}" type="slidenum">
              <a:rPr lang="ar-SA" smtClean="0"/>
              <a:pPr/>
              <a:t>‹#›</a:t>
            </a:fld>
            <a:endParaRPr lang="ar-SA" dirty="0"/>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enierdrama.wordpress.com/category/types-of-drama-plays-comedy/" TargetMode="External"/><Relationship Id="rId2" Type="http://schemas.openxmlformats.org/officeDocument/2006/relationships/hyperlink" Target="http://larryavisbrown.homestead.com/files/introtheater/types_of_drama.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drb.lifestreamcenter.net/Lessons/Drama.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1600" y="980728"/>
            <a:ext cx="7772400" cy="1470025"/>
          </a:xfrm>
        </p:spPr>
        <p:txBody>
          <a:bodyPr>
            <a:normAutofit/>
          </a:bodyPr>
          <a:lstStyle/>
          <a:p>
            <a:pPr algn="ctr" rtl="0"/>
            <a:r>
              <a:rPr lang="en-US" sz="5400" dirty="0" smtClean="0"/>
              <a:t>The Main Types of Drama</a:t>
            </a:r>
            <a:endParaRPr lang="ar-SA" sz="5400" dirty="0"/>
          </a:p>
        </p:txBody>
      </p:sp>
      <p:pic>
        <p:nvPicPr>
          <p:cNvPr id="4" name="صورة 3" descr="drama.jpg"/>
          <p:cNvPicPr>
            <a:picLocks noChangeAspect="1"/>
          </p:cNvPicPr>
          <p:nvPr/>
        </p:nvPicPr>
        <p:blipFill>
          <a:blip r:embed="rId2" cstate="print"/>
          <a:stretch>
            <a:fillRect/>
          </a:stretch>
        </p:blipFill>
        <p:spPr>
          <a:xfrm>
            <a:off x="2493616" y="2781635"/>
            <a:ext cx="4238624" cy="3308722"/>
          </a:xfrm>
          <a:prstGeom prst="rect">
            <a:avLst/>
          </a:prstGeo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0"/>
            <a:ext cx="7498080" cy="1143000"/>
          </a:xfrm>
        </p:spPr>
        <p:txBody>
          <a:bodyPr/>
          <a:lstStyle/>
          <a:p>
            <a:pPr algn="ctr" rtl="0"/>
            <a:r>
              <a:rPr lang="en-US" dirty="0" smtClean="0"/>
              <a:t>Comedy</a:t>
            </a:r>
            <a:endParaRPr lang="ar-SA" dirty="0"/>
          </a:p>
        </p:txBody>
      </p:sp>
      <p:sp>
        <p:nvSpPr>
          <p:cNvPr id="3" name="عنصر نائب للمحتوى 2"/>
          <p:cNvSpPr>
            <a:spLocks noGrp="1"/>
          </p:cNvSpPr>
          <p:nvPr>
            <p:ph idx="1"/>
          </p:nvPr>
        </p:nvSpPr>
        <p:spPr>
          <a:xfrm>
            <a:off x="827584" y="1196752"/>
            <a:ext cx="8136904" cy="5472608"/>
          </a:xfrm>
        </p:spPr>
        <p:txBody>
          <a:bodyPr>
            <a:normAutofit fontScale="85000" lnSpcReduction="20000"/>
          </a:bodyPr>
          <a:lstStyle/>
          <a:p>
            <a:pPr algn="l" rtl="0"/>
            <a:r>
              <a:rPr lang="en-US" dirty="0" smtClean="0"/>
              <a:t>In general, any literary work that aims to amuse by dealing with </a:t>
            </a:r>
            <a:r>
              <a:rPr lang="en-US" b="1" dirty="0" smtClean="0"/>
              <a:t>humorous</a:t>
            </a:r>
            <a:r>
              <a:rPr lang="en-US" dirty="0" smtClean="0"/>
              <a:t>, </a:t>
            </a:r>
            <a:r>
              <a:rPr lang="en-US" b="1" dirty="0" smtClean="0"/>
              <a:t>familiar</a:t>
            </a:r>
            <a:r>
              <a:rPr lang="en-US" dirty="0" smtClean="0"/>
              <a:t> situations involving </a:t>
            </a:r>
            <a:r>
              <a:rPr lang="en-US" b="1" dirty="0" smtClean="0"/>
              <a:t>ordinary</a:t>
            </a:r>
            <a:r>
              <a:rPr lang="en-US" dirty="0" smtClean="0"/>
              <a:t> people speaking </a:t>
            </a:r>
            <a:r>
              <a:rPr lang="en-US" b="1" dirty="0" smtClean="0"/>
              <a:t>everyday language.</a:t>
            </a:r>
          </a:p>
          <a:p>
            <a:pPr algn="l" rtl="0"/>
            <a:r>
              <a:rPr lang="en-US" dirty="0" smtClean="0"/>
              <a:t>In particular, a play written primarily </a:t>
            </a:r>
            <a:r>
              <a:rPr lang="en-US" u="sng" dirty="0" smtClean="0"/>
              <a:t>to amuse or entertain</a:t>
            </a:r>
            <a:r>
              <a:rPr lang="en-US" dirty="0" smtClean="0"/>
              <a:t> and usually having </a:t>
            </a:r>
            <a:r>
              <a:rPr lang="en-US" u="sng" dirty="0" smtClean="0"/>
              <a:t>a happy ending</a:t>
            </a:r>
            <a:r>
              <a:rPr lang="en-US" dirty="0" smtClean="0"/>
              <a:t>.</a:t>
            </a:r>
          </a:p>
          <a:p>
            <a:pPr algn="l" rtl="0"/>
            <a:r>
              <a:rPr lang="en-US" b="1" dirty="0" smtClean="0">
                <a:ln w="1905"/>
                <a:solidFill>
                  <a:srgbClr val="002060"/>
                </a:solidFill>
                <a:effectLst>
                  <a:innerShdw blurRad="69850" dist="43180" dir="5400000">
                    <a:srgbClr val="000000">
                      <a:alpha val="65000"/>
                    </a:srgbClr>
                  </a:innerShdw>
                </a:effectLst>
              </a:rPr>
              <a:t>While tragedy often begins in happy circumstances and ends in disaster, at the end, </a:t>
            </a:r>
            <a:r>
              <a:rPr lang="en-US" b="1" dirty="0" smtClean="0">
                <a:ln w="1905"/>
                <a:solidFill>
                  <a:srgbClr val="C00000"/>
                </a:solidFill>
                <a:effectLst>
                  <a:innerShdw blurRad="69850" dist="43180" dir="5400000">
                    <a:srgbClr val="000000">
                      <a:alpha val="65000"/>
                    </a:srgbClr>
                  </a:innerShdw>
                </a:effectLst>
              </a:rPr>
              <a:t>comedy often begins with characters in difficult but amusing situations that are happily resolved. </a:t>
            </a:r>
          </a:p>
          <a:p>
            <a:pPr algn="l" rtl="0"/>
            <a:r>
              <a:rPr lang="en-US" b="1" dirty="0" smtClean="0">
                <a:ln w="1905"/>
                <a:solidFill>
                  <a:srgbClr val="002060"/>
                </a:solidFill>
                <a:effectLst>
                  <a:innerShdw blurRad="69850" dist="43180" dir="5400000">
                    <a:srgbClr val="000000">
                      <a:alpha val="65000"/>
                    </a:srgbClr>
                  </a:innerShdw>
                </a:effectLst>
              </a:rPr>
              <a:t>While the characters of tragedy tend to be idealized, noble, or almost godlike</a:t>
            </a:r>
            <a:r>
              <a:rPr lang="en-US" b="1" dirty="0" smtClean="0">
                <a:ln w="1905"/>
                <a:solidFill>
                  <a:srgbClr val="C00000"/>
                </a:solidFill>
                <a:effectLst>
                  <a:innerShdw blurRad="69850" dist="43180" dir="5400000">
                    <a:srgbClr val="000000">
                      <a:alpha val="65000"/>
                    </a:srgbClr>
                  </a:innerShdw>
                </a:effectLst>
              </a:rPr>
              <a:t>, the characters of comedy are –more realistically- average (or worse) human beings.</a:t>
            </a:r>
            <a:endParaRPr lang="en-US" dirty="0" smtClean="0">
              <a:solidFill>
                <a:srgbClr val="C00000"/>
              </a:solidFill>
            </a:endParaRPr>
          </a:p>
        </p:txBody>
      </p:sp>
      <p:pic>
        <p:nvPicPr>
          <p:cNvPr id="4" name="صورة 3" descr="images (1).jpg"/>
          <p:cNvPicPr>
            <a:picLocks noChangeAspect="1"/>
          </p:cNvPicPr>
          <p:nvPr/>
        </p:nvPicPr>
        <p:blipFill>
          <a:blip r:embed="rId2" cstate="print"/>
          <a:stretch>
            <a:fillRect/>
          </a:stretch>
        </p:blipFill>
        <p:spPr>
          <a:xfrm>
            <a:off x="7956336" y="0"/>
            <a:ext cx="1187663" cy="1484784"/>
          </a:xfrm>
          <a:prstGeom prst="rect">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88640"/>
            <a:ext cx="8106104" cy="6059760"/>
          </a:xfrm>
        </p:spPr>
        <p:txBody>
          <a:bodyPr>
            <a:normAutofit fontScale="92500" lnSpcReduction="10000"/>
          </a:bodyPr>
          <a:lstStyle/>
          <a:p>
            <a:pPr algn="ctr" rtl="0">
              <a:buNone/>
            </a:pPr>
            <a:r>
              <a:rPr lang="en-US" b="1" dirty="0" smtClean="0">
                <a:ln w="1905"/>
                <a:solidFill>
                  <a:srgbClr val="C00000"/>
                </a:solidFill>
                <a:effectLst>
                  <a:innerShdw blurRad="69850" dist="43180" dir="5400000">
                    <a:srgbClr val="000000">
                      <a:alpha val="65000"/>
                    </a:srgbClr>
                  </a:innerShdw>
                </a:effectLst>
              </a:rPr>
              <a:t>There are different kinds of comedy:</a:t>
            </a:r>
          </a:p>
          <a:p>
            <a:pPr marL="596646" indent="-514350" algn="l" rtl="0">
              <a:buFont typeface="+mj-lt"/>
              <a:buAutoNum type="arabicPeriod"/>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comedy of humors</a:t>
            </a:r>
            <a:r>
              <a:rPr lang="en-US" dirty="0" smtClean="0"/>
              <a:t>: is a play in which each character’s actions are directed by some exaggerated trait, or humor. The characters are personifications of particular humors and are often given characterizing names.</a:t>
            </a:r>
          </a:p>
          <a:p>
            <a:pPr marL="596646" indent="-514350" algn="l" rtl="0">
              <a:buFont typeface="+mj-lt"/>
              <a:buAutoNum type="arabicPeriod"/>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comedy of intrigue</a:t>
            </a:r>
            <a:r>
              <a:rPr lang="en-US" dirty="0" smtClean="0"/>
              <a:t>: is a play in which plot manipulation is more important than the characterization.</a:t>
            </a:r>
          </a:p>
          <a:p>
            <a:pPr marL="596646" indent="-514350" algn="l" rtl="0">
              <a:buFont typeface="+mj-lt"/>
              <a:buAutoNum type="arabicPeriod"/>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comedy of manners</a:t>
            </a:r>
            <a:r>
              <a:rPr lang="en-US" dirty="0" smtClean="0"/>
              <a:t>: presents the manners and social code of a sophisticated society in which wit and polished behavior valued over fundamental morality.</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t>Historical Drama</a:t>
            </a:r>
            <a:endParaRPr lang="ar-SA" dirty="0"/>
          </a:p>
        </p:txBody>
      </p:sp>
      <p:sp>
        <p:nvSpPr>
          <p:cNvPr id="3" name="عنصر نائب للمحتوى 2"/>
          <p:cNvSpPr>
            <a:spLocks noGrp="1"/>
          </p:cNvSpPr>
          <p:nvPr>
            <p:ph idx="1"/>
          </p:nvPr>
        </p:nvSpPr>
        <p:spPr>
          <a:xfrm>
            <a:off x="899592" y="1447800"/>
            <a:ext cx="8244408" cy="4800600"/>
          </a:xfrm>
        </p:spPr>
        <p:txBody>
          <a:bodyPr>
            <a:normAutofit/>
          </a:bodyPr>
          <a:lstStyle/>
          <a:p>
            <a:pPr algn="l" rtl="0"/>
            <a:r>
              <a:rPr lang="en-US" sz="3600" dirty="0" smtClean="0"/>
              <a:t>A play centered on historical event. It attempts to re-create past events that occurred before the author's time.</a:t>
            </a:r>
          </a:p>
          <a:p>
            <a:pPr algn="l" rtl="0"/>
            <a:r>
              <a:rPr lang="en-US" sz="3600" dirty="0" smtClean="0"/>
              <a:t>This type of drama was popular during the </a:t>
            </a:r>
            <a:r>
              <a:rPr lang="en-US" sz="3600" b="1" dirty="0" smtClean="0"/>
              <a:t>Elizabethan Age</a:t>
            </a:r>
            <a:r>
              <a:rPr lang="en-US" b="1" dirty="0" smtClean="0"/>
              <a:t>.</a:t>
            </a:r>
          </a:p>
        </p:txBody>
      </p:sp>
      <p:pic>
        <p:nvPicPr>
          <p:cNvPr id="4" name="صورة 3" descr="drama3.s600x600.jpg"/>
          <p:cNvPicPr>
            <a:picLocks noChangeAspect="1"/>
          </p:cNvPicPr>
          <p:nvPr/>
        </p:nvPicPr>
        <p:blipFill>
          <a:blip r:embed="rId2" cstate="print"/>
          <a:stretch>
            <a:fillRect/>
          </a:stretch>
        </p:blipFill>
        <p:spPr>
          <a:xfrm>
            <a:off x="5438020" y="4149432"/>
            <a:ext cx="3705980" cy="27085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Useful Websites</a:t>
            </a:r>
            <a:endParaRPr lang="ar-SA" dirty="0"/>
          </a:p>
        </p:txBody>
      </p:sp>
      <p:sp>
        <p:nvSpPr>
          <p:cNvPr id="3" name="عنصر نائب للمحتوى 2"/>
          <p:cNvSpPr>
            <a:spLocks noGrp="1"/>
          </p:cNvSpPr>
          <p:nvPr>
            <p:ph idx="1"/>
          </p:nvPr>
        </p:nvSpPr>
        <p:spPr/>
        <p:txBody>
          <a:bodyPr/>
          <a:lstStyle/>
          <a:p>
            <a:pPr algn="l" rtl="0"/>
            <a:r>
              <a:rPr lang="en-US" dirty="0" smtClean="0">
                <a:hlinkClick r:id="rId2"/>
              </a:rPr>
              <a:t>http://larryavisbrown.homestead.com/files/introtheater/types_of_drama.htm</a:t>
            </a:r>
            <a:endParaRPr lang="en-US" dirty="0" smtClean="0"/>
          </a:p>
          <a:p>
            <a:pPr algn="l" rtl="0"/>
            <a:endParaRPr lang="en-US" dirty="0" smtClean="0"/>
          </a:p>
          <a:p>
            <a:pPr algn="l" rtl="0"/>
            <a:r>
              <a:rPr lang="en-US" dirty="0" smtClean="0">
                <a:hlinkClick r:id="rId3"/>
              </a:rPr>
              <a:t>http://renierdrama.wordpress.com/category/types-of-drama-plays-comedy/</a:t>
            </a:r>
            <a:endParaRPr lang="ar-SA"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t>Work Cited</a:t>
            </a:r>
            <a:endParaRPr lang="ar-SA" dirty="0"/>
          </a:p>
        </p:txBody>
      </p:sp>
      <p:sp>
        <p:nvSpPr>
          <p:cNvPr id="3" name="عنصر نائب للمحتوى 2"/>
          <p:cNvSpPr>
            <a:spLocks noGrp="1"/>
          </p:cNvSpPr>
          <p:nvPr>
            <p:ph idx="1"/>
          </p:nvPr>
        </p:nvSpPr>
        <p:spPr/>
        <p:txBody>
          <a:bodyPr/>
          <a:lstStyle/>
          <a:p>
            <a:pPr lvl="0" algn="l" rtl="0"/>
            <a:r>
              <a:rPr lang="en-US" i="1" dirty="0" smtClean="0">
                <a:solidFill>
                  <a:srgbClr val="92D050"/>
                </a:solidFill>
              </a:rPr>
              <a:t>NTC's Dictionary of Literary Terms </a:t>
            </a:r>
            <a:r>
              <a:rPr lang="en-US" dirty="0" smtClean="0">
                <a:solidFill>
                  <a:srgbClr val="92D050"/>
                </a:solidFill>
              </a:rPr>
              <a:t>by Kathleen Morner and Ralph Rausch </a:t>
            </a:r>
            <a:endParaRPr lang="en-US" dirty="0" smtClean="0">
              <a:solidFill>
                <a:srgbClr val="92D050"/>
              </a:solidFill>
              <a:hlinkClick r:id="rId2"/>
            </a:endParaRPr>
          </a:p>
          <a:p>
            <a:pPr algn="l" rtl="0"/>
            <a:r>
              <a:rPr lang="en-US" dirty="0" smtClean="0">
                <a:hlinkClick r:id="rId2"/>
              </a:rPr>
              <a:t>http://drb.lifestreamcenter.net/Lessons/Drama.htm</a:t>
            </a:r>
            <a:endParaRPr lang="ar-SA"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0"/>
            <a:ext cx="7498080" cy="1143000"/>
          </a:xfrm>
        </p:spPr>
        <p:txBody>
          <a:bodyPr/>
          <a:lstStyle/>
          <a:p>
            <a:pPr algn="ctr" rtl="0"/>
            <a:r>
              <a:rPr lang="en-US" dirty="0" smtClean="0"/>
              <a:t>Tragedy </a:t>
            </a:r>
            <a:endParaRPr lang="ar-SA" dirty="0"/>
          </a:p>
        </p:txBody>
      </p:sp>
      <p:sp>
        <p:nvSpPr>
          <p:cNvPr id="3" name="عنصر نائب للمحتوى 2"/>
          <p:cNvSpPr>
            <a:spLocks noGrp="1"/>
          </p:cNvSpPr>
          <p:nvPr>
            <p:ph idx="1"/>
          </p:nvPr>
        </p:nvSpPr>
        <p:spPr>
          <a:xfrm>
            <a:off x="899592" y="1340768"/>
            <a:ext cx="8034096" cy="5517232"/>
          </a:xfrm>
        </p:spPr>
        <p:txBody>
          <a:bodyPr>
            <a:normAutofit fontScale="92500" lnSpcReduction="10000"/>
          </a:bodyPr>
          <a:lstStyle/>
          <a:p>
            <a:pPr algn="l" rtl="0"/>
            <a:r>
              <a:rPr lang="en-US" dirty="0" smtClean="0"/>
              <a:t>It is a </a:t>
            </a:r>
            <a:r>
              <a:rPr lang="en-US" b="1" dirty="0" smtClean="0"/>
              <a:t>serious</a:t>
            </a:r>
            <a:r>
              <a:rPr lang="en-US" dirty="0" smtClean="0"/>
              <a:t> work of Drama that presents the </a:t>
            </a:r>
            <a:r>
              <a:rPr lang="en-US" b="1" u="sng" dirty="0" smtClean="0"/>
              <a:t>downfall</a:t>
            </a:r>
            <a:r>
              <a:rPr lang="en-US" dirty="0" smtClean="0"/>
              <a:t> of its </a:t>
            </a:r>
            <a:r>
              <a:rPr lang="en-US" i="1" dirty="0" smtClean="0"/>
              <a:t>protagonist</a:t>
            </a:r>
            <a:r>
              <a:rPr lang="en-US" dirty="0" smtClean="0"/>
              <a:t>/ </a:t>
            </a:r>
            <a:r>
              <a:rPr lang="en-US" i="1" dirty="0" smtClean="0"/>
              <a:t>hero</a:t>
            </a:r>
            <a:r>
              <a:rPr lang="en-US" dirty="0" smtClean="0"/>
              <a:t> (person better than ourselves) who through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some error in judgment</a:t>
            </a:r>
            <a:r>
              <a:rPr lang="en-US" dirty="0" smtClean="0"/>
              <a:t>, </a:t>
            </a:r>
            <a:r>
              <a:rPr lang="en-US" b="1" dirty="0" smtClean="0">
                <a:ln w="1905"/>
                <a:solidFill>
                  <a:srgbClr val="C00000"/>
                </a:solidFill>
                <a:effectLst>
                  <a:innerShdw blurRad="69850" dist="43180" dir="5400000">
                    <a:srgbClr val="000000">
                      <a:alpha val="65000"/>
                    </a:srgbClr>
                  </a:innerShdw>
                </a:effectLst>
              </a:rPr>
              <a:t>weakness of character</a:t>
            </a:r>
            <a:r>
              <a:rPr lang="en-US" dirty="0" smtClean="0"/>
              <a:t>, or </a:t>
            </a:r>
            <a:r>
              <a:rPr lang="en-US" b="1" dirty="0" smtClean="0">
                <a:ln w="1905"/>
                <a:solidFill>
                  <a:srgbClr val="7030A0"/>
                </a:solidFill>
                <a:effectLst>
                  <a:innerShdw blurRad="69850" dist="43180" dir="5400000">
                    <a:srgbClr val="000000">
                      <a:alpha val="65000"/>
                    </a:srgbClr>
                  </a:innerShdw>
                </a:effectLst>
              </a:rPr>
              <a:t>twist of fate </a:t>
            </a:r>
            <a:r>
              <a:rPr lang="en-US" dirty="0" smtClean="0"/>
              <a:t>suffers crushing defeat or death.</a:t>
            </a:r>
          </a:p>
          <a:p>
            <a:pPr algn="l" rtl="0"/>
            <a:r>
              <a:rPr lang="en-US" b="1" dirty="0" smtClean="0">
                <a:ln w="1905"/>
                <a:solidFill>
                  <a:srgbClr val="C00000"/>
                </a:solidFill>
                <a:effectLst>
                  <a:innerShdw blurRad="69850" dist="43180" dir="5400000">
                    <a:srgbClr val="000000">
                      <a:alpha val="65000"/>
                    </a:srgbClr>
                  </a:innerShdw>
                </a:effectLst>
              </a:rPr>
              <a:t>Aristotle</a:t>
            </a:r>
            <a:r>
              <a:rPr lang="en-US" dirty="0" smtClean="0"/>
              <a:t>, in his </a:t>
            </a:r>
            <a:r>
              <a:rPr lang="en-US" i="1" dirty="0" smtClean="0"/>
              <a:t>Poetics</a:t>
            </a:r>
            <a:r>
              <a:rPr lang="en-US" dirty="0" smtClean="0"/>
              <a:t>, provides the classical definition of tragedy: “ </a:t>
            </a:r>
            <a:r>
              <a:rPr lang="en-US" b="1" dirty="0" smtClean="0">
                <a:ln w="1905"/>
                <a:solidFill>
                  <a:srgbClr val="002060"/>
                </a:solidFill>
                <a:effectLst>
                  <a:innerShdw blurRad="69850" dist="43180" dir="5400000">
                    <a:srgbClr val="000000">
                      <a:alpha val="65000"/>
                    </a:srgbClr>
                  </a:innerShdw>
                </a:effectLst>
              </a:rPr>
              <a:t>the artistic imitation of an action that is serious, complete in itself, and certain magnitude</a:t>
            </a:r>
            <a:r>
              <a:rPr lang="en-US" dirty="0" smtClean="0"/>
              <a:t>” and that involves “</a:t>
            </a:r>
            <a:r>
              <a:rPr lang="en-US" b="1" dirty="0" smtClean="0">
                <a:ln w="1905"/>
                <a:solidFill>
                  <a:srgbClr val="002060"/>
                </a:solidFill>
                <a:effectLst>
                  <a:innerShdw blurRad="69850" dist="43180" dir="5400000">
                    <a:srgbClr val="000000">
                      <a:alpha val="65000"/>
                    </a:srgbClr>
                  </a:innerShdw>
                </a:effectLst>
              </a:rPr>
              <a:t>incidents arousing pity and fear, wherewith to accomplish the catharsis of such emotion</a:t>
            </a:r>
            <a:r>
              <a:rPr lang="en-US" dirty="0" smtClean="0"/>
              <a:t>”.</a:t>
            </a:r>
            <a:endParaRPr lang="ar-SA" dirty="0" smtClean="0"/>
          </a:p>
          <a:p>
            <a:pPr algn="l" rtl="0"/>
            <a:endParaRPr lang="en-US" dirty="0" smtClean="0"/>
          </a:p>
        </p:txBody>
      </p:sp>
      <p:pic>
        <p:nvPicPr>
          <p:cNvPr id="5" name="صورة 4" descr="tragedy.jpg"/>
          <p:cNvPicPr>
            <a:picLocks noChangeAspect="1"/>
          </p:cNvPicPr>
          <p:nvPr/>
        </p:nvPicPr>
        <p:blipFill>
          <a:blip r:embed="rId2" cstate="print"/>
          <a:stretch>
            <a:fillRect/>
          </a:stretch>
        </p:blipFill>
        <p:spPr>
          <a:xfrm>
            <a:off x="7884368" y="0"/>
            <a:ext cx="1259631" cy="1515250"/>
          </a:xfrm>
          <a:prstGeom prst="rect">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260648"/>
            <a:ext cx="8106104" cy="6597352"/>
          </a:xfrm>
        </p:spPr>
        <p:txBody>
          <a:bodyPr>
            <a:normAutofit fontScale="92500" lnSpcReduction="10000"/>
          </a:bodyPr>
          <a:lstStyle/>
          <a:p>
            <a:pPr algn="l" rtl="0"/>
            <a:r>
              <a:rPr lang="en-US" dirty="0" smtClean="0"/>
              <a:t>According to </a:t>
            </a:r>
            <a:r>
              <a:rPr lang="en-US" b="1" dirty="0" smtClean="0">
                <a:ln w="1905"/>
                <a:solidFill>
                  <a:srgbClr val="C00000"/>
                </a:solidFill>
                <a:effectLst>
                  <a:innerShdw blurRad="69850" dist="43180" dir="5400000">
                    <a:srgbClr val="000000">
                      <a:alpha val="65000"/>
                    </a:srgbClr>
                  </a:innerShdw>
                </a:effectLst>
              </a:rPr>
              <a:t>Aristotle</a:t>
            </a:r>
            <a:r>
              <a:rPr lang="en-US" dirty="0" smtClean="0"/>
              <a:t>, the </a:t>
            </a:r>
            <a:r>
              <a:rPr lang="en-US" u="sng" dirty="0" smtClean="0"/>
              <a:t>purpose</a:t>
            </a:r>
            <a:r>
              <a:rPr lang="en-US" dirty="0" smtClean="0"/>
              <a:t> of tragedy is best accomplished by careful attention to the </a:t>
            </a:r>
            <a:r>
              <a:rPr lang="en-US" b="1" dirty="0" smtClean="0">
                <a:ln w="1905"/>
                <a:solidFill>
                  <a:srgbClr val="002060"/>
                </a:solidFill>
                <a:effectLst>
                  <a:innerShdw blurRad="69850" dist="43180" dir="5400000">
                    <a:srgbClr val="000000">
                      <a:alpha val="65000"/>
                    </a:srgbClr>
                  </a:innerShdw>
                </a:effectLst>
              </a:rPr>
              <a:t>characterization of the protagonist/hero </a:t>
            </a:r>
            <a:r>
              <a:rPr lang="en-US" dirty="0" smtClean="0"/>
              <a:t>and to the </a:t>
            </a:r>
            <a:r>
              <a:rPr lang="en-US" b="1" dirty="0" smtClean="0">
                <a:ln w="1905"/>
                <a:solidFill>
                  <a:srgbClr val="002060"/>
                </a:solidFill>
                <a:effectLst>
                  <a:innerShdw blurRad="69850" dist="43180" dir="5400000">
                    <a:srgbClr val="000000">
                      <a:alpha val="65000"/>
                    </a:srgbClr>
                  </a:innerShdw>
                </a:effectLst>
              </a:rPr>
              <a:t>structure of the plot</a:t>
            </a:r>
            <a:r>
              <a:rPr lang="en-US" dirty="0" smtClean="0"/>
              <a:t>. </a:t>
            </a:r>
          </a:p>
          <a:p>
            <a:pPr lvl="1" algn="l" rtl="0"/>
            <a:r>
              <a:rPr lang="en-US" b="1" dirty="0" smtClean="0">
                <a:ln w="1905"/>
                <a:solidFill>
                  <a:srgbClr val="7030A0"/>
                </a:solidFill>
                <a:effectLst>
                  <a:innerShdw blurRad="69850" dist="43180" dir="5400000">
                    <a:srgbClr val="000000">
                      <a:alpha val="65000"/>
                    </a:srgbClr>
                  </a:innerShdw>
                </a:effectLst>
              </a:rPr>
              <a:t>The tragic hero should be presented as a person neither entirely good nor entirely evil, who is led by some tragic flaw, or hamartia, to commit an act that results in suffering and utter defeat. In classical drama, this tragic flaw is often hubris, an overweening pride, arrogance, or self-confidence.</a:t>
            </a:r>
          </a:p>
          <a:p>
            <a:pPr lvl="1" algn="l" rtl="0"/>
            <a:r>
              <a:rPr lang="en-US" b="1" dirty="0" smtClean="0">
                <a:ln w="1905"/>
                <a:solidFill>
                  <a:schemeClr val="accent3">
                    <a:lumMod val="50000"/>
                  </a:schemeClr>
                </a:solidFill>
                <a:effectLst>
                  <a:innerShdw blurRad="69850" dist="43180" dir="5400000">
                    <a:srgbClr val="000000">
                      <a:alpha val="65000"/>
                    </a:srgbClr>
                  </a:innerShdw>
                </a:effectLst>
              </a:rPr>
              <a:t>The plot should structure events around a change in fortune from good to bad that is precipitated by the recognition of some awful truth and should progress through complications to a catastrophe.</a:t>
            </a:r>
            <a:endParaRPr lang="ar-SA" b="1" dirty="0">
              <a:ln w="1905"/>
              <a:solidFill>
                <a:schemeClr val="accent3">
                  <a:lumMod val="50000"/>
                </a:schemeClr>
              </a:solidFill>
              <a:effectLst>
                <a:innerShdw blurRad="69850" dist="43180" dir="5400000">
                  <a:srgbClr val="000000">
                    <a:alpha val="65000"/>
                  </a:srgbClr>
                </a:inn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71400"/>
            <a:ext cx="7498080" cy="1143000"/>
          </a:xfrm>
        </p:spPr>
        <p:txBody>
          <a:bodyPr/>
          <a:lstStyle/>
          <a:p>
            <a:pPr algn="ctr" rtl="0"/>
            <a:r>
              <a:rPr lang="en-US" dirty="0" smtClean="0"/>
              <a:t>History of Tragedy</a:t>
            </a:r>
            <a:endParaRPr lang="ar-SA" dirty="0"/>
          </a:p>
        </p:txBody>
      </p:sp>
      <p:sp>
        <p:nvSpPr>
          <p:cNvPr id="3" name="عنصر نائب للمحتوى 2"/>
          <p:cNvSpPr>
            <a:spLocks noGrp="1"/>
          </p:cNvSpPr>
          <p:nvPr>
            <p:ph idx="1"/>
          </p:nvPr>
        </p:nvSpPr>
        <p:spPr>
          <a:xfrm>
            <a:off x="899592" y="1052736"/>
            <a:ext cx="8034096" cy="5544616"/>
          </a:xfrm>
        </p:spPr>
        <p:txBody>
          <a:bodyPr/>
          <a:lstStyle/>
          <a:p>
            <a:pPr algn="l" rtl="0"/>
            <a:r>
              <a:rPr lang="en-US" b="1" dirty="0" smtClean="0">
                <a:ln w="1905"/>
                <a:solidFill>
                  <a:srgbClr val="C00000"/>
                </a:solidFill>
                <a:effectLst>
                  <a:innerShdw blurRad="69850" dist="43180" dir="5400000">
                    <a:srgbClr val="000000">
                      <a:alpha val="65000"/>
                    </a:srgbClr>
                  </a:innerShdw>
                </a:effectLst>
              </a:rPr>
              <a:t>Greek </a:t>
            </a:r>
            <a:r>
              <a:rPr lang="en-US" b="1" dirty="0" smtClean="0">
                <a:ln w="1905"/>
                <a:solidFill>
                  <a:srgbClr val="C00000"/>
                </a:solidFill>
                <a:effectLst>
                  <a:innerShdw blurRad="69850" dist="43180" dir="5400000">
                    <a:srgbClr val="000000">
                      <a:alpha val="65000"/>
                    </a:srgbClr>
                  </a:innerShdw>
                </a:effectLst>
              </a:rPr>
              <a:t>Tragedy:</a:t>
            </a:r>
          </a:p>
          <a:p>
            <a:pPr algn="l" rtl="0">
              <a:lnSpc>
                <a:spcPct val="90000"/>
              </a:lnSpc>
              <a:buNone/>
              <a:defRPr/>
            </a:pPr>
            <a:r>
              <a:rPr lang="en-US" dirty="0" smtClean="0"/>
              <a:t>		Tragedy originates </a:t>
            </a:r>
            <a:r>
              <a:rPr lang="en-US" dirty="0" smtClean="0"/>
              <a:t>from “</a:t>
            </a:r>
            <a:r>
              <a:rPr lang="en-US" dirty="0" err="1" smtClean="0"/>
              <a:t>tragos</a:t>
            </a:r>
            <a:r>
              <a:rPr lang="en-US" dirty="0" smtClean="0"/>
              <a:t>,” which means “goat.” Winners of festivals would receive a goat as prize.</a:t>
            </a:r>
          </a:p>
          <a:p>
            <a:pPr algn="l" rtl="0">
              <a:lnSpc>
                <a:spcPct val="90000"/>
              </a:lnSpc>
              <a:buNone/>
              <a:defRPr/>
            </a:pPr>
            <a:r>
              <a:rPr lang="en-US" dirty="0" smtClean="0"/>
              <a:t>		Focused </a:t>
            </a:r>
            <a:r>
              <a:rPr lang="en-US" dirty="0" smtClean="0"/>
              <a:t>on popular myths and legends and the gods and goddesses</a:t>
            </a:r>
          </a:p>
          <a:p>
            <a:pPr algn="l" rtl="0">
              <a:lnSpc>
                <a:spcPct val="90000"/>
              </a:lnSpc>
              <a:buNone/>
              <a:defRPr/>
            </a:pPr>
            <a:r>
              <a:rPr lang="en-US" dirty="0" smtClean="0"/>
              <a:t>		Examined </a:t>
            </a:r>
            <a:r>
              <a:rPr lang="en-US" dirty="0" smtClean="0"/>
              <a:t>the </a:t>
            </a:r>
            <a:r>
              <a:rPr lang="en-US" b="1" dirty="0" smtClean="0"/>
              <a:t>consequences of individual actions,</a:t>
            </a:r>
            <a:r>
              <a:rPr lang="en-US" dirty="0" smtClean="0"/>
              <a:t> </a:t>
            </a:r>
            <a:r>
              <a:rPr lang="en-US" b="1" dirty="0" smtClean="0"/>
              <a:t>the relationship of people to the gods</a:t>
            </a:r>
            <a:r>
              <a:rPr lang="en-US" dirty="0" smtClean="0"/>
              <a:t>, and </a:t>
            </a:r>
            <a:r>
              <a:rPr lang="en-US" b="1" dirty="0" smtClean="0"/>
              <a:t>the role fate plays in life</a:t>
            </a:r>
          </a:p>
          <a:p>
            <a:pPr algn="l" rtl="0"/>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ox(i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ox(in)">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908720"/>
            <a:ext cx="7498080" cy="5339680"/>
          </a:xfrm>
        </p:spPr>
        <p:txBody>
          <a:bodyPr/>
          <a:lstStyle/>
          <a:p>
            <a:pPr algn="l" rtl="0"/>
            <a:r>
              <a:rPr lang="en-US" b="1" dirty="0" smtClean="0">
                <a:ln w="1905"/>
                <a:solidFill>
                  <a:srgbClr val="C00000"/>
                </a:solidFill>
                <a:effectLst>
                  <a:innerShdw blurRad="69850" dist="43180" dir="5400000">
                    <a:srgbClr val="000000">
                      <a:alpha val="65000"/>
                    </a:srgbClr>
                  </a:innerShdw>
                </a:effectLst>
              </a:rPr>
              <a:t>Middle Ages:</a:t>
            </a:r>
          </a:p>
          <a:p>
            <a:pPr algn="l" rtl="0">
              <a:buNone/>
            </a:pPr>
            <a:r>
              <a:rPr lang="en-US" dirty="0" smtClean="0"/>
              <a:t>		Tragedies were not dramas but </a:t>
            </a:r>
            <a:r>
              <a:rPr lang="en-US" b="1" dirty="0" smtClean="0"/>
              <a:t>narratives</a:t>
            </a:r>
            <a:r>
              <a:rPr lang="en-US" dirty="0" smtClean="0"/>
              <a:t>, brief stories about persons of ranks or success who, as a result of bad luck, fall from prosperity and high estate to poverty and wretchedness.</a:t>
            </a:r>
          </a:p>
          <a:p>
            <a:pPr algn="l" rtl="0"/>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548680"/>
            <a:ext cx="8034096" cy="5904656"/>
          </a:xfrm>
        </p:spPr>
        <p:txBody>
          <a:bodyPr>
            <a:normAutofit/>
          </a:bodyPr>
          <a:lstStyle/>
          <a:p>
            <a:pPr algn="l" rtl="0"/>
            <a:r>
              <a:rPr lang="en-US" b="1" dirty="0" smtClean="0">
                <a:ln w="1905"/>
                <a:solidFill>
                  <a:srgbClr val="C00000"/>
                </a:solidFill>
                <a:effectLst>
                  <a:innerShdw blurRad="69850" dist="43180" dir="5400000">
                    <a:srgbClr val="000000">
                      <a:alpha val="65000"/>
                    </a:srgbClr>
                  </a:innerShdw>
                </a:effectLst>
              </a:rPr>
              <a:t>Elizabethan Age:</a:t>
            </a:r>
          </a:p>
          <a:p>
            <a:pPr algn="l" rtl="0">
              <a:buNone/>
            </a:pPr>
            <a:r>
              <a:rPr lang="en-US" dirty="0" smtClean="0"/>
              <a:t>		It is the beginning of the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revenge tragedies</a:t>
            </a:r>
            <a:r>
              <a:rPr lang="en-US" dirty="0" smtClean="0"/>
              <a:t>, plays featuring murders and other sensational horrors, quests for revenge urged on by </a:t>
            </a:r>
            <a:r>
              <a:rPr lang="en-US" dirty="0" smtClean="0">
                <a:solidFill>
                  <a:srgbClr val="FF0000"/>
                </a:solidFill>
              </a:rPr>
              <a:t>ghosts</a:t>
            </a:r>
            <a:r>
              <a:rPr lang="en-US" dirty="0" smtClean="0"/>
              <a:t>, </a:t>
            </a:r>
            <a:r>
              <a:rPr lang="en-US" dirty="0" smtClean="0">
                <a:solidFill>
                  <a:srgbClr val="0070C0"/>
                </a:solidFill>
              </a:rPr>
              <a:t>suicides</a:t>
            </a:r>
            <a:r>
              <a:rPr lang="en-US" dirty="0" smtClean="0"/>
              <a:t>, and </a:t>
            </a:r>
            <a:r>
              <a:rPr lang="en-US" dirty="0" smtClean="0">
                <a:solidFill>
                  <a:srgbClr val="7030A0"/>
                </a:solidFill>
              </a:rPr>
              <a:t>feigned</a:t>
            </a:r>
            <a:r>
              <a:rPr lang="en-US" dirty="0" smtClean="0"/>
              <a:t> or </a:t>
            </a:r>
            <a:r>
              <a:rPr lang="en-US" dirty="0" smtClean="0">
                <a:solidFill>
                  <a:srgbClr val="C00000"/>
                </a:solidFill>
              </a:rPr>
              <a:t>real insanity</a:t>
            </a:r>
            <a:r>
              <a:rPr lang="en-US" dirty="0" smtClean="0"/>
              <a:t>.</a:t>
            </a:r>
          </a:p>
          <a:p>
            <a:pPr algn="l" rtl="0">
              <a:buNone/>
            </a:pPr>
            <a:r>
              <a:rPr lang="en-US" dirty="0" smtClean="0"/>
              <a:t>		Most of the Elizabethan tragedies differed radically from the classical tragedy described by Aristotle. They </a:t>
            </a:r>
            <a:r>
              <a:rPr lang="en-US" u="sng" dirty="0" smtClean="0"/>
              <a:t>ignore</a:t>
            </a:r>
            <a:r>
              <a:rPr lang="en-US" dirty="0" smtClean="0"/>
              <a:t> the unity of action, time, and place and employed </a:t>
            </a:r>
            <a:r>
              <a:rPr lang="en-US" u="sng" dirty="0" smtClean="0"/>
              <a:t>subplot</a:t>
            </a:r>
            <a:r>
              <a:rPr lang="en-US" dirty="0" smtClean="0"/>
              <a:t> and scenes of </a:t>
            </a:r>
            <a:r>
              <a:rPr lang="en-US" u="sng" dirty="0" smtClean="0"/>
              <a:t>comic relief</a:t>
            </a:r>
            <a:r>
              <a:rPr lang="en-US" dirty="0" smtClean="0"/>
              <a:t>.</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ox(i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476672"/>
            <a:ext cx="8316416" cy="5771728"/>
          </a:xfrm>
        </p:spPr>
        <p:txBody>
          <a:bodyPr/>
          <a:lstStyle/>
          <a:p>
            <a:pPr algn="l" rtl="0"/>
            <a:r>
              <a:rPr lang="en-US" b="1" dirty="0" smtClean="0">
                <a:ln w="1905"/>
                <a:solidFill>
                  <a:srgbClr val="C00000"/>
                </a:solidFill>
                <a:effectLst>
                  <a:innerShdw blurRad="69850" dist="43180" dir="5400000">
                    <a:srgbClr val="000000">
                      <a:alpha val="65000"/>
                    </a:srgbClr>
                  </a:innerShdw>
                </a:effectLst>
              </a:rPr>
              <a:t>The 18</a:t>
            </a:r>
            <a:r>
              <a:rPr lang="en-US" b="1" baseline="30000" dirty="0" smtClean="0">
                <a:ln w="1905"/>
                <a:solidFill>
                  <a:srgbClr val="C00000"/>
                </a:solidFill>
                <a:effectLst>
                  <a:innerShdw blurRad="69850" dist="43180" dir="5400000">
                    <a:srgbClr val="000000">
                      <a:alpha val="65000"/>
                    </a:srgbClr>
                  </a:innerShdw>
                </a:effectLst>
              </a:rPr>
              <a:t>th</a:t>
            </a:r>
            <a:r>
              <a:rPr lang="en-US" b="1" dirty="0" smtClean="0">
                <a:ln w="1905"/>
                <a:solidFill>
                  <a:srgbClr val="C00000"/>
                </a:solidFill>
                <a:effectLst>
                  <a:innerShdw blurRad="69850" dist="43180" dir="5400000">
                    <a:srgbClr val="000000">
                      <a:alpha val="65000"/>
                    </a:srgbClr>
                  </a:innerShdw>
                </a:effectLst>
              </a:rPr>
              <a:t> century:</a:t>
            </a:r>
          </a:p>
          <a:p>
            <a:pPr algn="l" rtl="0">
              <a:buNone/>
            </a:pPr>
            <a:r>
              <a:rPr lang="en-US" dirty="0" smtClean="0"/>
              <a:t>		Most of the play are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domestic tragedies</a:t>
            </a:r>
            <a:r>
              <a:rPr lang="en-US" dirty="0" smtClean="0"/>
              <a:t>, written in </a:t>
            </a:r>
            <a:r>
              <a:rPr lang="en-US" b="1" dirty="0" smtClean="0">
                <a:ln w="1905"/>
                <a:solidFill>
                  <a:srgbClr val="002060"/>
                </a:solidFill>
                <a:effectLst>
                  <a:innerShdw blurRad="69850" dist="43180" dir="5400000">
                    <a:srgbClr val="000000">
                      <a:alpha val="65000"/>
                    </a:srgbClr>
                  </a:innerShdw>
                </a:effectLst>
              </a:rPr>
              <a:t>prose</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dirty="0" smtClean="0"/>
              <a:t>about middle-class protagonists/heroes suffering commonplace disasters.</a:t>
            </a:r>
          </a:p>
          <a:p>
            <a:pPr algn="l" rtl="0"/>
            <a:r>
              <a:rPr lang="en-US" b="1" dirty="0" smtClean="0">
                <a:ln w="1905"/>
                <a:solidFill>
                  <a:srgbClr val="C00000"/>
                </a:solidFill>
                <a:effectLst>
                  <a:innerShdw blurRad="69850" dist="43180" dir="5400000">
                    <a:srgbClr val="000000">
                      <a:alpha val="65000"/>
                    </a:srgbClr>
                  </a:innerShdw>
                </a:effectLst>
              </a:rPr>
              <a:t>The 19</a:t>
            </a:r>
            <a:r>
              <a:rPr lang="en-US" b="1" baseline="30000" dirty="0" smtClean="0">
                <a:ln w="1905"/>
                <a:solidFill>
                  <a:srgbClr val="C00000"/>
                </a:solidFill>
                <a:effectLst>
                  <a:innerShdw blurRad="69850" dist="43180" dir="5400000">
                    <a:srgbClr val="000000">
                      <a:alpha val="65000"/>
                    </a:srgbClr>
                  </a:innerShdw>
                </a:effectLst>
              </a:rPr>
              <a:t>th</a:t>
            </a:r>
            <a:r>
              <a:rPr lang="en-US" b="1" dirty="0" smtClean="0">
                <a:ln w="1905"/>
                <a:solidFill>
                  <a:srgbClr val="C00000"/>
                </a:solidFill>
                <a:effectLst>
                  <a:innerShdw blurRad="69850" dist="43180" dir="5400000">
                    <a:srgbClr val="000000">
                      <a:alpha val="65000"/>
                    </a:srgbClr>
                  </a:innerShdw>
                </a:effectLst>
              </a:rPr>
              <a:t> century:</a:t>
            </a:r>
          </a:p>
          <a:p>
            <a:pPr algn="l" rtl="0">
              <a:buNone/>
            </a:pPr>
            <a:r>
              <a:rPr lang="en-US" dirty="0" smtClean="0"/>
              <a:t>		They continue writing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domestic tragedies </a:t>
            </a:r>
            <a:r>
              <a:rPr lang="en-US" dirty="0" smtClean="0"/>
              <a:t>about middle-class tragedies and they focus on </a:t>
            </a:r>
            <a:r>
              <a:rPr lang="en-US" b="1" dirty="0" smtClean="0"/>
              <a:t>social issues </a:t>
            </a:r>
            <a:r>
              <a:rPr lang="en-US" dirty="0" smtClean="0"/>
              <a:t>and </a:t>
            </a:r>
            <a:r>
              <a:rPr lang="en-US" b="1" dirty="0" smtClean="0"/>
              <a:t>problems. </a:t>
            </a:r>
            <a:endParaRPr lang="ar-SA"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ox(i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9"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ox(in)">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244408" cy="1143000"/>
          </a:xfrm>
        </p:spPr>
        <p:txBody>
          <a:bodyPr>
            <a:normAutofit fontScale="90000"/>
          </a:bodyPr>
          <a:lstStyle/>
          <a:p>
            <a:pPr algn="ctr"/>
            <a:r>
              <a:rPr lang="en-US" dirty="0" smtClean="0"/>
              <a:t>Some of the Literary Terms in Tragedies </a:t>
            </a:r>
            <a:endParaRPr lang="ar-SA" dirty="0"/>
          </a:p>
        </p:txBody>
      </p:sp>
      <p:sp>
        <p:nvSpPr>
          <p:cNvPr id="3" name="عنصر نائب للمحتوى 2"/>
          <p:cNvSpPr>
            <a:spLocks noGrp="1"/>
          </p:cNvSpPr>
          <p:nvPr>
            <p:ph idx="1"/>
          </p:nvPr>
        </p:nvSpPr>
        <p:spPr>
          <a:xfrm>
            <a:off x="971600" y="1340768"/>
            <a:ext cx="7962088" cy="5517232"/>
          </a:xfrm>
        </p:spPr>
        <p:txBody>
          <a:bodyPr/>
          <a:lstStyle/>
          <a:p>
            <a:pPr algn="l" rtl="0"/>
            <a:r>
              <a:rPr lang="en-US" b="1" dirty="0" smtClean="0">
                <a:ln w="1905"/>
                <a:solidFill>
                  <a:srgbClr val="C00000"/>
                </a:solidFill>
                <a:effectLst>
                  <a:innerShdw blurRad="69850" dist="43180" dir="5400000">
                    <a:srgbClr val="000000">
                      <a:alpha val="65000"/>
                    </a:srgbClr>
                  </a:innerShdw>
                </a:effectLst>
              </a:rPr>
              <a:t>Tragic flaw/ Hamartia:</a:t>
            </a:r>
          </a:p>
          <a:p>
            <a:pPr algn="l" rtl="0">
              <a:buNone/>
            </a:pPr>
            <a:r>
              <a:rPr lang="en-US" dirty="0" smtClean="0"/>
              <a:t>		It is the error, misstep or flaw that causes the down fall of the hero of a tragedy.  As a translation of Aristotle's term Hamartia, “tragic flaw” is misleading. Hamartia in a tragic hero might be a character flaw, but it could just as easily be an </a:t>
            </a:r>
            <a:r>
              <a:rPr lang="en-US" b="1" dirty="0" smtClean="0"/>
              <a:t>error in judgment</a:t>
            </a:r>
            <a:r>
              <a:rPr lang="en-US" dirty="0" smtClean="0"/>
              <a:t>, </a:t>
            </a:r>
            <a:r>
              <a:rPr lang="en-US" b="1" dirty="0" smtClean="0"/>
              <a:t>ignorance</a:t>
            </a:r>
            <a:r>
              <a:rPr lang="en-US" dirty="0" smtClean="0"/>
              <a:t>, </a:t>
            </a:r>
            <a:r>
              <a:rPr lang="en-US" b="1" dirty="0" smtClean="0"/>
              <a:t>an inherited weakness</a:t>
            </a:r>
            <a:r>
              <a:rPr lang="en-US" dirty="0" smtClean="0"/>
              <a:t>, or </a:t>
            </a:r>
            <a:r>
              <a:rPr lang="en-US" b="1" dirty="0" smtClean="0"/>
              <a:t>pure miss fortune</a:t>
            </a:r>
            <a:r>
              <a:rPr lang="en-US" dirty="0" smtClean="0"/>
              <a:t>. </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ox(in)">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476672"/>
            <a:ext cx="8034096" cy="6048672"/>
          </a:xfrm>
        </p:spPr>
        <p:txBody>
          <a:bodyPr>
            <a:normAutofit lnSpcReduction="10000"/>
          </a:bodyPr>
          <a:lstStyle/>
          <a:p>
            <a:pPr algn="l" rtl="0"/>
            <a:r>
              <a:rPr lang="en-US" b="1" dirty="0" smtClean="0">
                <a:ln w="1905"/>
                <a:solidFill>
                  <a:srgbClr val="C00000"/>
                </a:solidFill>
                <a:effectLst>
                  <a:innerShdw blurRad="69850" dist="43180" dir="5400000">
                    <a:srgbClr val="000000">
                      <a:alpha val="65000"/>
                    </a:srgbClr>
                  </a:innerShdw>
                </a:effectLst>
              </a:rPr>
              <a:t>Tragic Irony:</a:t>
            </a:r>
          </a:p>
          <a:p>
            <a:pPr algn="l" rtl="0">
              <a:buNone/>
            </a:pPr>
            <a:r>
              <a:rPr lang="en-US" dirty="0" smtClean="0"/>
              <a:t>		In tragedy, those instances in which a character, </a:t>
            </a:r>
            <a:r>
              <a:rPr lang="en-US" u="sng" dirty="0" smtClean="0"/>
              <a:t>ignorant of the true situation</a:t>
            </a:r>
            <a:r>
              <a:rPr lang="en-US" dirty="0" smtClean="0"/>
              <a:t>, says or does something that contrasts ironically with what the audience knows to be the truth.</a:t>
            </a:r>
          </a:p>
          <a:p>
            <a:pPr algn="l" rtl="0"/>
            <a:r>
              <a:rPr lang="en-US" b="1" dirty="0" smtClean="0">
                <a:ln w="1905"/>
                <a:solidFill>
                  <a:srgbClr val="C00000"/>
                </a:solidFill>
                <a:effectLst>
                  <a:innerShdw blurRad="69850" dist="43180" dir="5400000">
                    <a:srgbClr val="000000">
                      <a:alpha val="65000"/>
                    </a:srgbClr>
                  </a:innerShdw>
                </a:effectLst>
              </a:rPr>
              <a:t>Comic relief:</a:t>
            </a:r>
          </a:p>
          <a:p>
            <a:pPr algn="l" rtl="0">
              <a:buNone/>
            </a:pPr>
            <a:r>
              <a:rPr lang="en-US" dirty="0" smtClean="0"/>
              <a:t>		In tragedy, a humorous incident, action or remark that relieves emotional tension.</a:t>
            </a:r>
          </a:p>
          <a:p>
            <a:pPr algn="l" rtl="0"/>
            <a:r>
              <a:rPr lang="en-US" b="1" dirty="0" smtClean="0">
                <a:ln w="1905"/>
                <a:solidFill>
                  <a:srgbClr val="C00000"/>
                </a:solidFill>
                <a:effectLst>
                  <a:innerShdw blurRad="69850" dist="43180" dir="5400000">
                    <a:srgbClr val="000000">
                      <a:alpha val="65000"/>
                    </a:srgbClr>
                  </a:innerShdw>
                </a:effectLst>
              </a:rPr>
              <a:t>Catastrophe:</a:t>
            </a:r>
          </a:p>
          <a:p>
            <a:pPr algn="l" rtl="0">
              <a:buNone/>
            </a:pPr>
            <a:r>
              <a:rPr lang="en-US" dirty="0" smtClean="0"/>
              <a:t>		the final event in a drama (a death in a tragedy).</a:t>
            </a: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ox(i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9"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ox(in)">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7" presetClass="entr" presetSubtype="0" fill="hold" nodeType="clickEffect">
                                  <p:stCondLst>
                                    <p:cond delay="0"/>
                                  </p:stCondLst>
                                  <p:iterate type="lt">
                                    <p:tmPct val="50000"/>
                                  </p:iterate>
                                  <p:childTnLst>
                                    <p:set>
                                      <p:cBhvr>
                                        <p:cTn id="30"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1"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3" dur="80"/>
                                        <p:tgtEl>
                                          <p:spTgt spid="3">
                                            <p:txEl>
                                              <p:pRg st="4" end="4"/>
                                            </p:txEl>
                                          </p:spTgt>
                                        </p:tgtEl>
                                        <p:attrNameLst>
                                          <p:attrName>fill.type</p:attrName>
                                        </p:attrNameLst>
                                      </p:cBhvr>
                                      <p:to>
                                        <p:strVal val="solid"/>
                                      </p:to>
                                    </p:se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ox(in)">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464</TotalTime>
  <Words>504</Words>
  <Application>Microsoft Office PowerPoint</Application>
  <PresentationFormat>عرض على الشاشة (3:4)‏</PresentationFormat>
  <Paragraphs>49</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انقلاب</vt:lpstr>
      <vt:lpstr>The Main Types of Drama</vt:lpstr>
      <vt:lpstr>Tragedy </vt:lpstr>
      <vt:lpstr>الشريحة 3</vt:lpstr>
      <vt:lpstr>History of Tragedy</vt:lpstr>
      <vt:lpstr>الشريحة 5</vt:lpstr>
      <vt:lpstr>الشريحة 6</vt:lpstr>
      <vt:lpstr>الشريحة 7</vt:lpstr>
      <vt:lpstr>Some of the Literary Terms in Tragedies </vt:lpstr>
      <vt:lpstr>الشريحة 9</vt:lpstr>
      <vt:lpstr>Comedy</vt:lpstr>
      <vt:lpstr>الشريحة 11</vt:lpstr>
      <vt:lpstr>Historical Drama</vt:lpstr>
      <vt:lpstr>Useful Websites</vt:lpstr>
      <vt:lpstr>Work Cited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vista-user</dc:creator>
  <cp:lastModifiedBy>vista-user</cp:lastModifiedBy>
  <cp:revision>56</cp:revision>
  <dcterms:created xsi:type="dcterms:W3CDTF">2012-09-28T14:17:26Z</dcterms:created>
  <dcterms:modified xsi:type="dcterms:W3CDTF">2012-09-29T06:24:35Z</dcterms:modified>
</cp:coreProperties>
</file>