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65" r:id="rId2"/>
    <p:sldId id="266" r:id="rId3"/>
    <p:sldId id="267" r:id="rId4"/>
    <p:sldId id="268" r:id="rId5"/>
    <p:sldId id="269" r:id="rId6"/>
  </p:sldIdLst>
  <p:sldSz cx="9144000" cy="6858000" type="screen4x3"/>
  <p:notesSz cx="6858000" cy="9144000"/>
  <p:defaultTextStyle>
    <a:defPPr>
      <a:defRPr lang="ar-S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069" autoAdjust="0"/>
    <p:restoredTop sz="94624" autoAdjust="0"/>
  </p:normalViewPr>
  <p:slideViewPr>
    <p:cSldViewPr>
      <p:cViewPr varScale="1">
        <p:scale>
          <a:sx n="66" d="100"/>
          <a:sy n="66" d="100"/>
        </p:scale>
        <p:origin x="-16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1EADC-41AC-4DB2-A388-5D217A614070}" type="datetimeFigureOut">
              <a:rPr lang="ar-SA"/>
              <a:pPr>
                <a:defRPr/>
              </a:pPr>
              <a:t>21/12/1436</a:t>
            </a:fld>
            <a:endParaRPr lang="ar-SA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4081172-EE06-4AAA-88C6-342D1EF60B39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al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F8156-975F-4540-A7DD-12AB04A42E2E}" type="datetimeFigureOut">
              <a:rPr lang="ar-SA"/>
              <a:pPr>
                <a:defRPr/>
              </a:pPr>
              <a:t>21/12/1436</a:t>
            </a:fld>
            <a:endParaRPr lang="ar-SA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EA42B5F-4239-48D4-B76C-7711C9DB3A67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919715-756B-48CF-B38C-6C2D4E8AA4E8}" type="datetimeFigureOut">
              <a:rPr lang="ar-SA"/>
              <a:pPr>
                <a:defRPr/>
              </a:pPr>
              <a:t>21/12/1436</a:t>
            </a:fld>
            <a:endParaRPr lang="ar-SA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8D57D-12A9-4088-866A-7B2A18E80450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Oval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al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6AD93-6E4E-48B4-A89E-2D629E5874C6}" type="datetimeFigureOut">
              <a:rPr lang="ar-SA"/>
              <a:pPr>
                <a:defRPr/>
              </a:pPr>
              <a:t>21/12/1436</a:t>
            </a:fld>
            <a:endParaRPr lang="ar-SA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34A2ED34-A6BC-4FB3-83DA-0D2D39A89647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23ACD-89B6-40CF-AD9D-986E789725C5}" type="datetimeFigureOut">
              <a:rPr lang="ar-SA"/>
              <a:pPr>
                <a:defRPr/>
              </a:pPr>
              <a:t>21/12/1436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DA39A-CC55-4927-9F2E-10D564F45DB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F3B00-3813-483E-AE80-BC191832E683}" type="datetimeFigureOut">
              <a:rPr lang="ar-SA"/>
              <a:pPr>
                <a:defRPr/>
              </a:pPr>
              <a:t>21/12/1436</a:t>
            </a:fld>
            <a:endParaRPr lang="ar-SA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93157AB-63DB-4774-B48C-A5EE1499036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28758-FD41-4354-BC7A-A69D4D12C050}" type="slidenum">
              <a:rPr lang="ar-SA"/>
              <a:pPr>
                <a:defRPr/>
              </a:pPr>
              <a:t>‹#›</a:t>
            </a:fld>
            <a:endParaRPr lang="ar-SA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165DD0-9C45-4297-956C-194C5B4E5239}" type="datetimeFigureOut">
              <a:rPr lang="ar-SA"/>
              <a:pPr>
                <a:defRPr/>
              </a:pPr>
              <a:t>21/12/1436</a:t>
            </a:fld>
            <a:endParaRPr lang="ar-SA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C7F2A-66AA-42AE-96D7-1BFD617D5A46}" type="datetimeFigureOut">
              <a:rPr lang="ar-SA"/>
              <a:pPr>
                <a:defRPr/>
              </a:pPr>
              <a:t>21/12/1436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47265-2705-45AC-B75F-63FBAB49726F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al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22168-55BE-4592-8B80-59DF12029BF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C82A1-8409-4778-BC26-BF9EFDC13520}" type="datetimeFigureOut">
              <a:rPr lang="ar-SA"/>
              <a:pPr>
                <a:defRPr/>
              </a:pPr>
              <a:t>21/12/1436</a:t>
            </a:fld>
            <a:endParaRPr lang="ar-SA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rtl="1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5BC659C-4F15-495A-8C37-82B41ECC3698}" type="datetimeFigureOut">
              <a:rPr lang="ar-SA"/>
              <a:pPr>
                <a:defRPr/>
              </a:pPr>
              <a:t>21/12/1436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rtl="1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rtl="1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810317-6354-4DC3-AC36-A20AA7ACFB20}" type="slidenum">
              <a:rPr lang="ar-SA"/>
              <a:pPr>
                <a:defRPr/>
              </a:pPr>
              <a:t>‹#›</a:t>
            </a:fld>
            <a:endParaRPr lang="ar-SA"/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  <a:cs typeface="Arial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  <a:cs typeface="Arial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  <a:cs typeface="Arial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  <a:cs typeface="Arial" charset="0"/>
        </a:defRPr>
      </a:lvl9pPr>
    </p:titleStyle>
    <p:bodyStyle>
      <a:lvl1pPr marL="273050" indent="-27305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r" rtl="1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r" rtl="1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3"/>
          <p:cNvSpPr>
            <a:spLocks noGrp="1"/>
          </p:cNvSpPr>
          <p:nvPr>
            <p:ph type="body" idx="4294967295"/>
          </p:nvPr>
        </p:nvSpPr>
        <p:spPr>
          <a:xfrm>
            <a:off x="381000" y="609600"/>
            <a:ext cx="8534400" cy="4598988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en-US" sz="4000" b="1" smtClean="0">
                <a:solidFill>
                  <a:schemeClr val="tx2"/>
                </a:solidFill>
                <a:cs typeface="Times New Roman" pitchFamily="18" charset="0"/>
              </a:rPr>
              <a:t>Types of a Report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en-US" b="1" smtClean="0">
                <a:solidFill>
                  <a:schemeClr val="accent1"/>
                </a:solidFill>
                <a:cs typeface="Times New Roman" pitchFamily="18" charset="0"/>
              </a:rPr>
              <a:t>Part 2</a:t>
            </a:r>
          </a:p>
          <a:p>
            <a:pPr algn="ctr" eaLnBrk="1" hangingPunct="1">
              <a:buFont typeface="Wingdings 2" pitchFamily="18" charset="2"/>
              <a:buNone/>
            </a:pPr>
            <a:endParaRPr lang="en-US" sz="4000" b="1" smtClean="0">
              <a:solidFill>
                <a:schemeClr val="tx2"/>
              </a:solidFill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en-US" b="1" smtClean="0"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en-US" b="1" smtClean="0"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en-US" b="1" smtClean="0"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en-US" b="1" smtClean="0"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ar-SA" b="1" smtClean="0">
              <a:solidFill>
                <a:schemeClr val="accent1"/>
              </a:solidFill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ar-SA" b="1" smtClean="0">
              <a:solidFill>
                <a:schemeClr val="accent1"/>
              </a:solidFill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en-US" b="1" smtClean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5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8534400" cy="758825"/>
          </a:xfrm>
        </p:spPr>
        <p:txBody>
          <a:bodyPr/>
          <a:lstStyle/>
          <a:p>
            <a:pPr eaLnBrk="1" hangingPunct="1"/>
            <a:r>
              <a:rPr lang="en-US" b="1" smtClean="0">
                <a:cs typeface="Arial" charset="0"/>
              </a:rPr>
              <a:t>Progress Report</a:t>
            </a:r>
          </a:p>
        </p:txBody>
      </p:sp>
      <p:sp>
        <p:nvSpPr>
          <p:cNvPr id="12290" name="Rectangle 6"/>
          <p:cNvSpPr>
            <a:spLocks noChangeArrowheads="1"/>
          </p:cNvSpPr>
          <p:nvPr/>
        </p:nvSpPr>
        <p:spPr bwMode="auto">
          <a:xfrm>
            <a:off x="381000" y="3276600"/>
            <a:ext cx="121285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US" sz="3600" b="1">
                <a:solidFill>
                  <a:schemeClr val="accent1"/>
                </a:solidFill>
              </a:rPr>
              <a:t>A periodic report that describes </a:t>
            </a:r>
          </a:p>
          <a:p>
            <a:pPr>
              <a:buFont typeface="Arial" charset="0"/>
              <a:buNone/>
            </a:pPr>
            <a:r>
              <a:rPr lang="en-US" sz="3600" b="1">
                <a:solidFill>
                  <a:schemeClr val="accent1"/>
                </a:solidFill>
              </a:rPr>
              <a:t>how a project is progressing.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/>
          </p:cNvSpPr>
          <p:nvPr>
            <p:ph type="title" idx="4294967295"/>
          </p:nvPr>
        </p:nvSpPr>
        <p:spPr>
          <a:xfrm>
            <a:off x="304800" y="838200"/>
            <a:ext cx="8534400" cy="758825"/>
          </a:xfrm>
        </p:spPr>
        <p:txBody>
          <a:bodyPr/>
          <a:lstStyle/>
          <a:p>
            <a:pPr eaLnBrk="1" hangingPunct="1"/>
            <a:r>
              <a:rPr lang="en-US" sz="2900" b="1" smtClean="0">
                <a:cs typeface="Arial" charset="0"/>
              </a:rPr>
              <a:t>Incident Report</a:t>
            </a:r>
            <a:br>
              <a:rPr lang="en-US" sz="2900" b="1" smtClean="0">
                <a:cs typeface="Arial" charset="0"/>
              </a:rPr>
            </a:br>
            <a:r>
              <a:rPr lang="en-US" sz="2900" b="1" smtClean="0">
                <a:cs typeface="Arial" charset="0"/>
              </a:rPr>
              <a:t>(or Accident Report)</a:t>
            </a:r>
          </a:p>
        </p:txBody>
      </p:sp>
      <p:sp>
        <p:nvSpPr>
          <p:cNvPr id="13314" name="Rectangle 3"/>
          <p:cNvSpPr>
            <a:spLocks noGrp="1"/>
          </p:cNvSpPr>
          <p:nvPr>
            <p:ph type="body" idx="4294967295"/>
          </p:nvPr>
        </p:nvSpPr>
        <p:spPr>
          <a:xfrm>
            <a:off x="228600" y="2259013"/>
            <a:ext cx="8534400" cy="4598987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endParaRPr lang="en-US" sz="2300" smtClean="0">
              <a:cs typeface="Times New Roman" pitchFamily="18" charset="0"/>
            </a:endParaRPr>
          </a:p>
          <a:p>
            <a:pPr algn="l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b="1" smtClean="0">
                <a:solidFill>
                  <a:schemeClr val="accent1"/>
                </a:solidFill>
                <a:cs typeface="Times New Roman" pitchFamily="18" charset="0"/>
              </a:rPr>
              <a:t>A report that describes an incident or an accident </a:t>
            </a:r>
          </a:p>
          <a:p>
            <a:pPr algn="l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GB" sz="2300" smtClean="0">
                <a:cs typeface="Times New Roman" pitchFamily="18" charset="0"/>
              </a:rPr>
              <a:t>It determines why people or equipment fail to behave or react as expected.</a:t>
            </a:r>
            <a:r>
              <a:rPr lang="ar-SA" sz="2300" smtClean="0"/>
              <a:t> </a:t>
            </a:r>
          </a:p>
          <a:p>
            <a:pPr algn="l" eaLnBrk="1" hangingPunct="1">
              <a:lnSpc>
                <a:spcPct val="90000"/>
              </a:lnSpc>
              <a:buFont typeface="Wingdings 2" pitchFamily="18" charset="2"/>
              <a:buNone/>
            </a:pPr>
            <a:endParaRPr lang="ar-SA" sz="2300" smtClean="0"/>
          </a:p>
          <a:p>
            <a:pPr algn="l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300" b="1" smtClean="0">
                <a:solidFill>
                  <a:schemeClr val="tx2"/>
                </a:solidFill>
                <a:cs typeface="Times New Roman" pitchFamily="18" charset="0"/>
              </a:rPr>
              <a:t>It should include: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300" smtClean="0">
                <a:cs typeface="Times New Roman" pitchFamily="18" charset="0"/>
              </a:rPr>
              <a:t>The </a:t>
            </a:r>
            <a:r>
              <a:rPr lang="en-US" sz="2300" b="1" u="sng" smtClean="0">
                <a:cs typeface="Times New Roman" pitchFamily="18" charset="0"/>
              </a:rPr>
              <a:t>name </a:t>
            </a:r>
            <a:r>
              <a:rPr lang="en-US" sz="2300" smtClean="0">
                <a:cs typeface="Times New Roman" pitchFamily="18" charset="0"/>
              </a:rPr>
              <a:t>of the person describing the event and </a:t>
            </a:r>
            <a:r>
              <a:rPr lang="en-US" sz="2300" b="1" smtClean="0">
                <a:cs typeface="Times New Roman" pitchFamily="18" charset="0"/>
              </a:rPr>
              <a:t>contant information.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300" smtClean="0">
                <a:cs typeface="Times New Roman" pitchFamily="18" charset="0"/>
              </a:rPr>
              <a:t>A description of how the event occurred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300" smtClean="0">
                <a:cs typeface="Times New Roman" pitchFamily="18" charset="0"/>
              </a:rPr>
              <a:t>The names of people involved.</a:t>
            </a:r>
          </a:p>
          <a:p>
            <a:pPr algn="l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ar-SA" sz="2300" smtClean="0"/>
              <a:t> </a:t>
            </a:r>
            <a:endParaRPr lang="en-US" sz="2300" smtClean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 idx="4294967295"/>
          </p:nvPr>
        </p:nvSpPr>
        <p:spPr>
          <a:xfrm>
            <a:off x="228600" y="1219200"/>
            <a:ext cx="8534400" cy="758825"/>
          </a:xfrm>
        </p:spPr>
        <p:txBody>
          <a:bodyPr/>
          <a:lstStyle/>
          <a:p>
            <a:pPr algn="l" eaLnBrk="1" hangingPunct="1"/>
            <a:r>
              <a:rPr lang="en-US" b="1" smtClean="0">
                <a:cs typeface="Arial" charset="0"/>
              </a:rPr>
              <a:t>Examples of incidents:</a:t>
            </a:r>
          </a:p>
        </p:txBody>
      </p:sp>
      <p:sp>
        <p:nvSpPr>
          <p:cNvPr id="14338" name="Rectangle 3"/>
          <p:cNvSpPr>
            <a:spLocks noGrp="1"/>
          </p:cNvSpPr>
          <p:nvPr>
            <p:ph type="body" idx="4294967295"/>
          </p:nvPr>
        </p:nvSpPr>
        <p:spPr>
          <a:xfrm>
            <a:off x="228600" y="2819400"/>
            <a:ext cx="8534400" cy="4598988"/>
          </a:xfrm>
        </p:spPr>
        <p:txBody>
          <a:bodyPr/>
          <a:lstStyle/>
          <a:p>
            <a:pPr algn="l" rtl="0" eaLnBrk="1" hangingPunct="1"/>
            <a:r>
              <a:rPr lang="en-US" b="1" smtClean="0">
                <a:cs typeface="Times New Roman" pitchFamily="18" charset="0"/>
              </a:rPr>
              <a:t>a child skinning their knee on a playground</a:t>
            </a:r>
          </a:p>
          <a:p>
            <a:pPr algn="l" rtl="0" eaLnBrk="1" hangingPunct="1"/>
            <a:r>
              <a:rPr lang="en-US" b="1" smtClean="0">
                <a:cs typeface="Times New Roman" pitchFamily="18" charset="0"/>
              </a:rPr>
              <a:t>violent or illegal behavior</a:t>
            </a:r>
          </a:p>
          <a:p>
            <a:pPr algn="l" rtl="0" eaLnBrk="1" hangingPunct="1"/>
            <a:r>
              <a:rPr lang="en-US" b="1" smtClean="0">
                <a:cs typeface="Times New Roman" pitchFamily="18" charset="0"/>
              </a:rPr>
              <a:t>a medical error...etc.</a:t>
            </a:r>
          </a:p>
          <a:p>
            <a:pPr algn="l" rtl="0" eaLnBrk="1" hangingPunct="1"/>
            <a:r>
              <a:rPr lang="en-US" b="1" smtClean="0">
                <a:cs typeface="Times New Roman" pitchFamily="18" charset="0"/>
              </a:rPr>
              <a:t>property damage</a:t>
            </a:r>
          </a:p>
          <a:p>
            <a:pPr algn="l" rtl="0" eaLnBrk="1" hangingPunct="1">
              <a:buFont typeface="Wingdings 2" pitchFamily="18" charset="2"/>
              <a:buNone/>
            </a:pPr>
            <a:endParaRPr lang="en-US" b="1" smtClean="0">
              <a:cs typeface="Times New Roman" pitchFamily="18" charset="0"/>
            </a:endParaRPr>
          </a:p>
          <a:p>
            <a:pPr algn="l" eaLnBrk="1" hangingPunct="1">
              <a:buFont typeface="Wingdings 2" pitchFamily="18" charset="2"/>
              <a:buNone/>
            </a:pPr>
            <a:r>
              <a:rPr lang="en-US" smtClean="0"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/>
          </p:cNvSpPr>
          <p:nvPr>
            <p:ph type="title" idx="4294967295"/>
          </p:nvPr>
        </p:nvSpPr>
        <p:spPr>
          <a:xfrm>
            <a:off x="304800" y="1143000"/>
            <a:ext cx="8534400" cy="758825"/>
          </a:xfrm>
        </p:spPr>
        <p:txBody>
          <a:bodyPr/>
          <a:lstStyle/>
          <a:p>
            <a:pPr algn="l" eaLnBrk="1" hangingPunct="1"/>
            <a:r>
              <a:rPr lang="en-US" sz="2900" b="1" smtClean="0">
                <a:cs typeface="Arial" charset="0"/>
              </a:rPr>
              <a:t>The following are common problems found in incident reports: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body" idx="4294967295"/>
          </p:nvPr>
        </p:nvSpPr>
        <p:spPr>
          <a:xfrm>
            <a:off x="152400" y="2057400"/>
            <a:ext cx="8534400" cy="4598988"/>
          </a:xfrm>
        </p:spPr>
        <p:txBody>
          <a:bodyPr/>
          <a:lstStyle/>
          <a:p>
            <a:pPr algn="l" rtl="0" eaLnBrk="1" hangingPunct="1">
              <a:buFont typeface="Wingdings 2" pitchFamily="18" charset="2"/>
              <a:buNone/>
            </a:pPr>
            <a:endParaRPr lang="ar-SA" smtClean="0"/>
          </a:p>
          <a:p>
            <a:pPr algn="l" rtl="0" eaLnBrk="1" hangingPunct="1">
              <a:buFont typeface="Wingdings 2" pitchFamily="18" charset="2"/>
              <a:buNone/>
            </a:pPr>
            <a:r>
              <a:rPr lang="en-US" smtClean="0">
                <a:cs typeface="Times New Roman" pitchFamily="18" charset="0"/>
              </a:rPr>
              <a:t> • Not clear to someone who wasn’t there </a:t>
            </a:r>
          </a:p>
          <a:p>
            <a:pPr algn="l" rtl="0" eaLnBrk="1" hangingPunct="1">
              <a:buFont typeface="Wingdings 2" pitchFamily="18" charset="2"/>
              <a:buNone/>
            </a:pPr>
            <a:r>
              <a:rPr lang="en-US" smtClean="0">
                <a:cs typeface="Times New Roman" pitchFamily="18" charset="0"/>
              </a:rPr>
              <a:t>• Thoughts not organized </a:t>
            </a:r>
          </a:p>
          <a:p>
            <a:pPr algn="l" rtl="0" eaLnBrk="1" hangingPunct="1">
              <a:buFont typeface="Wingdings 2" pitchFamily="18" charset="2"/>
              <a:buNone/>
            </a:pPr>
            <a:r>
              <a:rPr lang="en-US" smtClean="0">
                <a:cs typeface="Times New Roman" pitchFamily="18" charset="0"/>
              </a:rPr>
              <a:t>• Not enough detail (who, what, when, where, why, and how)</a:t>
            </a:r>
            <a:endParaRPr lang="ar-SA" smtClean="0"/>
          </a:p>
          <a:p>
            <a:pPr algn="l" rtl="0" eaLnBrk="1" hangingPunct="1">
              <a:buFont typeface="Wingdings 2" pitchFamily="18" charset="2"/>
              <a:buNone/>
            </a:pPr>
            <a:r>
              <a:rPr lang="en-US" smtClean="0">
                <a:cs typeface="Times New Roman" pitchFamily="18" charset="0"/>
              </a:rPr>
              <a:t>• Poor grammar, punctuation, and spelling</a:t>
            </a:r>
          </a:p>
          <a:p>
            <a:pPr algn="l" rtl="0" eaLnBrk="1" hangingPunct="1">
              <a:buFont typeface="Wingdings 2" pitchFamily="18" charset="2"/>
              <a:buNone/>
            </a:pPr>
            <a:r>
              <a:rPr lang="en-US" smtClean="0">
                <a:cs typeface="Times New Roman" pitchFamily="18" charset="0"/>
              </a:rPr>
              <a:t> • Use of terms or abbreviations that readers may not be familiar with</a:t>
            </a:r>
          </a:p>
          <a:p>
            <a:pPr algn="l" rtl="0" eaLnBrk="1" hangingPunct="1">
              <a:buFont typeface="Wingdings 2" pitchFamily="18" charset="2"/>
              <a:buNone/>
            </a:pPr>
            <a:r>
              <a:rPr lang="en-US" smtClean="0">
                <a:cs typeface="Times New Roman" pitchFamily="18" charset="0"/>
              </a:rPr>
              <a:t> • Inconsistency in style throughout the department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318</TotalTime>
  <Words>140</Words>
  <Application>Microsoft Office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Civic</vt:lpstr>
      <vt:lpstr>Slide 1</vt:lpstr>
      <vt:lpstr>Progress Report</vt:lpstr>
      <vt:lpstr>Incident Report (or Accident Report)</vt:lpstr>
      <vt:lpstr>Examples of incidents:</vt:lpstr>
      <vt:lpstr>The following are common problems found in incident reports: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a Report</dc:title>
  <dc:creator>User</dc:creator>
  <cp:lastModifiedBy>CT</cp:lastModifiedBy>
  <cp:revision>13</cp:revision>
  <dcterms:created xsi:type="dcterms:W3CDTF">2014-09-21T17:46:12Z</dcterms:created>
  <dcterms:modified xsi:type="dcterms:W3CDTF">2015-10-04T19:59:33Z</dcterms:modified>
</cp:coreProperties>
</file>