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840" r:id="rId1"/>
  </p:sldMasterIdLst>
  <p:notesMasterIdLst>
    <p:notesMasterId r:id="rId32"/>
  </p:notes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79" r:id="rId9"/>
    <p:sldId id="280" r:id="rId10"/>
    <p:sldId id="265" r:id="rId11"/>
    <p:sldId id="302" r:id="rId12"/>
    <p:sldId id="303" r:id="rId13"/>
    <p:sldId id="290" r:id="rId14"/>
    <p:sldId id="271" r:id="rId15"/>
    <p:sldId id="267" r:id="rId16"/>
    <p:sldId id="281" r:id="rId17"/>
    <p:sldId id="268" r:id="rId18"/>
    <p:sldId id="298" r:id="rId19"/>
    <p:sldId id="285" r:id="rId20"/>
    <p:sldId id="286" r:id="rId21"/>
    <p:sldId id="270" r:id="rId22"/>
    <p:sldId id="283" r:id="rId23"/>
    <p:sldId id="273" r:id="rId24"/>
    <p:sldId id="274" r:id="rId25"/>
    <p:sldId id="275" r:id="rId26"/>
    <p:sldId id="276" r:id="rId27"/>
    <p:sldId id="277" r:id="rId28"/>
    <p:sldId id="278" r:id="rId29"/>
    <p:sldId id="296" r:id="rId30"/>
    <p:sldId id="292" r:id="rId31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hp" initials="h" lastIdx="1" clrIdx="0">
    <p:extLst>
      <p:ext uri="{19B8F6BF-5375-455C-9EA6-DF929625EA0E}">
        <p15:presenceInfo xmlns:p15="http://schemas.microsoft.com/office/powerpoint/2012/main" userId="hp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418" autoAdjust="0"/>
    <p:restoredTop sz="94615" autoAdjust="0"/>
  </p:normalViewPr>
  <p:slideViewPr>
    <p:cSldViewPr>
      <p:cViewPr varScale="1">
        <p:scale>
          <a:sx n="110" d="100"/>
          <a:sy n="110" d="100"/>
        </p:scale>
        <p:origin x="1650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6-03-23T22:15:17.675" idx="1">
    <p:pos x="5750" y="10"/>
    <p:text/>
    <p:extLst>
      <p:ext uri="{C676402C-5697-4E1C-873F-D02D1690AC5C}">
        <p15:threadingInfo xmlns:p15="http://schemas.microsoft.com/office/powerpoint/2012/main" timeZoneBias="-180"/>
      </p:ext>
    </p:extLs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CA647817-831B-45E1-8E89-414C4DCE426A}" type="datetimeFigureOut">
              <a:rPr lang="ar-SA" smtClean="0"/>
              <a:pPr/>
              <a:t>14/06/37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7583259E-281D-4E49-B923-5B993D6A9753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3253770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7"/>
          <p:cNvSpPr>
            <a:spLocks noChangeAspect="1" noEditPoints="1"/>
          </p:cNvSpPr>
          <p:nvPr/>
        </p:nvSpPr>
        <p:spPr bwMode="auto">
          <a:xfrm>
            <a:off x="838200" y="1762090"/>
            <a:ext cx="2521776" cy="5095912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743323" y="3721473"/>
            <a:ext cx="5120640" cy="1581150"/>
          </a:xfrm>
        </p:spPr>
        <p:txBody>
          <a:bodyPr>
            <a:normAutofit/>
          </a:bodyPr>
          <a:lstStyle>
            <a:lvl1pPr marL="0" indent="0" algn="l">
              <a:buNone/>
              <a:defRPr sz="2400" b="0" i="0" cap="none" spc="12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74E922D-E7A6-419C-8AB3-F43C0A7D2653}" type="datetime1">
              <a:rPr lang="ar-SA" smtClean="0"/>
              <a:pPr/>
              <a:t>14/06/37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Al-Katheery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91475" y="6429375"/>
            <a:ext cx="876300" cy="292100"/>
          </a:xfrm>
        </p:spPr>
        <p:txBody>
          <a:bodyPr/>
          <a:lstStyle/>
          <a:p>
            <a:fld id="{A4BD0376-2136-460A-965E-CBAF34B92DF2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9" name="Freeform 7"/>
          <p:cNvSpPr>
            <a:spLocks noChangeAspect="1" noEditPoints="1"/>
          </p:cNvSpPr>
          <p:nvPr/>
        </p:nvSpPr>
        <p:spPr bwMode="auto">
          <a:xfrm>
            <a:off x="838200" y="1762090"/>
            <a:ext cx="2521776" cy="5095912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3739896" y="1417320"/>
            <a:ext cx="5120640" cy="2304288"/>
          </a:xfrm>
        </p:spPr>
        <p:txBody>
          <a:bodyPr>
            <a:normAutofit/>
          </a:bodyPr>
          <a:lstStyle>
            <a:lvl1pPr>
              <a:defRPr sz="40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Freeform 7"/>
          <p:cNvSpPr>
            <a:spLocks noChangeAspect="1" noEditPoints="1"/>
          </p:cNvSpPr>
          <p:nvPr/>
        </p:nvSpPr>
        <p:spPr bwMode="auto">
          <a:xfrm>
            <a:off x="838200" y="1762090"/>
            <a:ext cx="2521776" cy="5095912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E9202-CB54-41C0-ADD7-58153963E1AB}" type="datetime1">
              <a:rPr lang="ar-SA" smtClean="0"/>
              <a:pPr/>
              <a:t>14/06/37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Al-Katheery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D0376-2136-460A-965E-CBAF34B92DF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F88CD8-68BC-4ED0-B4AB-39500E6557BB}" type="datetime1">
              <a:rPr lang="ar-SA" smtClean="0"/>
              <a:pPr/>
              <a:t>14/06/37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Al-Katheery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D0376-2136-460A-965E-CBAF34B92DF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8"/>
          <p:cNvSpPr>
            <a:spLocks noChangeAspect="1" noEditPoints="1"/>
          </p:cNvSpPr>
          <p:nvPr/>
        </p:nvSpPr>
        <p:spPr bwMode="auto">
          <a:xfrm>
            <a:off x="5489634" y="0"/>
            <a:ext cx="3393768" cy="6858000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C87C9-8994-41B7-9E05-9C9118557618}" type="datetime1">
              <a:rPr lang="ar-SA" smtClean="0"/>
              <a:pPr/>
              <a:t>14/06/37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Al-Katheery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D0376-2136-460A-965E-CBAF34B92DF2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5" name="Title Placeholder 1"/>
          <p:cNvSpPr>
            <a:spLocks noGrp="1"/>
          </p:cNvSpPr>
          <p:nvPr>
            <p:ph type="title"/>
          </p:nvPr>
        </p:nvSpPr>
        <p:spPr>
          <a:xfrm>
            <a:off x="276225" y="228600"/>
            <a:ext cx="8591550" cy="1066801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274320" y="1298448"/>
            <a:ext cx="8595360" cy="4937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6026391A-48C6-472E-BB0E-013EEE60230B}" type="datetime1">
              <a:rPr lang="ar-SA" smtClean="0"/>
              <a:pPr/>
              <a:t>14/06/37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Al-Katheery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D0376-2136-460A-965E-CBAF34B92DF2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5" name="Subtitle 2"/>
          <p:cNvSpPr>
            <a:spLocks noGrp="1"/>
          </p:cNvSpPr>
          <p:nvPr>
            <p:ph type="subTitle" idx="1"/>
          </p:nvPr>
        </p:nvSpPr>
        <p:spPr>
          <a:xfrm>
            <a:off x="3743324" y="1400174"/>
            <a:ext cx="5120640" cy="1476375"/>
          </a:xfrm>
        </p:spPr>
        <p:txBody>
          <a:bodyPr anchor="b" anchorCtr="0">
            <a:normAutofit/>
          </a:bodyPr>
          <a:lstStyle>
            <a:lvl1pPr marL="0" indent="0" algn="l">
              <a:buNone/>
              <a:defRPr sz="2400" b="0" i="0" cap="none" spc="12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0" name="Freeform 7"/>
          <p:cNvSpPr>
            <a:spLocks noChangeAspect="1" noEditPoints="1"/>
          </p:cNvSpPr>
          <p:nvPr/>
        </p:nvSpPr>
        <p:spPr bwMode="auto">
          <a:xfrm>
            <a:off x="34289" y="136641"/>
            <a:ext cx="3326149" cy="6721359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733800" y="2895599"/>
            <a:ext cx="5129543" cy="2667001"/>
          </a:xfrm>
        </p:spPr>
        <p:txBody>
          <a:bodyPr anchor="t">
            <a:normAutofit/>
          </a:bodyPr>
          <a:lstStyle>
            <a:lvl1pPr>
              <a:defRPr kumimoji="0" lang="en-US" sz="40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0B598-692B-4ED5-ACAF-E79B9F324817}" type="datetime1">
              <a:rPr lang="ar-SA" smtClean="0"/>
              <a:pPr/>
              <a:t>14/06/37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Al-Katheery</a:t>
            </a:r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D0376-2136-460A-965E-CBAF34B92DF2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3"/>
          </p:nvPr>
        </p:nvSpPr>
        <p:spPr>
          <a:xfrm>
            <a:off x="276225" y="1298448"/>
            <a:ext cx="4251960" cy="493776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1"/>
          <p:cNvSpPr>
            <a:spLocks noGrp="1"/>
          </p:cNvSpPr>
          <p:nvPr>
            <p:ph sz="quarter" idx="14"/>
          </p:nvPr>
        </p:nvSpPr>
        <p:spPr>
          <a:xfrm>
            <a:off x="4615815" y="1298448"/>
            <a:ext cx="4251960" cy="493776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156B4-EBC5-4C94-986E-70EC07467EBC}" type="datetime1">
              <a:rPr lang="ar-SA" smtClean="0"/>
              <a:pPr/>
              <a:t>14/06/37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Al-Katheery</a:t>
            </a:r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D0376-2136-460A-965E-CBAF34B92DF2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Content Placeholder 11"/>
          <p:cNvSpPr>
            <a:spLocks noGrp="1"/>
          </p:cNvSpPr>
          <p:nvPr>
            <p:ph sz="quarter" idx="13"/>
          </p:nvPr>
        </p:nvSpPr>
        <p:spPr>
          <a:xfrm>
            <a:off x="276225" y="1810512"/>
            <a:ext cx="4251960" cy="4425696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5" name="Content Placeholder 11"/>
          <p:cNvSpPr>
            <a:spLocks noGrp="1"/>
          </p:cNvSpPr>
          <p:nvPr>
            <p:ph sz="quarter" idx="14"/>
          </p:nvPr>
        </p:nvSpPr>
        <p:spPr>
          <a:xfrm>
            <a:off x="4615815" y="1810512"/>
            <a:ext cx="4251960" cy="4425696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2"/>
          </p:nvPr>
        </p:nvSpPr>
        <p:spPr>
          <a:xfrm>
            <a:off x="276225" y="1298448"/>
            <a:ext cx="4248150" cy="509587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 b="0" i="0" spc="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5"/>
          </p:nvPr>
        </p:nvSpPr>
        <p:spPr>
          <a:xfrm>
            <a:off x="4615815" y="1298448"/>
            <a:ext cx="4248150" cy="509587"/>
          </a:xfrm>
        </p:spPr>
        <p:txBody>
          <a:bodyPr anchor="ctr">
            <a:normAutofit/>
          </a:bodyPr>
          <a:lstStyle>
            <a:lvl1pPr marL="0" indent="0">
              <a:buNone/>
              <a:defRPr sz="2000" b="0" i="0" spc="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13FE271-0C6E-496B-A5FB-CA357FB6037F}" type="datetime1">
              <a:rPr lang="ar-SA" smtClean="0"/>
              <a:pPr/>
              <a:t>14/06/37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Al-Katheery</a:t>
            </a:r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D0376-2136-460A-965E-CBAF34B92DF2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7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3640A-3B27-4399-B919-1A5D1F4AF27A}" type="datetime1">
              <a:rPr lang="ar-SA" smtClean="0"/>
              <a:pPr/>
              <a:t>14/06/37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Al-Katheery</a:t>
            </a:r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D0376-2136-460A-965E-CBAF34B92DF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-1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CFEA7EF0-575C-465C-BA47-1CC70B5E3063}" type="datetime1">
              <a:rPr lang="ar-SA" smtClean="0"/>
              <a:pPr/>
              <a:t>14/06/37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Al-Katheery</a:t>
            </a:r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D0376-2136-460A-965E-CBAF34B92DF2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2834640" cy="1298448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Content Placeholder 11"/>
          <p:cNvSpPr>
            <a:spLocks noGrp="1"/>
          </p:cNvSpPr>
          <p:nvPr>
            <p:ph sz="quarter" idx="14"/>
          </p:nvPr>
        </p:nvSpPr>
        <p:spPr>
          <a:xfrm>
            <a:off x="3775935" y="533400"/>
            <a:ext cx="5063266" cy="570280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276224" y="1539240"/>
            <a:ext cx="2834640" cy="4709160"/>
          </a:xfrm>
        </p:spPr>
        <p:txBody>
          <a:bodyPr>
            <a:normAutofit/>
          </a:bodyPr>
          <a:lstStyle>
            <a:lvl1pPr marL="0" indent="0">
              <a:buNone/>
              <a:defRPr lang="en-US" sz="1600" b="0" i="0" kern="1200" cap="none" spc="30" baseline="0" dirty="0" smtClean="0">
                <a:solidFill>
                  <a:schemeClr val="bg2"/>
                </a:solidFill>
                <a:latin typeface="+mn-lt"/>
                <a:ea typeface="+mn-ea"/>
                <a:cs typeface="Tahoma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-1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409950" y="0"/>
            <a:ext cx="5734050" cy="6858000"/>
          </a:xfrm>
        </p:spPr>
        <p:txBody>
          <a:bodyPr anchor="ctr" anchorCtr="0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EAB9E8CC-63C5-4D53-9DA3-A7138980824D}" type="datetime1">
              <a:rPr lang="ar-SA" smtClean="0"/>
              <a:pPr/>
              <a:t>14/06/37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Al-Katheery</a:t>
            </a:r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D0376-2136-460A-965E-CBAF34B92DF2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1" name="Title Placeholder 1"/>
          <p:cNvSpPr>
            <a:spLocks noGrp="1"/>
          </p:cNvSpPr>
          <p:nvPr>
            <p:ph type="title"/>
          </p:nvPr>
        </p:nvSpPr>
        <p:spPr>
          <a:xfrm>
            <a:off x="276224" y="228600"/>
            <a:ext cx="2834640" cy="1295399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274320" y="1536192"/>
            <a:ext cx="2834640" cy="4712208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bg2"/>
                </a:solidFill>
              </a:defRPr>
            </a:lvl1pPr>
            <a:lvl2pPr marL="171450" indent="1588">
              <a:buNone/>
              <a:defRPr>
                <a:solidFill>
                  <a:schemeClr val="bg2"/>
                </a:solidFill>
              </a:defRPr>
            </a:lvl2pPr>
            <a:lvl3pPr marL="344488" indent="6350">
              <a:buNone/>
              <a:defRPr>
                <a:solidFill>
                  <a:schemeClr val="bg2"/>
                </a:solidFill>
              </a:defRPr>
            </a:lvl3pPr>
            <a:lvl4pPr marL="515938" indent="3175">
              <a:buNone/>
              <a:defRPr>
                <a:solidFill>
                  <a:schemeClr val="bg2"/>
                </a:solidFill>
              </a:defRPr>
            </a:lvl4pPr>
            <a:lvl5pPr marL="688975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6225" y="1295400"/>
            <a:ext cx="8591550" cy="49339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6225" y="6429375"/>
            <a:ext cx="213360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50" b="1">
                <a:solidFill>
                  <a:schemeClr val="tx2"/>
                </a:solidFill>
              </a:defRPr>
            </a:lvl1pPr>
          </a:lstStyle>
          <a:p>
            <a:fld id="{0BE4B77F-A8E8-414E-89E0-4F12F2A5CBB7}" type="datetime1">
              <a:rPr lang="ar-SA" smtClean="0"/>
              <a:pPr/>
              <a:t>14/06/37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743324" y="6429375"/>
            <a:ext cx="4086225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50" b="1">
                <a:solidFill>
                  <a:schemeClr val="tx2"/>
                </a:solidFill>
              </a:defRPr>
            </a:lvl1pPr>
          </a:lstStyle>
          <a:p>
            <a:r>
              <a:rPr lang="en-US" dirty="0" err="1" smtClean="0"/>
              <a:t>Eman</a:t>
            </a:r>
            <a:r>
              <a:rPr lang="en-US" dirty="0" smtClean="0"/>
              <a:t> Al-</a:t>
            </a:r>
            <a:r>
              <a:rPr lang="en-US" dirty="0" err="1" smtClean="0"/>
              <a:t>Katheery</a:t>
            </a:r>
            <a:endParaRPr lang="ar-S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91475" y="6429375"/>
            <a:ext cx="87630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600" b="1">
                <a:solidFill>
                  <a:schemeClr val="tx2"/>
                </a:solidFill>
              </a:defRPr>
            </a:lvl1pPr>
          </a:lstStyle>
          <a:p>
            <a:fld id="{A4BD0376-2136-460A-965E-CBAF34B92DF2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hf sldNum="0" hdr="0" dt="0"/>
  <p:txStyles>
    <p:titleStyle>
      <a:lvl1pPr algn="l" defTabSz="914400" rtl="1" eaLnBrk="1" latinLnBrk="0" hangingPunct="1">
        <a:spcBef>
          <a:spcPts val="400"/>
        </a:spcBef>
        <a:buNone/>
        <a:defRPr sz="3600" b="0" kern="1200" cap="none" spc="0" baseline="0">
          <a:solidFill>
            <a:schemeClr val="tx2"/>
          </a:solidFill>
          <a:latin typeface="+mj-lt"/>
          <a:ea typeface="+mj-ea"/>
          <a:cs typeface="Tunga" pitchFamily="2"/>
        </a:defRPr>
      </a:lvl1pPr>
    </p:titleStyle>
    <p:bodyStyle>
      <a:lvl1pPr marL="171450" indent="-173736" algn="r" defTabSz="914400" rtl="1" eaLnBrk="1" latinLnBrk="0" hangingPunct="1">
        <a:spcBef>
          <a:spcPts val="600"/>
        </a:spcBef>
        <a:spcAft>
          <a:spcPts val="0"/>
        </a:spcAft>
        <a:buClr>
          <a:schemeClr val="accent1"/>
        </a:buClr>
        <a:buFont typeface="Arial" pitchFamily="34" charset="0"/>
        <a:buChar char="•"/>
        <a:defRPr sz="2200" b="0" i="0" kern="1200" cap="none" spc="30" baseline="0">
          <a:solidFill>
            <a:schemeClr val="tx2"/>
          </a:solidFill>
          <a:latin typeface="+mn-lt"/>
          <a:ea typeface="+mn-ea"/>
          <a:cs typeface="Tahoma" pitchFamily="34" charset="0"/>
        </a:defRPr>
      </a:lvl1pPr>
      <a:lvl2pPr marL="344488" indent="-173736" algn="r" defTabSz="914400" rtl="1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Tahoma" pitchFamily="34" charset="0"/>
        </a:defRPr>
      </a:lvl2pPr>
      <a:lvl3pPr marL="515938" indent="-173736" algn="r" defTabSz="914400" rtl="1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Tahoma" pitchFamily="34" charset="0"/>
        </a:defRPr>
      </a:lvl3pPr>
      <a:lvl4pPr marL="688975" indent="-173736" algn="r" defTabSz="914400" rtl="1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Tahoma" pitchFamily="34" charset="0"/>
        </a:defRPr>
      </a:lvl4pPr>
      <a:lvl5pPr marL="860425" indent="-173736" algn="r" defTabSz="914400" rtl="1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Tahoma" pitchFamily="34" charset="0"/>
        </a:defRPr>
      </a:lvl5pPr>
      <a:lvl6pPr marL="1051560" indent="-173736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234440" indent="-173736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417320" indent="-173736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1600200" indent="-173736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2060848"/>
            <a:ext cx="8640960" cy="1872208"/>
          </a:xfrm>
        </p:spPr>
        <p:txBody>
          <a:bodyPr>
            <a:noAutofit/>
          </a:bodyPr>
          <a:lstStyle/>
          <a:p>
            <a:pPr algn="ctr"/>
            <a:r>
              <a:rPr lang="en-US" b="1" dirty="0" smtClean="0"/>
              <a:t>Clauses</a:t>
            </a:r>
            <a:r>
              <a:rPr lang="en-US" b="1" dirty="0" smtClean="0"/>
              <a:t>, Types of Sentences &amp; basic sentence Patterns </a:t>
            </a:r>
            <a:endParaRPr lang="ar-SA" b="1" dirty="0"/>
          </a:p>
        </p:txBody>
      </p:sp>
      <p:sp>
        <p:nvSpPr>
          <p:cNvPr id="4" name="مربع نص 3"/>
          <p:cNvSpPr txBox="1"/>
          <p:nvPr/>
        </p:nvSpPr>
        <p:spPr>
          <a:xfrm>
            <a:off x="2411760" y="4437112"/>
            <a:ext cx="4464496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b="1" dirty="0" smtClean="0"/>
              <a:t>Prepared by:</a:t>
            </a:r>
          </a:p>
          <a:p>
            <a:pPr algn="ctr"/>
            <a:r>
              <a:rPr lang="en-US" b="1" dirty="0" err="1" smtClean="0"/>
              <a:t>Eman</a:t>
            </a:r>
            <a:r>
              <a:rPr lang="en-US" b="1" dirty="0" smtClean="0"/>
              <a:t> </a:t>
            </a:r>
            <a:r>
              <a:rPr lang="en-US" b="1" dirty="0" err="1" smtClean="0"/>
              <a:t>Alkatheery</a:t>
            </a:r>
            <a:endParaRPr lang="ar-SA" b="1" dirty="0"/>
          </a:p>
        </p:txBody>
      </p:sp>
    </p:spTree>
    <p:extLst>
      <p:ext uri="{BB962C8B-B14F-4D97-AF65-F5344CB8AC3E}">
        <p14:creationId xmlns:p14="http://schemas.microsoft.com/office/powerpoint/2010/main" val="750102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648072"/>
          </a:xfrm>
        </p:spPr>
        <p:txBody>
          <a:bodyPr>
            <a:normAutofit/>
          </a:bodyPr>
          <a:lstStyle/>
          <a:p>
            <a:pPr algn="ctr"/>
            <a:r>
              <a:rPr lang="en-US" b="1" dirty="0" smtClean="0"/>
              <a:t>2. Compound sentences</a:t>
            </a:r>
            <a:endParaRPr lang="ar-SA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79512" y="1196752"/>
            <a:ext cx="8712968" cy="4680520"/>
          </a:xfrm>
        </p:spPr>
        <p:txBody>
          <a:bodyPr>
            <a:noAutofit/>
          </a:bodyPr>
          <a:lstStyle/>
          <a:p>
            <a:pPr marL="0" indent="0" algn="l" rtl="0">
              <a:buNone/>
            </a:pPr>
            <a:r>
              <a:rPr lang="en-US" sz="2700" dirty="0" smtClean="0"/>
              <a:t>It contains two or more independent clauses.  They are joined in three ways.</a:t>
            </a:r>
            <a:r>
              <a:rPr lang="en-US" sz="2700" dirty="0">
                <a:latin typeface="Times New Roman" pitchFamily="18" charset="0"/>
                <a:cs typeface="Times New Roman" pitchFamily="18" charset="0"/>
              </a:rPr>
              <a:t> (supplementary </a:t>
            </a:r>
            <a:r>
              <a:rPr lang="en-US" sz="2700" dirty="0" smtClean="0">
                <a:latin typeface="Times New Roman" pitchFamily="18" charset="0"/>
                <a:cs typeface="Times New Roman" pitchFamily="18" charset="0"/>
              </a:rPr>
              <a:t>booklet)</a:t>
            </a:r>
            <a:endParaRPr lang="en-US" sz="2700" dirty="0" smtClean="0"/>
          </a:p>
          <a:p>
            <a:pPr marL="0" indent="0" algn="l" rtl="0">
              <a:buNone/>
            </a:pPr>
            <a:endParaRPr lang="en-US" sz="2700" dirty="0" smtClean="0"/>
          </a:p>
          <a:p>
            <a:pPr marL="0" indent="0" algn="l" rtl="0">
              <a:buNone/>
            </a:pPr>
            <a:r>
              <a:rPr lang="en-US" sz="2700" b="1" i="1" dirty="0" smtClean="0"/>
              <a:t>	Sarah </a:t>
            </a:r>
            <a:r>
              <a:rPr lang="en-US" sz="2700" b="1" i="1" dirty="0"/>
              <a:t>went to </a:t>
            </a:r>
            <a:r>
              <a:rPr lang="en-US" sz="2700" b="1" i="1" dirty="0" smtClean="0"/>
              <a:t>school. </a:t>
            </a:r>
            <a:r>
              <a:rPr lang="en-US" sz="2700" dirty="0"/>
              <a:t>independent clause</a:t>
            </a:r>
            <a:endParaRPr lang="en-US" sz="2700" b="1" i="1" dirty="0" smtClean="0"/>
          </a:p>
          <a:p>
            <a:pPr marL="0" indent="0" algn="l" rtl="0">
              <a:buNone/>
            </a:pPr>
            <a:r>
              <a:rPr lang="en-US" sz="2700" b="1" i="1" dirty="0" smtClean="0"/>
              <a:t>	Her </a:t>
            </a:r>
            <a:r>
              <a:rPr lang="en-US" sz="2700" b="1" i="1" dirty="0"/>
              <a:t>sister went shopping</a:t>
            </a:r>
            <a:r>
              <a:rPr lang="en-US" sz="2700" b="1" i="1" dirty="0" smtClean="0"/>
              <a:t>. </a:t>
            </a:r>
            <a:r>
              <a:rPr lang="en-US" sz="2700" dirty="0"/>
              <a:t>independent clause</a:t>
            </a:r>
            <a:endParaRPr lang="en-US" sz="2700" b="1" i="1" dirty="0" smtClean="0"/>
          </a:p>
          <a:p>
            <a:pPr marL="0" indent="0" algn="l" rtl="0">
              <a:buNone/>
            </a:pPr>
            <a:endParaRPr lang="en-US" sz="2700" u="sng" dirty="0" smtClean="0"/>
          </a:p>
          <a:p>
            <a:pPr marL="0" indent="0" algn="l" rtl="0">
              <a:buNone/>
            </a:pPr>
            <a:r>
              <a:rPr lang="en-US" sz="2700" u="sng" dirty="0" smtClean="0"/>
              <a:t>First method:</a:t>
            </a:r>
          </a:p>
          <a:p>
            <a:pPr marL="0" indent="0" algn="ctr" rtl="0">
              <a:buNone/>
            </a:pPr>
            <a:r>
              <a:rPr lang="en-US" sz="2700" dirty="0" smtClean="0"/>
              <a:t>a coordinator ( coordinating conjunction)</a:t>
            </a:r>
          </a:p>
          <a:p>
            <a:pPr marL="0" indent="0" algn="ctr" rtl="0">
              <a:buNone/>
            </a:pPr>
            <a:r>
              <a:rPr lang="en-US" sz="2700" b="1" i="1" dirty="0"/>
              <a:t>Sarah went to school, and her sister went shopping</a:t>
            </a:r>
            <a:r>
              <a:rPr lang="en-US" sz="2700" b="1" i="1" dirty="0" smtClean="0"/>
              <a:t>.</a:t>
            </a:r>
            <a:endParaRPr lang="en-US" sz="2700" b="1" i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Al-Katheery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629703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591550" cy="818729"/>
          </a:xfrm>
        </p:spPr>
        <p:txBody>
          <a:bodyPr/>
          <a:lstStyle/>
          <a:p>
            <a:pPr algn="ctr"/>
            <a:r>
              <a:rPr lang="en-US" b="1" dirty="0"/>
              <a:t>Compound sentences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274320" y="1052736"/>
            <a:ext cx="8595360" cy="5400600"/>
          </a:xfrm>
        </p:spPr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sz="2800" u="sng" dirty="0" smtClean="0">
                <a:latin typeface="Times New Roman" pitchFamily="18" charset="0"/>
                <a:cs typeface="Times New Roman" pitchFamily="18" charset="0"/>
              </a:rPr>
              <a:t>Coordinating conjunctions:</a:t>
            </a:r>
          </a:p>
          <a:p>
            <a:pPr marL="0" indent="0" algn="l" rtl="0">
              <a:buNone/>
            </a:pPr>
            <a:endParaRPr lang="en-US" sz="800" u="sng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Independent clauses are joined by a coordinator in order to form a compound sentence.</a:t>
            </a:r>
          </a:p>
          <a:p>
            <a:pPr marL="0" indent="0" algn="l" rtl="0"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There are seven coordinators: </a:t>
            </a:r>
            <a:r>
              <a:rPr lang="en-US" sz="2800" i="1" u="sng" dirty="0" smtClean="0">
                <a:latin typeface="Times New Roman" pitchFamily="18" charset="0"/>
                <a:cs typeface="Times New Roman" pitchFamily="18" charset="0"/>
              </a:rPr>
              <a:t>for, and, nor, but, or, yet,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and</a:t>
            </a:r>
            <a:r>
              <a:rPr lang="en-US" sz="2800" i="1" u="sng" dirty="0" smtClean="0">
                <a:latin typeface="Times New Roman" pitchFamily="18" charset="0"/>
                <a:cs typeface="Times New Roman" pitchFamily="18" charset="0"/>
              </a:rPr>
              <a:t> so. 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(FANBOYS).* There is a comma placed before the coordinator. Each coordinator has a meaning and the choice of a coordinator depends on the relationship between the two clauses.</a:t>
            </a:r>
          </a:p>
          <a:p>
            <a:pPr marL="0" indent="0" algn="l" rtl="0">
              <a:buNone/>
            </a:pPr>
            <a:endParaRPr lang="en-US" sz="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r>
              <a:rPr lang="en-US" sz="2800" i="1" dirty="0">
                <a:latin typeface="Times New Roman" pitchFamily="18" charset="0"/>
                <a:cs typeface="Times New Roman" pitchFamily="18" charset="0"/>
              </a:rPr>
              <a:t>I wanted to buy a new bag, </a:t>
            </a:r>
            <a:r>
              <a:rPr lang="en-US" sz="2800" b="1" i="1" u="sng" dirty="0">
                <a:latin typeface="Times New Roman" pitchFamily="18" charset="0"/>
                <a:cs typeface="Times New Roman" pitchFamily="18" charset="0"/>
              </a:rPr>
              <a:t>so</a:t>
            </a:r>
            <a:r>
              <a:rPr lang="en-US" sz="2800" i="1" dirty="0">
                <a:latin typeface="Times New Roman" pitchFamily="18" charset="0"/>
                <a:cs typeface="Times New Roman" pitchFamily="18" charset="0"/>
              </a:rPr>
              <a:t> I started to save my money.</a:t>
            </a:r>
          </a:p>
          <a:p>
            <a:pPr marL="0" indent="0" algn="l" rtl="0">
              <a:buNone/>
            </a:pPr>
            <a:endParaRPr lang="en-US" sz="4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endParaRPr lang="en-US" sz="8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Al-Katheery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240165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6225" y="188640"/>
            <a:ext cx="8591550" cy="818729"/>
          </a:xfrm>
        </p:spPr>
        <p:txBody>
          <a:bodyPr/>
          <a:lstStyle/>
          <a:p>
            <a:pPr algn="ctr"/>
            <a:r>
              <a:rPr lang="en-US" b="1" dirty="0"/>
              <a:t>Compound sentences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274320" y="1052736"/>
            <a:ext cx="8690168" cy="5472608"/>
          </a:xfrm>
        </p:spPr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Example:</a:t>
            </a:r>
          </a:p>
          <a:p>
            <a:pPr marL="0" indent="0" algn="l" rtl="0">
              <a:buNone/>
            </a:pP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Football is </a:t>
            </a:r>
            <a:r>
              <a:rPr lang="en-US" sz="2800" i="1" dirty="0">
                <a:latin typeface="Times New Roman" pitchFamily="18" charset="0"/>
                <a:cs typeface="Times New Roman" pitchFamily="18" charset="0"/>
              </a:rPr>
              <a:t>a 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popular game, </a:t>
            </a:r>
            <a:r>
              <a:rPr lang="en-US" sz="2800" b="1" i="1" u="sng" dirty="0" smtClean="0">
                <a:latin typeface="Times New Roman" pitchFamily="18" charset="0"/>
                <a:cs typeface="Times New Roman" pitchFamily="18" charset="0"/>
              </a:rPr>
              <a:t>and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its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i="1" dirty="0">
                <a:latin typeface="Times New Roman" pitchFamily="18" charset="0"/>
                <a:cs typeface="Times New Roman" pitchFamily="18" charset="0"/>
              </a:rPr>
              <a:t>fans shriek with 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excitement</a:t>
            </a:r>
            <a:r>
              <a:rPr lang="en-US" sz="2800" i="1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 algn="l" rtl="0">
              <a:buNone/>
            </a:pP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Be quiet </a:t>
            </a:r>
            <a:r>
              <a:rPr lang="en-US" sz="2800" b="1" i="1" u="sng" dirty="0" smtClean="0">
                <a:latin typeface="Times New Roman" pitchFamily="18" charset="0"/>
                <a:cs typeface="Times New Roman" pitchFamily="18" charset="0"/>
              </a:rPr>
              <a:t>and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 listen!</a:t>
            </a:r>
          </a:p>
          <a:p>
            <a:pPr marL="0" indent="0" algn="l" rtl="0">
              <a:buNone/>
            </a:pP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I </a:t>
            </a:r>
            <a:r>
              <a:rPr lang="en-US" sz="2800" i="1" dirty="0">
                <a:latin typeface="Times New Roman" pitchFamily="18" charset="0"/>
                <a:cs typeface="Times New Roman" pitchFamily="18" charset="0"/>
              </a:rPr>
              <a:t>have never visited Asia, </a:t>
            </a:r>
            <a:r>
              <a:rPr lang="en-US" sz="2800" b="1" i="1" u="sng" dirty="0">
                <a:latin typeface="Times New Roman" pitchFamily="18" charset="0"/>
                <a:cs typeface="Times New Roman" pitchFamily="18" charset="0"/>
              </a:rPr>
              <a:t>nor</a:t>
            </a:r>
            <a:r>
              <a:rPr lang="en-US" sz="28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i="1" dirty="0">
                <a:latin typeface="Times New Roman" pitchFamily="18" charset="0"/>
                <a:cs typeface="Times New Roman" pitchFamily="18" charset="0"/>
              </a:rPr>
              <a:t>have I visited 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Africa.*</a:t>
            </a:r>
          </a:p>
          <a:p>
            <a:pPr marL="0" indent="0" algn="l" rtl="0">
              <a:buNone/>
            </a:pP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2800" i="1" dirty="0">
                <a:latin typeface="Times New Roman" pitchFamily="18" charset="0"/>
                <a:cs typeface="Times New Roman" pitchFamily="18" charset="0"/>
              </a:rPr>
              <a:t>little boy did not like to go to school, </a:t>
            </a:r>
            <a:r>
              <a:rPr lang="en-US" sz="2800" b="1" i="1" u="sng" dirty="0">
                <a:latin typeface="Times New Roman" pitchFamily="18" charset="0"/>
                <a:cs typeface="Times New Roman" pitchFamily="18" charset="0"/>
              </a:rPr>
              <a:t>yet</a:t>
            </a:r>
            <a:r>
              <a:rPr lang="en-US" sz="28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i="1" dirty="0">
                <a:latin typeface="Times New Roman" pitchFamily="18" charset="0"/>
                <a:cs typeface="Times New Roman" pitchFamily="18" charset="0"/>
              </a:rPr>
              <a:t>he went anyway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 algn="l" rtl="0">
              <a:buNone/>
            </a:pP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Tracy went to the market, </a:t>
            </a:r>
            <a:r>
              <a:rPr lang="en-US" sz="2800" b="1" i="1" u="sng" dirty="0" smtClean="0">
                <a:latin typeface="Times New Roman" pitchFamily="18" charset="0"/>
                <a:cs typeface="Times New Roman" pitchFamily="18" charset="0"/>
              </a:rPr>
              <a:t>but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 she forgot her money, </a:t>
            </a:r>
            <a:r>
              <a:rPr lang="en-US" sz="2800" b="1" i="1" u="sng" dirty="0" smtClean="0">
                <a:latin typeface="Times New Roman" pitchFamily="18" charset="0"/>
                <a:cs typeface="Times New Roman" pitchFamily="18" charset="0"/>
              </a:rPr>
              <a:t>so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 she went back home.</a:t>
            </a:r>
          </a:p>
          <a:p>
            <a:pPr marL="0" indent="0" algn="l" rtl="0">
              <a:buNone/>
            </a:pPr>
            <a:endParaRPr lang="en-US" sz="700" i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*notice the structure of the second clause (a question not a statement).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Al-Katheery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615157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Al-Katheery</a:t>
            </a:r>
            <a:endParaRPr lang="ar-SA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/>
              <a:t>Compound sentences</a:t>
            </a:r>
            <a:endParaRPr lang="ar-SA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sz="3200" u="sng" dirty="0"/>
              <a:t>Second method:</a:t>
            </a:r>
          </a:p>
          <a:p>
            <a:pPr marL="0" indent="0" algn="ctr" rtl="0">
              <a:buNone/>
            </a:pPr>
            <a:r>
              <a:rPr lang="en-US" sz="3200" dirty="0"/>
              <a:t>a </a:t>
            </a:r>
            <a:r>
              <a:rPr lang="en-US" sz="3200" dirty="0" smtClean="0"/>
              <a:t>semicolon</a:t>
            </a:r>
          </a:p>
          <a:p>
            <a:pPr marL="0" indent="0" algn="ctr" rtl="0">
              <a:buNone/>
            </a:pPr>
            <a:r>
              <a:rPr lang="en-US" sz="3200" b="1" i="1" dirty="0"/>
              <a:t>Sarah went to </a:t>
            </a:r>
            <a:r>
              <a:rPr lang="en-US" sz="3200" b="1" i="1" dirty="0" smtClean="0"/>
              <a:t>school; her </a:t>
            </a:r>
            <a:r>
              <a:rPr lang="en-US" sz="3200" b="1" i="1" dirty="0"/>
              <a:t>sister went shopping.</a:t>
            </a:r>
          </a:p>
          <a:p>
            <a:pPr marL="0" indent="0" algn="ctr" rtl="0">
              <a:buNone/>
            </a:pPr>
            <a:endParaRPr lang="en-US" sz="3200" dirty="0"/>
          </a:p>
          <a:p>
            <a:pPr marL="0" indent="0" algn="l" rtl="0">
              <a:buNone/>
            </a:pPr>
            <a:r>
              <a:rPr lang="en-US" sz="3200" u="sng" dirty="0"/>
              <a:t>Third method: </a:t>
            </a:r>
          </a:p>
          <a:p>
            <a:pPr marL="0" indent="0" algn="ctr" rtl="0">
              <a:buNone/>
            </a:pPr>
            <a:r>
              <a:rPr lang="en-US" sz="3200" dirty="0"/>
              <a:t>an adverbial </a:t>
            </a:r>
            <a:r>
              <a:rPr lang="en-US" sz="3200" dirty="0" smtClean="0"/>
              <a:t>conjunction</a:t>
            </a:r>
          </a:p>
          <a:p>
            <a:pPr marL="0" indent="0" algn="l" rtl="0">
              <a:buNone/>
            </a:pPr>
            <a:r>
              <a:rPr lang="en-US" sz="3200" b="1" i="1" dirty="0"/>
              <a:t>Sarah went to </a:t>
            </a:r>
            <a:r>
              <a:rPr lang="en-US" sz="3200" b="1" i="1" dirty="0" smtClean="0"/>
              <a:t>school; however, her </a:t>
            </a:r>
            <a:r>
              <a:rPr lang="en-US" sz="3200" b="1" i="1" dirty="0"/>
              <a:t>sister went shopping.</a:t>
            </a:r>
          </a:p>
          <a:p>
            <a:pPr marL="0" indent="0" algn="ctr" rtl="0">
              <a:buNone/>
            </a:pP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35802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591550" cy="818729"/>
          </a:xfrm>
        </p:spPr>
        <p:txBody>
          <a:bodyPr/>
          <a:lstStyle/>
          <a:p>
            <a:pPr algn="ctr"/>
            <a:r>
              <a:rPr lang="en-US" b="1" dirty="0"/>
              <a:t>Compound sentences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274320" y="980728"/>
            <a:ext cx="8595360" cy="5544616"/>
          </a:xfrm>
        </p:spPr>
        <p:txBody>
          <a:bodyPr>
            <a:normAutofit/>
          </a:bodyPr>
          <a:lstStyle/>
          <a:p>
            <a:pPr marL="0" indent="0" algn="l" rtl="0">
              <a:lnSpc>
                <a:spcPct val="150000"/>
              </a:lnSpc>
              <a:buNone/>
            </a:pPr>
            <a:r>
              <a:rPr lang="en-US" sz="3000" u="sng" dirty="0" smtClean="0">
                <a:latin typeface="Times New Roman" pitchFamily="18" charset="0"/>
                <a:cs typeface="Times New Roman" pitchFamily="18" charset="0"/>
              </a:rPr>
              <a:t>Semicolon:</a:t>
            </a:r>
          </a:p>
          <a:p>
            <a:pPr marL="0" indent="0" algn="l" rtl="0">
              <a:lnSpc>
                <a:spcPct val="150000"/>
              </a:lnSpc>
              <a:buNone/>
            </a:pPr>
            <a:endParaRPr lang="en-US" sz="600" u="sng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lnSpc>
                <a:spcPct val="150000"/>
              </a:lnSpc>
              <a:buNone/>
            </a:pP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Two independent clauses are joined with a semicolon. No words or extra punctuation marks are needed.</a:t>
            </a:r>
          </a:p>
          <a:p>
            <a:pPr marL="0" indent="0" algn="l" rtl="0">
              <a:lnSpc>
                <a:spcPct val="150000"/>
              </a:lnSpc>
              <a:buNone/>
            </a:pPr>
            <a:endParaRPr lang="en-US" sz="1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Example:</a:t>
            </a:r>
          </a:p>
          <a:p>
            <a:pPr marL="0" indent="0" algn="l" rtl="0">
              <a:buNone/>
            </a:pPr>
            <a:r>
              <a:rPr lang="en-US" sz="3000" b="1" i="1" dirty="0" err="1">
                <a:latin typeface="Times New Roman" pitchFamily="18" charset="0"/>
                <a:cs typeface="Times New Roman" pitchFamily="18" charset="0"/>
              </a:rPr>
              <a:t>Noura</a:t>
            </a:r>
            <a:r>
              <a:rPr lang="en-US" sz="3000" b="1" i="1" dirty="0">
                <a:latin typeface="Times New Roman" pitchFamily="18" charset="0"/>
                <a:cs typeface="Times New Roman" pitchFamily="18" charset="0"/>
              </a:rPr>
              <a:t> works in Riyadh; her husband works in </a:t>
            </a:r>
            <a:r>
              <a:rPr lang="en-US" sz="3000" b="1" i="1" dirty="0" err="1">
                <a:latin typeface="Times New Roman" pitchFamily="18" charset="0"/>
                <a:cs typeface="Times New Roman" pitchFamily="18" charset="0"/>
              </a:rPr>
              <a:t>Kharj</a:t>
            </a:r>
            <a:r>
              <a:rPr lang="en-US" sz="3000" b="1" i="1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 algn="l" rtl="0">
              <a:lnSpc>
                <a:spcPct val="150000"/>
              </a:lnSpc>
              <a:buNone/>
            </a:pPr>
            <a:endParaRPr lang="en-US" sz="3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lnSpc>
                <a:spcPct val="150000"/>
              </a:lnSpc>
              <a:buNone/>
            </a:pPr>
            <a:endParaRPr lang="en-US" sz="6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Al-Katheery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133551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6225" y="44624"/>
            <a:ext cx="8591550" cy="824135"/>
          </a:xfrm>
        </p:spPr>
        <p:txBody>
          <a:bodyPr>
            <a:normAutofit/>
          </a:bodyPr>
          <a:lstStyle/>
          <a:p>
            <a:pPr algn="ctr"/>
            <a:r>
              <a:rPr lang="en-US" sz="3500" b="1" dirty="0"/>
              <a:t>Compound sentences</a:t>
            </a:r>
            <a:endParaRPr lang="ar-SA" sz="35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251520" y="1052736"/>
            <a:ext cx="8568952" cy="5184576"/>
          </a:xfrm>
        </p:spPr>
        <p:txBody>
          <a:bodyPr>
            <a:noAutofit/>
          </a:bodyPr>
          <a:lstStyle/>
          <a:p>
            <a:pPr marL="0" indent="0" algn="l" rtl="0">
              <a:buNone/>
            </a:pPr>
            <a:r>
              <a:rPr lang="en-US" sz="2800" u="sng" dirty="0" smtClean="0">
                <a:latin typeface="Times New Roman" pitchFamily="18" charset="0"/>
                <a:cs typeface="Times New Roman" pitchFamily="18" charset="0"/>
              </a:rPr>
              <a:t>Adverbial conjunction:*</a:t>
            </a:r>
          </a:p>
          <a:p>
            <a:pPr marL="0" indent="0" algn="l" rtl="0">
              <a:buNone/>
            </a:pPr>
            <a:endParaRPr lang="en-US" sz="1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lnSpc>
                <a:spcPct val="150000"/>
              </a:lnSpc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After the first independent clause, put a semicolon, an adverbial conjunction, and a comma. Then write the second clause. Each adverb has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a meaning and the choice of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an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adverb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depends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on the relationship between the two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clauses e.g. 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consequently, also, in addition, for instance, likewise, furthermore, in contrast………..</a:t>
            </a:r>
          </a:p>
          <a:p>
            <a:pPr marL="0" indent="0" algn="l" rtl="0">
              <a:buNone/>
            </a:pPr>
            <a:endParaRPr lang="en-US" sz="60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Al-Katheery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017783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rtl="0"/>
            <a:r>
              <a:rPr lang="en-US" b="1" dirty="0"/>
              <a:t>Compound sentences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 lnSpcReduction="10000"/>
          </a:bodyPr>
          <a:lstStyle/>
          <a:p>
            <a:pPr marL="0" indent="0" algn="l" rtl="0">
              <a:buNone/>
            </a:pPr>
            <a:r>
              <a:rPr lang="en-US" sz="2900" b="1" dirty="0" smtClean="0">
                <a:latin typeface="Times New Roman" pitchFamily="18" charset="0"/>
                <a:cs typeface="Times New Roman" pitchFamily="18" charset="0"/>
              </a:rPr>
              <a:t>Examples:</a:t>
            </a:r>
            <a:endParaRPr lang="en-US" sz="2900" b="1" dirty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r>
              <a:rPr lang="en-US" sz="2900" dirty="0">
                <a:latin typeface="Times New Roman" pitchFamily="18" charset="0"/>
                <a:cs typeface="Times New Roman" pitchFamily="18" charset="0"/>
              </a:rPr>
              <a:t>Players obey the rules; otherwise, they receive penalties</a:t>
            </a:r>
            <a:r>
              <a:rPr lang="en-US" sz="29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 algn="l" rtl="0">
              <a:buNone/>
            </a:pPr>
            <a:endParaRPr lang="en-US" sz="12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r>
              <a:rPr lang="en-US" sz="2900" dirty="0">
                <a:latin typeface="Times New Roman" pitchFamily="18" charset="0"/>
                <a:cs typeface="Times New Roman" pitchFamily="18" charset="0"/>
              </a:rPr>
              <a:t>Football players are careful; however, they still get hurt often</a:t>
            </a:r>
            <a:r>
              <a:rPr lang="en-US" sz="29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 algn="l" rtl="0">
              <a:buNone/>
            </a:pPr>
            <a:endParaRPr lang="en-US" sz="12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r>
              <a:rPr lang="en-US" sz="2900" dirty="0">
                <a:latin typeface="Times New Roman" pitchFamily="18" charset="0"/>
                <a:cs typeface="Times New Roman" pitchFamily="18" charset="0"/>
              </a:rPr>
              <a:t>We arrived early; consequently, we found a good place to sit</a:t>
            </a:r>
            <a:r>
              <a:rPr lang="en-US" sz="29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 algn="l" rtl="0">
              <a:buNone/>
            </a:pPr>
            <a:endParaRPr lang="en-US" sz="12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r>
              <a:rPr lang="en-US" sz="2900" dirty="0">
                <a:latin typeface="Times New Roman" pitchFamily="18" charset="0"/>
                <a:cs typeface="Times New Roman" pitchFamily="18" charset="0"/>
              </a:rPr>
              <a:t>Tuitions at a community college are low; in contrast, tuitions at private schools are </a:t>
            </a:r>
            <a:r>
              <a:rPr lang="en-US" sz="2900" dirty="0" smtClean="0">
                <a:latin typeface="Times New Roman" pitchFamily="18" charset="0"/>
                <a:cs typeface="Times New Roman" pitchFamily="18" charset="0"/>
              </a:rPr>
              <a:t>high</a:t>
            </a:r>
            <a:r>
              <a:rPr lang="en-US" sz="290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Al-Katheery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073310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6225" y="476672"/>
            <a:ext cx="8591550" cy="674713"/>
          </a:xfrm>
        </p:spPr>
        <p:txBody>
          <a:bodyPr/>
          <a:lstStyle/>
          <a:p>
            <a:pPr algn="ctr" rtl="0"/>
            <a:r>
              <a:rPr lang="en-US" b="1" dirty="0" smtClean="0"/>
              <a:t>3. Complex Sentences</a:t>
            </a:r>
            <a:endParaRPr lang="ar-SA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0" y="1196752"/>
            <a:ext cx="9144000" cy="5328592"/>
          </a:xfrm>
        </p:spPr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It has one or more dependent clauses (i.e. noun clauses, adverb clauses, and adjective clauses) joined to </a:t>
            </a:r>
            <a:r>
              <a:rPr lang="en-US" sz="3000" b="1" u="sng" dirty="0" smtClean="0">
                <a:latin typeface="Times New Roman" pitchFamily="18" charset="0"/>
                <a:cs typeface="Times New Roman" pitchFamily="18" charset="0"/>
              </a:rPr>
              <a:t>one</a:t>
            </a: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 independent clause by a subordinator or relative pronoun such as </a:t>
            </a:r>
            <a:r>
              <a:rPr lang="en-US" sz="3000" i="1" dirty="0" smtClean="0">
                <a:latin typeface="Times New Roman" pitchFamily="18" charset="0"/>
                <a:cs typeface="Times New Roman" pitchFamily="18" charset="0"/>
              </a:rPr>
              <a:t>although, when, before, that, since, who, if whether…</a:t>
            </a:r>
            <a:endParaRPr lang="en-US" sz="1600" i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endParaRPr lang="en-US" sz="600" dirty="0" smtClean="0"/>
          </a:p>
          <a:p>
            <a:pPr marL="457200" indent="-457200" algn="l" rtl="0"/>
            <a:r>
              <a:rPr lang="en-US" sz="3000" b="1" u="sng" dirty="0" smtClean="0">
                <a:latin typeface="Times New Roman" pitchFamily="18" charset="0"/>
                <a:cs typeface="Times New Roman" pitchFamily="18" charset="0"/>
              </a:rPr>
              <a:t>Although</a:t>
            </a:r>
            <a:r>
              <a:rPr lang="en-US" sz="3000" u="sng" dirty="0" smtClean="0">
                <a:latin typeface="Times New Roman" pitchFamily="18" charset="0"/>
                <a:cs typeface="Times New Roman" pitchFamily="18" charset="0"/>
              </a:rPr>
              <a:t> women in the USA could own property</a:t>
            </a: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, they couldn't vote until 1920.</a:t>
            </a:r>
            <a:endParaRPr lang="en-US" sz="3000" dirty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l" rtl="0"/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Men </a:t>
            </a:r>
            <a:r>
              <a:rPr lang="en-US" sz="3000" b="1" u="sng" dirty="0" smtClean="0">
                <a:latin typeface="Times New Roman" pitchFamily="18" charset="0"/>
                <a:cs typeface="Times New Roman" pitchFamily="18" charset="0"/>
              </a:rPr>
              <a:t>who </a:t>
            </a:r>
            <a:r>
              <a:rPr lang="en-US" sz="3000" u="sng" dirty="0" smtClean="0">
                <a:latin typeface="Times New Roman" pitchFamily="18" charset="0"/>
                <a:cs typeface="Times New Roman" pitchFamily="18" charset="0"/>
              </a:rPr>
              <a:t>are not married </a:t>
            </a: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are called bachelors.</a:t>
            </a:r>
          </a:p>
          <a:p>
            <a:pPr marL="457200" indent="-457200" algn="l" rtl="0"/>
            <a:r>
              <a:rPr lang="en-US" sz="3000" b="1" u="sng" dirty="0" smtClean="0">
                <a:solidFill>
                  <a:schemeClr val="tx1"/>
                </a:solidFill>
              </a:rPr>
              <a:t>When</a:t>
            </a:r>
            <a:r>
              <a:rPr lang="en-US" sz="3000" u="sng" dirty="0" smtClean="0"/>
              <a:t> you visit Seattle</a:t>
            </a:r>
            <a:r>
              <a:rPr lang="en-US" sz="3000" dirty="0" smtClean="0"/>
              <a:t>, you should bring a raincoat and umbrella.</a:t>
            </a:r>
            <a:endParaRPr lang="en-US" sz="3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endParaRPr lang="en-US" sz="25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endParaRPr lang="en-US" sz="25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endParaRPr lang="en-US" sz="25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endParaRPr lang="en-US" sz="25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endParaRPr lang="ar-S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Al-Katheery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215688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Al-Katheery</a:t>
            </a:r>
            <a:endParaRPr lang="ar-SA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rtl="0"/>
            <a:r>
              <a:rPr lang="en-US" b="1" dirty="0" smtClean="0"/>
              <a:t>Complex Sentences</a:t>
            </a:r>
            <a:endParaRPr lang="ar-SA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 lnSpcReduction="10000"/>
          </a:bodyPr>
          <a:lstStyle/>
          <a:p>
            <a:pPr algn="l" rtl="0"/>
            <a:r>
              <a:rPr lang="en-US" sz="3300" dirty="0" smtClean="0">
                <a:latin typeface="Times New Roman" pitchFamily="18" charset="0"/>
                <a:cs typeface="Times New Roman" pitchFamily="18" charset="0"/>
              </a:rPr>
              <a:t>The subordinating clause becomes dependent on something else to complete its meaning:</a:t>
            </a:r>
          </a:p>
          <a:p>
            <a:pPr algn="l" rtl="0">
              <a:buNone/>
            </a:pPr>
            <a:endParaRPr lang="en-US" sz="33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r>
              <a:rPr lang="en-US" sz="3300" b="1" i="1" dirty="0" smtClean="0">
                <a:latin typeface="Times New Roman" pitchFamily="18" charset="0"/>
                <a:cs typeface="Times New Roman" pitchFamily="18" charset="0"/>
              </a:rPr>
              <a:t>When I went to the store yesterday, I saw an old friend. *</a:t>
            </a:r>
          </a:p>
          <a:p>
            <a:pPr marL="0" indent="0" algn="l" rtl="0">
              <a:buNone/>
            </a:pPr>
            <a:endParaRPr lang="en-US" sz="3300" b="1" i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r>
              <a:rPr lang="en-US" sz="3300" b="1" i="1" dirty="0" smtClean="0">
                <a:latin typeface="Times New Roman" pitchFamily="18" charset="0"/>
                <a:cs typeface="Times New Roman" pitchFamily="18" charset="0"/>
              </a:rPr>
              <a:t>I saw an old friend when I went to the store yesterday. *</a:t>
            </a:r>
            <a:endParaRPr lang="en-US" sz="3300" i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endParaRPr lang="en-US" sz="1800" i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endParaRPr lang="en-US" sz="1800" i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r>
              <a:rPr lang="en-US" sz="1800" i="1" dirty="0" smtClean="0">
                <a:latin typeface="Times New Roman" pitchFamily="18" charset="0"/>
                <a:cs typeface="Times New Roman" pitchFamily="18" charset="0"/>
              </a:rPr>
              <a:t>* Notice the punctuation.</a:t>
            </a:r>
          </a:p>
          <a:p>
            <a:pPr algn="l" rtl="0"/>
            <a:endParaRPr lang="ar-SA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Al-Katheery</a:t>
            </a:r>
            <a:endParaRPr lang="ar-SA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896144"/>
          </a:xfrm>
        </p:spPr>
        <p:txBody>
          <a:bodyPr/>
          <a:lstStyle/>
          <a:p>
            <a:pPr algn="ctr" rtl="0"/>
            <a:r>
              <a:rPr lang="en-US" b="1" dirty="0"/>
              <a:t>Complex sentences</a:t>
            </a:r>
            <a:endParaRPr lang="ar-SA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/>
        <p:txBody>
          <a:bodyPr>
            <a:noAutofit/>
          </a:bodyPr>
          <a:lstStyle/>
          <a:p>
            <a:pPr marL="0" indent="0" algn="l" rtl="0">
              <a:buNone/>
            </a:pPr>
            <a:r>
              <a:rPr lang="en-US" sz="3000" b="1" dirty="0" smtClean="0">
                <a:latin typeface="Times New Roman" pitchFamily="18" charset="0"/>
                <a:cs typeface="Times New Roman" pitchFamily="18" charset="0"/>
              </a:rPr>
              <a:t>Examples:</a:t>
            </a:r>
          </a:p>
          <a:p>
            <a:pPr marL="0" indent="0" algn="l" rtl="0">
              <a:buNone/>
            </a:pP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Scientists </a:t>
            </a:r>
            <a:r>
              <a:rPr lang="en-US" sz="3000" dirty="0">
                <a:latin typeface="Times New Roman" pitchFamily="18" charset="0"/>
                <a:cs typeface="Times New Roman" pitchFamily="18" charset="0"/>
              </a:rPr>
              <a:t>don’t know </a:t>
            </a:r>
            <a:r>
              <a:rPr lang="en-US" sz="3000" u="sng" dirty="0">
                <a:latin typeface="Times New Roman" pitchFamily="18" charset="0"/>
                <a:cs typeface="Times New Roman" pitchFamily="18" charset="0"/>
              </a:rPr>
              <a:t>what causes autism</a:t>
            </a:r>
            <a:r>
              <a:rPr lang="en-US" sz="30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 algn="l" rtl="0">
              <a:buNone/>
            </a:pPr>
            <a:endParaRPr lang="en-US" sz="6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r>
              <a:rPr lang="en-US" sz="3000" u="sng" dirty="0">
                <a:latin typeface="Times New Roman" pitchFamily="18" charset="0"/>
                <a:cs typeface="Times New Roman" pitchFamily="18" charset="0"/>
              </a:rPr>
              <a:t>That there is a hole in the Ozone layer </a:t>
            </a:r>
            <a:r>
              <a:rPr lang="en-US" sz="3000" dirty="0">
                <a:latin typeface="Times New Roman" pitchFamily="18" charset="0"/>
                <a:cs typeface="Times New Roman" pitchFamily="18" charset="0"/>
              </a:rPr>
              <a:t>is well </a:t>
            </a: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known.</a:t>
            </a:r>
          </a:p>
          <a:p>
            <a:pPr marL="0" indent="0" algn="l" rtl="0">
              <a:buNone/>
            </a:pPr>
            <a:endParaRPr lang="en-US" sz="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r>
              <a:rPr lang="en-US" sz="3000" u="sng" dirty="0" smtClean="0">
                <a:latin typeface="Times New Roman" pitchFamily="18" charset="0"/>
                <a:cs typeface="Times New Roman" pitchFamily="18" charset="0"/>
              </a:rPr>
              <a:t>When Ali handed </a:t>
            </a:r>
            <a:r>
              <a:rPr lang="en-US" sz="3000" u="sng" dirty="0">
                <a:latin typeface="Times New Roman" pitchFamily="18" charset="0"/>
                <a:cs typeface="Times New Roman" pitchFamily="18" charset="0"/>
              </a:rPr>
              <a:t>in his homework</a:t>
            </a:r>
            <a:r>
              <a:rPr lang="en-US" sz="3000" dirty="0">
                <a:latin typeface="Times New Roman" pitchFamily="18" charset="0"/>
                <a:cs typeface="Times New Roman" pitchFamily="18" charset="0"/>
              </a:rPr>
              <a:t>, he forgot to give the teacher the last </a:t>
            </a: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page.</a:t>
            </a:r>
            <a:endParaRPr lang="en-US" sz="30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r>
              <a:rPr lang="en-US" sz="3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000" dirty="0">
                <a:latin typeface="Times New Roman" pitchFamily="18" charset="0"/>
                <a:cs typeface="Times New Roman" pitchFamily="18" charset="0"/>
              </a:rPr>
            </a:b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3000" dirty="0">
                <a:latin typeface="Times New Roman" pitchFamily="18" charset="0"/>
                <a:cs typeface="Times New Roman" pitchFamily="18" charset="0"/>
              </a:rPr>
              <a:t>students are studying </a:t>
            </a:r>
            <a:r>
              <a:rPr lang="en-US" sz="3000" u="sng" dirty="0">
                <a:latin typeface="Times New Roman" pitchFamily="18" charset="0"/>
                <a:cs typeface="Times New Roman" pitchFamily="18" charset="0"/>
              </a:rPr>
              <a:t>because they have a test tomorrow</a:t>
            </a:r>
            <a:r>
              <a:rPr lang="en-US" sz="3000" u="sng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67383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896144"/>
          </a:xfrm>
        </p:spPr>
        <p:txBody>
          <a:bodyPr/>
          <a:lstStyle/>
          <a:p>
            <a:r>
              <a:rPr lang="en-US" b="1" dirty="0" smtClean="0"/>
              <a:t>What is a clause?</a:t>
            </a:r>
            <a:endParaRPr lang="ar-SA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67544" y="1196752"/>
            <a:ext cx="8280920" cy="5256584"/>
          </a:xfrm>
        </p:spPr>
        <p:txBody>
          <a:bodyPr>
            <a:normAutofit fontScale="92500" lnSpcReduction="10000"/>
          </a:bodyPr>
          <a:lstStyle/>
          <a:p>
            <a:pPr marL="457200" indent="-457200" algn="l" rtl="0"/>
            <a:r>
              <a:rPr lang="en-US" sz="3000" dirty="0" smtClean="0"/>
              <a:t>A group of words which contains at least a subject and a verb.</a:t>
            </a:r>
          </a:p>
          <a:p>
            <a:pPr marL="0" indent="0" algn="l" rtl="0">
              <a:buNone/>
            </a:pPr>
            <a:endParaRPr lang="en-US" sz="3000" dirty="0" smtClean="0"/>
          </a:p>
          <a:p>
            <a:pPr marL="0" indent="0" algn="l" rtl="0">
              <a:buNone/>
            </a:pPr>
            <a:r>
              <a:rPr lang="en-US" sz="3000" dirty="0" smtClean="0"/>
              <a:t>For example:</a:t>
            </a:r>
          </a:p>
          <a:p>
            <a:pPr marL="0" indent="0" algn="ctr" rtl="0">
              <a:buNone/>
            </a:pPr>
            <a:r>
              <a:rPr lang="en-US" sz="3000" b="1" i="1" dirty="0" smtClean="0"/>
              <a:t>Biology is an interesting science.</a:t>
            </a:r>
          </a:p>
          <a:p>
            <a:pPr marL="0" indent="0" algn="ctr" rtl="0">
              <a:buNone/>
            </a:pPr>
            <a:r>
              <a:rPr lang="en-US" sz="3000" b="1" i="1" dirty="0" smtClean="0"/>
              <a:t>Because the flight was cancelled,</a:t>
            </a:r>
          </a:p>
          <a:p>
            <a:pPr marL="0" indent="0" algn="ctr" rtl="0">
              <a:buNone/>
            </a:pPr>
            <a:r>
              <a:rPr lang="en-US" sz="3000" b="1" i="1" dirty="0" smtClean="0"/>
              <a:t>That earth revolves around the sun  </a:t>
            </a:r>
          </a:p>
          <a:p>
            <a:pPr marL="0" indent="0" algn="ctr" rtl="0">
              <a:buNone/>
            </a:pPr>
            <a:endParaRPr lang="en-US" sz="3000" dirty="0"/>
          </a:p>
          <a:p>
            <a:pPr marL="0" indent="0" algn="l" rtl="0">
              <a:buNone/>
            </a:pPr>
            <a:r>
              <a:rPr lang="en-US" sz="3000" dirty="0" smtClean="0"/>
              <a:t>There are two kinds of clauses:</a:t>
            </a:r>
          </a:p>
          <a:p>
            <a:pPr marL="457200" indent="-457200" algn="l" rtl="0"/>
            <a:r>
              <a:rPr lang="en-US" sz="3000" dirty="0" smtClean="0"/>
              <a:t>Independent clause</a:t>
            </a:r>
          </a:p>
          <a:p>
            <a:pPr marL="457200" indent="-457200" algn="l" rtl="0"/>
            <a:r>
              <a:rPr lang="en-US" sz="3000" dirty="0" smtClean="0"/>
              <a:t>Dependent clause</a:t>
            </a:r>
            <a:endParaRPr lang="ar-SA" sz="3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Al-Katheery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982698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Al-Katheery</a:t>
            </a:r>
            <a:endParaRPr lang="ar-SA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824136"/>
          </a:xfrm>
        </p:spPr>
        <p:txBody>
          <a:bodyPr/>
          <a:lstStyle/>
          <a:p>
            <a:pPr algn="ctr"/>
            <a:r>
              <a:rPr lang="en-US" b="1" dirty="0"/>
              <a:t>Complex sentences</a:t>
            </a:r>
            <a:endParaRPr lang="ar-SA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sz="3000" b="1" dirty="0" smtClean="0">
                <a:latin typeface="Times New Roman" pitchFamily="18" charset="0"/>
                <a:cs typeface="Times New Roman" pitchFamily="18" charset="0"/>
              </a:rPr>
              <a:t>Examples:</a:t>
            </a:r>
            <a:r>
              <a:rPr lang="en-US" sz="3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000" dirty="0">
                <a:latin typeface="Times New Roman" pitchFamily="18" charset="0"/>
                <a:cs typeface="Times New Roman" pitchFamily="18" charset="0"/>
              </a:rPr>
            </a:br>
            <a:r>
              <a:rPr lang="en-US" sz="3000" u="sng" dirty="0">
                <a:latin typeface="Times New Roman" pitchFamily="18" charset="0"/>
                <a:cs typeface="Times New Roman" pitchFamily="18" charset="0"/>
              </a:rPr>
              <a:t>After they finished studying</a:t>
            </a:r>
            <a:r>
              <a:rPr lang="en-US" sz="3000" dirty="0">
                <a:latin typeface="Times New Roman" pitchFamily="18" charset="0"/>
                <a:cs typeface="Times New Roman" pitchFamily="18" charset="0"/>
              </a:rPr>
              <a:t>, Juan and Maria went shopping</a:t>
            </a: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 algn="l" rtl="0">
              <a:buNone/>
            </a:pPr>
            <a:endParaRPr lang="en-US" sz="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An orphanage is a place </a:t>
            </a:r>
            <a:r>
              <a:rPr lang="en-US" sz="3000" u="sng" dirty="0" smtClean="0">
                <a:latin typeface="Times New Roman" pitchFamily="18" charset="0"/>
                <a:cs typeface="Times New Roman" pitchFamily="18" charset="0"/>
              </a:rPr>
              <a:t>where orphans live</a:t>
            </a: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 algn="l" rtl="0">
              <a:buNone/>
            </a:pPr>
            <a:endParaRPr lang="en-US" sz="6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My computer , </a:t>
            </a:r>
            <a:r>
              <a:rPr lang="en-US" sz="3000" u="sng" dirty="0" smtClean="0">
                <a:latin typeface="Times New Roman" pitchFamily="18" charset="0"/>
                <a:cs typeface="Times New Roman" pitchFamily="18" charset="0"/>
              </a:rPr>
              <a:t>which I bought last week</a:t>
            </a: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, stopped working.</a:t>
            </a:r>
          </a:p>
          <a:p>
            <a:pPr marL="0" indent="0" algn="l" rtl="0">
              <a:buNone/>
            </a:pPr>
            <a:endParaRPr lang="en-US" sz="6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We should ask </a:t>
            </a:r>
            <a:r>
              <a:rPr lang="en-US" sz="3000" u="sng" dirty="0" smtClean="0">
                <a:latin typeface="Times New Roman" pitchFamily="18" charset="0"/>
                <a:cs typeface="Times New Roman" pitchFamily="18" charset="0"/>
              </a:rPr>
              <a:t>when the bus arrives</a:t>
            </a: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 algn="l" rtl="0">
              <a:buNone/>
            </a:pPr>
            <a:endParaRPr lang="en-US" sz="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I can’t remember </a:t>
            </a:r>
            <a:r>
              <a:rPr lang="en-US" sz="3000" u="sng" dirty="0" smtClean="0">
                <a:latin typeface="Times New Roman" pitchFamily="18" charset="0"/>
                <a:cs typeface="Times New Roman" pitchFamily="18" charset="0"/>
              </a:rPr>
              <a:t>if I locked the door.</a:t>
            </a:r>
            <a:endParaRPr lang="ar-SA" sz="3000" u="sng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2374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6225" y="594047"/>
            <a:ext cx="8591550" cy="1034753"/>
          </a:xfrm>
        </p:spPr>
        <p:txBody>
          <a:bodyPr>
            <a:normAutofit/>
          </a:bodyPr>
          <a:lstStyle/>
          <a:p>
            <a:pPr algn="ctr" rtl="0"/>
            <a:r>
              <a:rPr lang="en-US" b="1" dirty="0" smtClean="0"/>
              <a:t>4. Compound-Complex </a:t>
            </a:r>
            <a:r>
              <a:rPr lang="en-US" b="1" dirty="0"/>
              <a:t>S</a:t>
            </a:r>
            <a:r>
              <a:rPr lang="en-US" b="1" dirty="0" smtClean="0"/>
              <a:t>entences</a:t>
            </a:r>
            <a:endParaRPr lang="ar-SA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4808" y="1268760"/>
            <a:ext cx="8869680" cy="4967448"/>
          </a:xfrm>
        </p:spPr>
        <p:txBody>
          <a:bodyPr>
            <a:normAutofit/>
          </a:bodyPr>
          <a:lstStyle/>
          <a:p>
            <a:pPr marL="0" indent="0" algn="just" rtl="0">
              <a:buNone/>
            </a:pPr>
            <a:r>
              <a:rPr lang="en-US" sz="3300" dirty="0" smtClean="0">
                <a:latin typeface="Times New Roman" pitchFamily="18" charset="0"/>
                <a:cs typeface="Times New Roman" pitchFamily="18" charset="0"/>
              </a:rPr>
              <a:t>    </a:t>
            </a:r>
          </a:p>
          <a:p>
            <a:pPr marL="0" indent="0" algn="just" rtl="0">
              <a:lnSpc>
                <a:spcPct val="150000"/>
              </a:lnSpc>
              <a:buNone/>
            </a:pPr>
            <a:r>
              <a:rPr lang="en-US" sz="3300" dirty="0" smtClean="0">
                <a:latin typeface="Times New Roman" pitchFamily="18" charset="0"/>
                <a:cs typeface="Times New Roman" pitchFamily="18" charset="0"/>
              </a:rPr>
              <a:t>     It has </a:t>
            </a:r>
            <a:r>
              <a:rPr lang="en-US" sz="3300" b="1" u="sng" dirty="0" smtClean="0">
                <a:latin typeface="Times New Roman" pitchFamily="18" charset="0"/>
                <a:cs typeface="Times New Roman" pitchFamily="18" charset="0"/>
              </a:rPr>
              <a:t>at</a:t>
            </a:r>
            <a:r>
              <a:rPr lang="en-US" sz="3300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300" b="1" u="sng" dirty="0" smtClean="0">
                <a:latin typeface="Times New Roman" pitchFamily="18" charset="0"/>
                <a:cs typeface="Times New Roman" pitchFamily="18" charset="0"/>
              </a:rPr>
              <a:t>least</a:t>
            </a:r>
            <a:r>
              <a:rPr lang="en-US" sz="3300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300" b="1" u="sng" dirty="0" smtClean="0">
                <a:latin typeface="Times New Roman" pitchFamily="18" charset="0"/>
                <a:cs typeface="Times New Roman" pitchFamily="18" charset="0"/>
              </a:rPr>
              <a:t>three</a:t>
            </a:r>
            <a:r>
              <a:rPr lang="en-US" sz="3300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300" dirty="0" smtClean="0">
                <a:latin typeface="Times New Roman" pitchFamily="18" charset="0"/>
                <a:cs typeface="Times New Roman" pitchFamily="18" charset="0"/>
              </a:rPr>
              <a:t>clauses. </a:t>
            </a:r>
            <a:r>
              <a:rPr lang="en-US" sz="3300" b="1" u="sng" dirty="0" smtClean="0">
                <a:latin typeface="Times New Roman" pitchFamily="18" charset="0"/>
                <a:cs typeface="Times New Roman" pitchFamily="18" charset="0"/>
              </a:rPr>
              <a:t>Two</a:t>
            </a:r>
            <a:r>
              <a:rPr lang="en-US" sz="3300" dirty="0" smtClean="0">
                <a:latin typeface="Times New Roman" pitchFamily="18" charset="0"/>
                <a:cs typeface="Times New Roman" pitchFamily="18" charset="0"/>
              </a:rPr>
              <a:t> of which are independent. Instead of joining two simple sentences, you combine a simple sentence with a complex one, or two complex sentences.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Al-Katheery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861940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Al-Katheery</a:t>
            </a:r>
            <a:endParaRPr lang="ar-SA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76225" y="188640"/>
            <a:ext cx="8591550" cy="818729"/>
          </a:xfrm>
        </p:spPr>
        <p:txBody>
          <a:bodyPr/>
          <a:lstStyle/>
          <a:p>
            <a:pPr algn="ctr"/>
            <a:r>
              <a:rPr lang="en-US" b="1" dirty="0"/>
              <a:t>Compound-Complex Sentences</a:t>
            </a:r>
            <a:endParaRPr lang="ar-SA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/>
        <p:txBody>
          <a:bodyPr>
            <a:normAutofit lnSpcReduction="10000"/>
          </a:bodyPr>
          <a:lstStyle/>
          <a:p>
            <a:pPr marL="0" indent="0" algn="just" rtl="0">
              <a:buNone/>
            </a:pPr>
            <a:r>
              <a:rPr lang="en-US" sz="3300" b="1" dirty="0" smtClean="0">
                <a:latin typeface="Times New Roman" pitchFamily="18" charset="0"/>
                <a:cs typeface="Times New Roman" pitchFamily="18" charset="0"/>
              </a:rPr>
              <a:t>Examples</a:t>
            </a:r>
            <a:r>
              <a:rPr lang="en-US" sz="3300" i="1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0" indent="0" algn="just" rtl="0">
              <a:buNone/>
            </a:pPr>
            <a:r>
              <a:rPr lang="en-US" sz="3300" i="1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3300" i="1" dirty="0">
                <a:latin typeface="Times New Roman" pitchFamily="18" charset="0"/>
                <a:cs typeface="Times New Roman" pitchFamily="18" charset="0"/>
              </a:rPr>
              <a:t>package arrived in the morning, </a:t>
            </a:r>
            <a:r>
              <a:rPr lang="en-US" sz="33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but</a:t>
            </a:r>
            <a:r>
              <a:rPr lang="en-US" sz="3300" i="1" dirty="0">
                <a:latin typeface="Times New Roman" pitchFamily="18" charset="0"/>
                <a:cs typeface="Times New Roman" pitchFamily="18" charset="0"/>
              </a:rPr>
              <a:t> the courier left </a:t>
            </a:r>
            <a:r>
              <a:rPr lang="en-US" sz="33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before</a:t>
            </a:r>
            <a:r>
              <a:rPr lang="en-US" sz="3300" i="1" dirty="0">
                <a:latin typeface="Times New Roman" pitchFamily="18" charset="0"/>
                <a:cs typeface="Times New Roman" pitchFamily="18" charset="0"/>
              </a:rPr>
              <a:t> I could check the content</a:t>
            </a:r>
            <a:r>
              <a:rPr lang="en-US" sz="3300" i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 algn="just" rtl="0">
              <a:buNone/>
            </a:pPr>
            <a:endParaRPr lang="en-US" sz="3300" i="1" dirty="0">
              <a:latin typeface="Times New Roman" pitchFamily="18" charset="0"/>
              <a:cs typeface="Times New Roman" pitchFamily="18" charset="0"/>
            </a:endParaRPr>
          </a:p>
          <a:p>
            <a:pPr marL="0" indent="0" algn="just" rtl="0">
              <a:buNone/>
            </a:pPr>
            <a:r>
              <a:rPr lang="en-US" sz="3300" i="1" dirty="0">
                <a:latin typeface="Times New Roman" pitchFamily="18" charset="0"/>
                <a:cs typeface="Times New Roman" pitchFamily="18" charset="0"/>
              </a:rPr>
              <a:t>I wanted to travel </a:t>
            </a:r>
            <a:r>
              <a:rPr lang="en-US" sz="33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after</a:t>
            </a:r>
            <a:r>
              <a:rPr lang="en-US" sz="3300" i="1" dirty="0">
                <a:latin typeface="Times New Roman" pitchFamily="18" charset="0"/>
                <a:cs typeface="Times New Roman" pitchFamily="18" charset="0"/>
              </a:rPr>
              <a:t> I graduated from college; </a:t>
            </a:r>
            <a:r>
              <a:rPr lang="en-US" sz="33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however</a:t>
            </a:r>
            <a:r>
              <a:rPr lang="en-US" sz="3300" i="1" dirty="0">
                <a:latin typeface="Times New Roman" pitchFamily="18" charset="0"/>
                <a:cs typeface="Times New Roman" pitchFamily="18" charset="0"/>
              </a:rPr>
              <a:t>, I had to work immediately</a:t>
            </a:r>
            <a:r>
              <a:rPr lang="en-US" sz="3300" i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 algn="just" rtl="0">
              <a:buNone/>
            </a:pPr>
            <a:endParaRPr lang="en-US" sz="33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just" rtl="0">
              <a:buNone/>
            </a:pPr>
            <a:r>
              <a:rPr lang="en-US" sz="33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After</a:t>
            </a:r>
            <a:r>
              <a:rPr lang="en-US" sz="3300" i="1" dirty="0">
                <a:latin typeface="Times New Roman" pitchFamily="18" charset="0"/>
                <a:cs typeface="Times New Roman" pitchFamily="18" charset="0"/>
              </a:rPr>
              <a:t> I graduated from college, I wanted to travel, </a:t>
            </a:r>
            <a:r>
              <a:rPr lang="en-US" sz="33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but</a:t>
            </a:r>
            <a:r>
              <a:rPr lang="en-US" sz="3300" i="1" dirty="0">
                <a:latin typeface="Times New Roman" pitchFamily="18" charset="0"/>
                <a:cs typeface="Times New Roman" pitchFamily="18" charset="0"/>
              </a:rPr>
              <a:t> I had to work immediately.</a:t>
            </a:r>
            <a:endParaRPr lang="ar-SA" sz="3300" i="1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ar-SA" sz="3300" dirty="0"/>
          </a:p>
        </p:txBody>
      </p:sp>
    </p:spTree>
    <p:extLst>
      <p:ext uri="{BB962C8B-B14F-4D97-AF65-F5344CB8AC3E}">
        <p14:creationId xmlns:p14="http://schemas.microsoft.com/office/powerpoint/2010/main" val="771193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6225" y="390286"/>
            <a:ext cx="8591550" cy="824136"/>
          </a:xfrm>
        </p:spPr>
        <p:txBody>
          <a:bodyPr/>
          <a:lstStyle/>
          <a:p>
            <a:pPr algn="ctr" rtl="0"/>
            <a:r>
              <a:rPr lang="en-US" b="1" dirty="0" smtClean="0"/>
              <a:t>More Examples on all sentence types</a:t>
            </a:r>
            <a:endParaRPr lang="ar-SA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734312" y="1428736"/>
            <a:ext cx="7909654" cy="4580570"/>
          </a:xfrm>
        </p:spPr>
        <p:txBody>
          <a:bodyPr>
            <a:noAutofit/>
          </a:bodyPr>
          <a:lstStyle/>
          <a:p>
            <a:pPr marL="0" indent="0" algn="l" rtl="0">
              <a:buNone/>
            </a:pPr>
            <a:r>
              <a:rPr lang="en-US" sz="2500" dirty="0" smtClean="0"/>
              <a:t>Mary hasn’t read the chapter, </a:t>
            </a:r>
            <a:r>
              <a:rPr lang="en-US" sz="2500" b="1" dirty="0" smtClean="0">
                <a:solidFill>
                  <a:srgbClr val="FF0000"/>
                </a:solidFill>
              </a:rPr>
              <a:t>nor</a:t>
            </a:r>
            <a:r>
              <a:rPr lang="en-US" sz="2500" dirty="0" smtClean="0"/>
              <a:t> has she written the essay. </a:t>
            </a:r>
            <a:r>
              <a:rPr lang="en-US" sz="2500" dirty="0" smtClean="0">
                <a:solidFill>
                  <a:srgbClr val="FF0000"/>
                </a:solidFill>
              </a:rPr>
              <a:t>Compound sentence</a:t>
            </a:r>
          </a:p>
          <a:p>
            <a:pPr marL="0" indent="0" algn="l" rtl="0">
              <a:buNone/>
            </a:pPr>
            <a:endParaRPr lang="en-US" sz="1500" dirty="0" smtClean="0"/>
          </a:p>
          <a:p>
            <a:pPr marL="0" indent="0" algn="l" rtl="0">
              <a:buNone/>
            </a:pPr>
            <a:r>
              <a:rPr lang="en-US" sz="2500" dirty="0" smtClean="0"/>
              <a:t>Fred is antisocial, </a:t>
            </a:r>
            <a:r>
              <a:rPr lang="en-US" sz="2500" b="1" dirty="0" smtClean="0">
                <a:solidFill>
                  <a:srgbClr val="FF0000"/>
                </a:solidFill>
              </a:rPr>
              <a:t>yet</a:t>
            </a:r>
            <a:r>
              <a:rPr lang="en-US" sz="2500" dirty="0" smtClean="0"/>
              <a:t> he has few friends. </a:t>
            </a:r>
            <a:r>
              <a:rPr lang="en-US" sz="2500" dirty="0" smtClean="0">
                <a:solidFill>
                  <a:srgbClr val="FF0000"/>
                </a:solidFill>
              </a:rPr>
              <a:t>Compound sentence</a:t>
            </a:r>
            <a:endParaRPr lang="en-US" sz="2500" dirty="0" smtClean="0"/>
          </a:p>
          <a:p>
            <a:pPr marL="0" indent="0" algn="l" rtl="0">
              <a:buNone/>
            </a:pPr>
            <a:endParaRPr lang="en-US" sz="1500" dirty="0" smtClean="0"/>
          </a:p>
          <a:p>
            <a:pPr marL="0" indent="0" algn="l" rtl="0">
              <a:buNone/>
            </a:pPr>
            <a:r>
              <a:rPr lang="en-US" sz="2500" dirty="0" smtClean="0"/>
              <a:t>In rural areas of developing countries, women are often underfed, </a:t>
            </a:r>
            <a:r>
              <a:rPr lang="en-US" sz="2500" b="1" dirty="0" smtClean="0">
                <a:solidFill>
                  <a:srgbClr val="FF0000"/>
                </a:solidFill>
              </a:rPr>
              <a:t>and</a:t>
            </a:r>
            <a:r>
              <a:rPr lang="en-US" sz="2500" dirty="0" smtClean="0"/>
              <a:t> they are also overworked. </a:t>
            </a:r>
            <a:r>
              <a:rPr lang="en-US" sz="2500" dirty="0" smtClean="0">
                <a:solidFill>
                  <a:srgbClr val="FF0000"/>
                </a:solidFill>
              </a:rPr>
              <a:t>Compound sentence</a:t>
            </a:r>
          </a:p>
          <a:p>
            <a:pPr marL="0" indent="0" algn="l" rtl="0">
              <a:buNone/>
            </a:pPr>
            <a:endParaRPr lang="en-US" sz="1500" dirty="0" smtClean="0">
              <a:solidFill>
                <a:srgbClr val="FF0000"/>
              </a:solidFill>
            </a:endParaRPr>
          </a:p>
          <a:p>
            <a:pPr marL="0" indent="0" algn="l" rtl="0">
              <a:buNone/>
            </a:pPr>
            <a:r>
              <a:rPr lang="en-US" sz="2400" dirty="0" smtClean="0"/>
              <a:t>Listen to me! </a:t>
            </a:r>
            <a:r>
              <a:rPr lang="en-US" sz="2400" dirty="0" smtClean="0">
                <a:solidFill>
                  <a:srgbClr val="FF0000"/>
                </a:solidFill>
              </a:rPr>
              <a:t>Simple sentence</a:t>
            </a:r>
          </a:p>
          <a:p>
            <a:pPr marL="0" indent="0" algn="l" rtl="0">
              <a:buNone/>
            </a:pPr>
            <a:endParaRPr lang="en-US" sz="250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Al-Katheery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008407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6225" y="378023"/>
            <a:ext cx="8591550" cy="674713"/>
          </a:xfrm>
        </p:spPr>
        <p:txBody>
          <a:bodyPr/>
          <a:lstStyle/>
          <a:p>
            <a:pPr algn="ctr" rtl="0"/>
            <a:r>
              <a:rPr lang="en-US" b="1" dirty="0"/>
              <a:t>More Examples on all sentence types</a:t>
            </a:r>
            <a:endParaRPr lang="ar-SA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537148" y="1226440"/>
            <a:ext cx="8178256" cy="4702890"/>
          </a:xfrm>
        </p:spPr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sz="2500" dirty="0"/>
              <a:t>In very poor countries, girls often suffer from malnutrition; </a:t>
            </a:r>
            <a:r>
              <a:rPr lang="en-US" sz="2500" b="1" dirty="0">
                <a:solidFill>
                  <a:srgbClr val="FF0000"/>
                </a:solidFill>
              </a:rPr>
              <a:t>in</a:t>
            </a:r>
            <a:r>
              <a:rPr lang="en-US" sz="2500" dirty="0"/>
              <a:t> </a:t>
            </a:r>
            <a:r>
              <a:rPr lang="en-US" sz="2500" b="1" dirty="0">
                <a:solidFill>
                  <a:srgbClr val="FF0000"/>
                </a:solidFill>
              </a:rPr>
              <a:t>contrast</a:t>
            </a:r>
            <a:r>
              <a:rPr lang="en-US" sz="2500" dirty="0"/>
              <a:t>, their brothers do </a:t>
            </a:r>
            <a:r>
              <a:rPr lang="en-US" sz="2500" dirty="0" smtClean="0"/>
              <a:t>not, </a:t>
            </a:r>
            <a:r>
              <a:rPr lang="en-US" sz="2500" b="1" dirty="0" smtClean="0">
                <a:solidFill>
                  <a:srgbClr val="FF0000"/>
                </a:solidFill>
              </a:rPr>
              <a:t>for</a:t>
            </a:r>
            <a:r>
              <a:rPr lang="en-US" sz="2500" dirty="0" smtClean="0"/>
              <a:t> they are more valued than their sisters. </a:t>
            </a:r>
            <a:r>
              <a:rPr lang="en-US" sz="2500" dirty="0" smtClean="0">
                <a:solidFill>
                  <a:srgbClr val="FF0000"/>
                </a:solidFill>
              </a:rPr>
              <a:t>Compound sentence</a:t>
            </a:r>
            <a:endParaRPr lang="en-US" sz="2500" dirty="0" smtClean="0"/>
          </a:p>
          <a:p>
            <a:pPr marL="0" indent="0" algn="l" rtl="0">
              <a:buNone/>
            </a:pPr>
            <a:endParaRPr lang="en-US" sz="2100" dirty="0"/>
          </a:p>
          <a:p>
            <a:pPr marL="0" indent="0" algn="l" rtl="0">
              <a:buNone/>
            </a:pPr>
            <a:r>
              <a:rPr lang="en-US" sz="2500" dirty="0"/>
              <a:t>Sarah’s eyes are always sparkling with joy; </a:t>
            </a:r>
            <a:r>
              <a:rPr lang="en-US" sz="2500" b="1" dirty="0">
                <a:solidFill>
                  <a:srgbClr val="FF0000"/>
                </a:solidFill>
              </a:rPr>
              <a:t>still</a:t>
            </a:r>
            <a:r>
              <a:rPr lang="en-US" sz="2500" dirty="0"/>
              <a:t>, they hold a deep sadness</a:t>
            </a:r>
            <a:r>
              <a:rPr lang="en-US" sz="2500" dirty="0" smtClean="0"/>
              <a:t>. </a:t>
            </a:r>
            <a:r>
              <a:rPr lang="en-US" sz="2500" dirty="0" smtClean="0">
                <a:solidFill>
                  <a:srgbClr val="FF0000"/>
                </a:solidFill>
              </a:rPr>
              <a:t>Compound sentence</a:t>
            </a:r>
            <a:endParaRPr lang="en-US" sz="2500" dirty="0" smtClean="0"/>
          </a:p>
          <a:p>
            <a:pPr marL="0" indent="0" algn="l" rtl="0">
              <a:buNone/>
            </a:pPr>
            <a:endParaRPr lang="en-US" sz="2100" dirty="0"/>
          </a:p>
          <a:p>
            <a:pPr marL="0" indent="0" algn="l" rtl="0">
              <a:buNone/>
            </a:pPr>
            <a:r>
              <a:rPr lang="en-US" sz="2500" dirty="0" smtClean="0"/>
              <a:t>The professor said </a:t>
            </a:r>
            <a:r>
              <a:rPr lang="en-US" sz="2500" b="1" u="sng" dirty="0" smtClean="0">
                <a:solidFill>
                  <a:srgbClr val="FF0000"/>
                </a:solidFill>
              </a:rPr>
              <a:t>that</a:t>
            </a:r>
            <a:r>
              <a:rPr lang="en-US" sz="2500" u="sng" dirty="0" smtClean="0"/>
              <a:t> a man’s lung is larger than a woman’s; </a:t>
            </a:r>
            <a:r>
              <a:rPr lang="en-US" sz="2500" b="1" dirty="0" smtClean="0">
                <a:solidFill>
                  <a:srgbClr val="FF0000"/>
                </a:solidFill>
              </a:rPr>
              <a:t>as a result</a:t>
            </a:r>
            <a:r>
              <a:rPr lang="en-US" sz="2500" dirty="0" smtClean="0"/>
              <a:t>, men take fewer breaths per minute.        </a:t>
            </a:r>
            <a:r>
              <a:rPr lang="en-US" sz="2500" dirty="0" smtClean="0">
                <a:solidFill>
                  <a:srgbClr val="FF0000"/>
                </a:solidFill>
              </a:rPr>
              <a:t>Compound/ complex sentence</a:t>
            </a:r>
            <a:endParaRPr lang="en-US" sz="25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Al-Katheery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543538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6225" y="260648"/>
            <a:ext cx="8591550" cy="746721"/>
          </a:xfrm>
        </p:spPr>
        <p:txBody>
          <a:bodyPr/>
          <a:lstStyle/>
          <a:p>
            <a:pPr algn="ctr" rtl="0"/>
            <a:r>
              <a:rPr lang="en-US" b="1" dirty="0"/>
              <a:t>More Examples on all sentence types</a:t>
            </a:r>
            <a:endParaRPr lang="ar-SA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357158" y="1194472"/>
            <a:ext cx="8369646" cy="5092048"/>
          </a:xfrm>
        </p:spPr>
        <p:txBody>
          <a:bodyPr>
            <a:noAutofit/>
          </a:bodyPr>
          <a:lstStyle/>
          <a:p>
            <a:pPr marL="0" indent="0" algn="l" rtl="0">
              <a:buNone/>
            </a:pPr>
            <a:r>
              <a:rPr lang="en-US" sz="2500" dirty="0" smtClean="0"/>
              <a:t>Leaving his country was a big sacrifice, </a:t>
            </a:r>
            <a:r>
              <a:rPr lang="en-US" sz="2500" b="1" dirty="0" smtClean="0">
                <a:solidFill>
                  <a:srgbClr val="FF0000"/>
                </a:solidFill>
              </a:rPr>
              <a:t>yet</a:t>
            </a:r>
            <a:r>
              <a:rPr lang="en-US" sz="2500" dirty="0" smtClean="0"/>
              <a:t> it was a lifetime opportunity. </a:t>
            </a:r>
            <a:r>
              <a:rPr lang="en-US" sz="2500" dirty="0" smtClean="0">
                <a:solidFill>
                  <a:srgbClr val="FF0000"/>
                </a:solidFill>
              </a:rPr>
              <a:t>Compound sentence</a:t>
            </a:r>
            <a:endParaRPr lang="en-US" sz="2500" dirty="0" smtClean="0"/>
          </a:p>
          <a:p>
            <a:pPr marL="0" indent="0" algn="l" rtl="0">
              <a:buNone/>
            </a:pPr>
            <a:endParaRPr lang="en-US" sz="1400" dirty="0"/>
          </a:p>
          <a:p>
            <a:pPr marL="0" indent="0" algn="l" rtl="0">
              <a:buNone/>
            </a:pPr>
            <a:r>
              <a:rPr lang="en-US" sz="2500" dirty="0" smtClean="0"/>
              <a:t>We should give Ann a raise, </a:t>
            </a:r>
            <a:r>
              <a:rPr lang="en-US" sz="2500" b="1" dirty="0" smtClean="0">
                <a:solidFill>
                  <a:srgbClr val="FF0000"/>
                </a:solidFill>
              </a:rPr>
              <a:t>or</a:t>
            </a:r>
            <a:r>
              <a:rPr lang="en-US" sz="2500" dirty="0" smtClean="0"/>
              <a:t> we should give her a vacation. </a:t>
            </a:r>
            <a:r>
              <a:rPr lang="en-US" sz="2500" dirty="0" smtClean="0">
                <a:solidFill>
                  <a:srgbClr val="FF0000"/>
                </a:solidFill>
              </a:rPr>
              <a:t>Compound sentence</a:t>
            </a:r>
            <a:endParaRPr lang="en-US" sz="2500" dirty="0" smtClean="0"/>
          </a:p>
          <a:p>
            <a:pPr marL="0" indent="0" algn="l" rtl="0">
              <a:buNone/>
            </a:pPr>
            <a:endParaRPr lang="en-US" sz="1400" dirty="0" smtClean="0"/>
          </a:p>
          <a:p>
            <a:pPr marL="0" indent="0" algn="l" rtl="0">
              <a:buNone/>
            </a:pPr>
            <a:r>
              <a:rPr lang="en-US" sz="2500" dirty="0"/>
              <a:t>We should give Ann a raise, or </a:t>
            </a:r>
            <a:r>
              <a:rPr lang="en-US" sz="2500" dirty="0" smtClean="0"/>
              <a:t>a vacation. </a:t>
            </a:r>
            <a:r>
              <a:rPr lang="en-US" sz="2500" dirty="0" smtClean="0">
                <a:solidFill>
                  <a:srgbClr val="FF0000"/>
                </a:solidFill>
              </a:rPr>
              <a:t>Simple sentence </a:t>
            </a:r>
            <a:endParaRPr lang="en-US" sz="2500" dirty="0">
              <a:solidFill>
                <a:srgbClr val="FF0000"/>
              </a:solidFill>
            </a:endParaRPr>
          </a:p>
          <a:p>
            <a:pPr marL="0" indent="0" algn="l" rtl="0">
              <a:buNone/>
            </a:pPr>
            <a:endParaRPr lang="en-US" sz="1400" dirty="0"/>
          </a:p>
          <a:p>
            <a:pPr marL="0" indent="0" algn="l" rtl="0">
              <a:buNone/>
            </a:pPr>
            <a:r>
              <a:rPr lang="en-US" sz="2500" b="1" u="sng" dirty="0" smtClean="0">
                <a:solidFill>
                  <a:srgbClr val="FF0000"/>
                </a:solidFill>
              </a:rPr>
              <a:t>Because</a:t>
            </a:r>
            <a:r>
              <a:rPr lang="en-US" sz="2500" u="sng" dirty="0" smtClean="0"/>
              <a:t> Ahmad loved the idea of studying abroad</a:t>
            </a:r>
            <a:r>
              <a:rPr lang="en-US" sz="2500" dirty="0" smtClean="0"/>
              <a:t>, his parents encouraged him; </a:t>
            </a:r>
            <a:r>
              <a:rPr lang="en-US" sz="2500" b="1" dirty="0" smtClean="0">
                <a:solidFill>
                  <a:srgbClr val="FF0000"/>
                </a:solidFill>
              </a:rPr>
              <a:t>in addition</a:t>
            </a:r>
            <a:r>
              <a:rPr lang="en-US" sz="2500" dirty="0" smtClean="0"/>
              <a:t>, his boss supported him. </a:t>
            </a:r>
            <a:r>
              <a:rPr lang="en-US" sz="2500" dirty="0" smtClean="0">
                <a:solidFill>
                  <a:srgbClr val="FF0000"/>
                </a:solidFill>
              </a:rPr>
              <a:t>Compound/ complex sentence</a:t>
            </a:r>
            <a:endParaRPr lang="en-US" sz="250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Al-Katheery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388725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6225" y="450031"/>
            <a:ext cx="8591550" cy="674713"/>
          </a:xfrm>
        </p:spPr>
        <p:txBody>
          <a:bodyPr/>
          <a:lstStyle/>
          <a:p>
            <a:pPr algn="ctr"/>
            <a:r>
              <a:rPr lang="en-US" b="1" dirty="0"/>
              <a:t>More Examples on all sentence types</a:t>
            </a:r>
            <a:endParaRPr lang="ar-SA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274320" y="1268760"/>
            <a:ext cx="8595360" cy="5112568"/>
          </a:xfrm>
        </p:spPr>
        <p:txBody>
          <a:bodyPr>
            <a:noAutofit/>
          </a:bodyPr>
          <a:lstStyle/>
          <a:p>
            <a:pPr marL="0" indent="0" algn="l" rtl="0">
              <a:buNone/>
            </a:pPr>
            <a:r>
              <a:rPr lang="en-US" sz="2500" b="1" u="sng" dirty="0">
                <a:solidFill>
                  <a:srgbClr val="FF0000"/>
                </a:solidFill>
              </a:rPr>
              <a:t>After</a:t>
            </a:r>
            <a:r>
              <a:rPr lang="en-US" sz="2500" u="sng" dirty="0"/>
              <a:t> he arrived in New York</a:t>
            </a:r>
            <a:r>
              <a:rPr lang="en-US" sz="2500" dirty="0"/>
              <a:t>, he was excited yet  afraid</a:t>
            </a:r>
            <a:r>
              <a:rPr lang="en-US" sz="2500" dirty="0" smtClean="0"/>
              <a:t>. </a:t>
            </a:r>
            <a:r>
              <a:rPr lang="en-US" sz="2500" dirty="0" smtClean="0">
                <a:solidFill>
                  <a:srgbClr val="FF0000"/>
                </a:solidFill>
              </a:rPr>
              <a:t>Complex sentence</a:t>
            </a:r>
            <a:endParaRPr lang="en-US" sz="2500" dirty="0" smtClean="0"/>
          </a:p>
          <a:p>
            <a:pPr marL="0" indent="0" algn="l" rtl="0">
              <a:buNone/>
            </a:pPr>
            <a:endParaRPr lang="en-US" sz="1500" dirty="0"/>
          </a:p>
          <a:p>
            <a:pPr marL="0" indent="0" algn="l" rtl="0">
              <a:buNone/>
            </a:pPr>
            <a:r>
              <a:rPr lang="en-US" sz="2500" dirty="0"/>
              <a:t>Ahmad calls his mother everyday; </a:t>
            </a:r>
            <a:r>
              <a:rPr lang="en-US" sz="2500" b="1" dirty="0">
                <a:solidFill>
                  <a:srgbClr val="FF0000"/>
                </a:solidFill>
              </a:rPr>
              <a:t>otherwise</a:t>
            </a:r>
            <a:r>
              <a:rPr lang="en-US" sz="2500" dirty="0"/>
              <a:t>, she would think </a:t>
            </a:r>
            <a:r>
              <a:rPr lang="en-US" sz="2500" b="1" u="sng" dirty="0">
                <a:solidFill>
                  <a:srgbClr val="FF0000"/>
                </a:solidFill>
              </a:rPr>
              <a:t>that</a:t>
            </a:r>
            <a:r>
              <a:rPr lang="en-US" sz="2500" u="sng" dirty="0"/>
              <a:t> there is something wrong</a:t>
            </a:r>
            <a:r>
              <a:rPr lang="en-US" sz="2500" dirty="0" smtClean="0"/>
              <a:t>. </a:t>
            </a:r>
            <a:r>
              <a:rPr lang="en-US" sz="2500" dirty="0" smtClean="0">
                <a:solidFill>
                  <a:srgbClr val="FF0000"/>
                </a:solidFill>
              </a:rPr>
              <a:t>Compound/complex sentence</a:t>
            </a:r>
            <a:endParaRPr lang="en-US" sz="1500" dirty="0" smtClean="0">
              <a:solidFill>
                <a:srgbClr val="FF0000"/>
              </a:solidFill>
            </a:endParaRPr>
          </a:p>
          <a:p>
            <a:pPr marL="0" indent="0" algn="l" rtl="0">
              <a:buNone/>
            </a:pPr>
            <a:r>
              <a:rPr lang="en-US" sz="1500" dirty="0" smtClean="0">
                <a:solidFill>
                  <a:srgbClr val="FF0000"/>
                </a:solidFill>
              </a:rPr>
              <a:t>  </a:t>
            </a:r>
            <a:endParaRPr lang="en-US" sz="2800" dirty="0"/>
          </a:p>
          <a:p>
            <a:pPr marL="0" indent="0" algn="l" rtl="0">
              <a:buNone/>
            </a:pPr>
            <a:r>
              <a:rPr lang="en-US" sz="2500" dirty="0"/>
              <a:t>The dinner was delicious; </a:t>
            </a:r>
            <a:r>
              <a:rPr lang="en-US" sz="2500" b="1" dirty="0">
                <a:solidFill>
                  <a:srgbClr val="FF0000"/>
                </a:solidFill>
              </a:rPr>
              <a:t>nevertheless</a:t>
            </a:r>
            <a:r>
              <a:rPr lang="en-US" sz="2500" dirty="0"/>
              <a:t>, it was overpriced</a:t>
            </a:r>
            <a:r>
              <a:rPr lang="en-US" sz="2500" dirty="0" smtClean="0"/>
              <a:t>. </a:t>
            </a:r>
            <a:r>
              <a:rPr lang="en-US" sz="2400" dirty="0" smtClean="0">
                <a:solidFill>
                  <a:srgbClr val="FF0000"/>
                </a:solidFill>
              </a:rPr>
              <a:t>Compound sentence</a:t>
            </a:r>
            <a:endParaRPr lang="en-US" sz="2500" dirty="0" smtClean="0"/>
          </a:p>
          <a:p>
            <a:pPr marL="0" indent="0" algn="l" rtl="0">
              <a:buNone/>
            </a:pPr>
            <a:endParaRPr lang="en-US" sz="1500" dirty="0"/>
          </a:p>
          <a:p>
            <a:pPr marL="0" indent="0" algn="l" rtl="0">
              <a:buNone/>
            </a:pPr>
            <a:r>
              <a:rPr lang="en-US" sz="2500" b="1" u="sng" dirty="0">
                <a:solidFill>
                  <a:srgbClr val="FF0000"/>
                </a:solidFill>
              </a:rPr>
              <a:t>Because</a:t>
            </a:r>
            <a:r>
              <a:rPr lang="en-US" sz="2500" u="sng" dirty="0"/>
              <a:t> the meal was expensive</a:t>
            </a:r>
            <a:r>
              <a:rPr lang="en-US" sz="2500" dirty="0"/>
              <a:t>, we decided not to dine here again, </a:t>
            </a:r>
            <a:r>
              <a:rPr lang="en-US" sz="2500" b="1" dirty="0">
                <a:solidFill>
                  <a:srgbClr val="FF0000"/>
                </a:solidFill>
              </a:rPr>
              <a:t>yet</a:t>
            </a:r>
            <a:r>
              <a:rPr lang="en-US" sz="2500" dirty="0"/>
              <a:t> we went there again</a:t>
            </a:r>
            <a:r>
              <a:rPr lang="en-US" sz="2500" dirty="0" smtClean="0"/>
              <a:t>. </a:t>
            </a:r>
            <a:r>
              <a:rPr lang="en-US" sz="2400" dirty="0" smtClean="0">
                <a:solidFill>
                  <a:srgbClr val="FF0000"/>
                </a:solidFill>
              </a:rPr>
              <a:t>Compound/complex sentence</a:t>
            </a:r>
            <a:endParaRPr lang="en-US" sz="2500" dirty="0"/>
          </a:p>
          <a:p>
            <a:pPr marL="0" indent="0">
              <a:buNone/>
            </a:pPr>
            <a:endParaRPr lang="ar-SA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Al-Katheery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319781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468271"/>
            <a:ext cx="8591550" cy="674713"/>
          </a:xfrm>
        </p:spPr>
        <p:txBody>
          <a:bodyPr/>
          <a:lstStyle/>
          <a:p>
            <a:pPr algn="ctr" rtl="0"/>
            <a:r>
              <a:rPr lang="en-US" b="1" dirty="0"/>
              <a:t>More Examples on all sentence types</a:t>
            </a:r>
            <a:endParaRPr lang="ar-SA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Autofit/>
          </a:bodyPr>
          <a:lstStyle/>
          <a:p>
            <a:pPr marL="0" indent="0" algn="l" rtl="0">
              <a:buNone/>
            </a:pPr>
            <a:r>
              <a:rPr lang="en-US" sz="2500" b="1" u="sng" dirty="0" smtClean="0">
                <a:solidFill>
                  <a:srgbClr val="FF0000"/>
                </a:solidFill>
              </a:rPr>
              <a:t>After</a:t>
            </a:r>
            <a:r>
              <a:rPr lang="en-US" sz="2500" u="sng" dirty="0" smtClean="0"/>
              <a:t> we had lunch</a:t>
            </a:r>
            <a:r>
              <a:rPr lang="en-US" sz="2500" dirty="0" smtClean="0"/>
              <a:t>, we decided to go shopping, </a:t>
            </a:r>
            <a:r>
              <a:rPr lang="en-US" sz="2500" b="1" dirty="0" smtClean="0">
                <a:solidFill>
                  <a:srgbClr val="FF0000"/>
                </a:solidFill>
              </a:rPr>
              <a:t>but</a:t>
            </a:r>
            <a:r>
              <a:rPr lang="en-US" sz="2500" dirty="0" smtClean="0"/>
              <a:t> </a:t>
            </a:r>
            <a:r>
              <a:rPr lang="en-US" sz="2500" dirty="0" err="1" smtClean="0"/>
              <a:t>Noura</a:t>
            </a:r>
            <a:r>
              <a:rPr lang="en-US" sz="2500" dirty="0" smtClean="0"/>
              <a:t> forgot her wallet, </a:t>
            </a:r>
            <a:r>
              <a:rPr lang="en-US" sz="2500" b="1" dirty="0" smtClean="0">
                <a:solidFill>
                  <a:srgbClr val="FF0000"/>
                </a:solidFill>
              </a:rPr>
              <a:t>so</a:t>
            </a:r>
            <a:r>
              <a:rPr lang="en-US" sz="2500" dirty="0" smtClean="0"/>
              <a:t> we went back home. </a:t>
            </a:r>
            <a:r>
              <a:rPr lang="en-US" sz="2400" dirty="0" smtClean="0">
                <a:solidFill>
                  <a:srgbClr val="FF0000"/>
                </a:solidFill>
              </a:rPr>
              <a:t>Compound/complex sentence</a:t>
            </a:r>
            <a:endParaRPr lang="en-US" sz="2500" dirty="0" smtClean="0"/>
          </a:p>
          <a:p>
            <a:pPr marL="0" indent="0" algn="l" rtl="0">
              <a:buNone/>
            </a:pPr>
            <a:endParaRPr lang="en-US" sz="1500" dirty="0"/>
          </a:p>
          <a:p>
            <a:pPr marL="0" indent="0" algn="l" rtl="0">
              <a:buNone/>
            </a:pPr>
            <a:r>
              <a:rPr lang="en-US" sz="2500" b="1" u="sng" dirty="0" smtClean="0">
                <a:solidFill>
                  <a:srgbClr val="FF0000"/>
                </a:solidFill>
              </a:rPr>
              <a:t>When</a:t>
            </a:r>
            <a:r>
              <a:rPr lang="en-US" sz="2500" u="sng" dirty="0" smtClean="0"/>
              <a:t> you visit Seattle</a:t>
            </a:r>
            <a:r>
              <a:rPr lang="en-US" sz="2500" dirty="0" smtClean="0"/>
              <a:t>, you should bring a raincoat and umbrella. </a:t>
            </a:r>
            <a:r>
              <a:rPr lang="en-US" sz="2400" dirty="0" smtClean="0">
                <a:solidFill>
                  <a:srgbClr val="FF0000"/>
                </a:solidFill>
              </a:rPr>
              <a:t>Complex sentence</a:t>
            </a:r>
            <a:endParaRPr lang="en-US" sz="2500" dirty="0" smtClean="0"/>
          </a:p>
          <a:p>
            <a:pPr marL="0" indent="0" algn="l" rtl="0">
              <a:buNone/>
            </a:pPr>
            <a:endParaRPr lang="en-US" sz="1500" dirty="0" smtClean="0"/>
          </a:p>
          <a:p>
            <a:pPr marL="0" indent="0" algn="l" rtl="0">
              <a:buNone/>
            </a:pPr>
            <a:r>
              <a:rPr lang="en-US" sz="2500" dirty="0" smtClean="0"/>
              <a:t>My grandfather couldn’t read nor write , </a:t>
            </a:r>
            <a:r>
              <a:rPr lang="en-US" sz="2500" b="1" dirty="0" smtClean="0">
                <a:solidFill>
                  <a:srgbClr val="FF0000"/>
                </a:solidFill>
              </a:rPr>
              <a:t>yet</a:t>
            </a:r>
            <a:r>
              <a:rPr lang="en-US" sz="2500" dirty="0" smtClean="0"/>
              <a:t> he was a wise person. </a:t>
            </a:r>
            <a:r>
              <a:rPr lang="en-US" sz="2400" dirty="0" smtClean="0">
                <a:solidFill>
                  <a:srgbClr val="FF0000"/>
                </a:solidFill>
              </a:rPr>
              <a:t>Compound sentence</a:t>
            </a:r>
            <a:endParaRPr lang="en-US" sz="2500" dirty="0" smtClean="0"/>
          </a:p>
          <a:p>
            <a:pPr marL="0" indent="0" algn="l" rtl="0">
              <a:buNone/>
            </a:pPr>
            <a:endParaRPr lang="en-US" sz="1500" dirty="0"/>
          </a:p>
          <a:p>
            <a:pPr marL="0" indent="0" algn="l" rtl="0">
              <a:buNone/>
            </a:pPr>
            <a:r>
              <a:rPr lang="en-US" sz="2500" dirty="0" smtClean="0"/>
              <a:t>I love my father </a:t>
            </a:r>
            <a:r>
              <a:rPr lang="en-US" sz="2500" b="1" u="sng" dirty="0" smtClean="0">
                <a:solidFill>
                  <a:srgbClr val="FF0000"/>
                </a:solidFill>
              </a:rPr>
              <a:t>though</a:t>
            </a:r>
            <a:r>
              <a:rPr lang="en-US" sz="2500" u="sng" dirty="0" smtClean="0"/>
              <a:t> we disagree a lot</a:t>
            </a:r>
            <a:r>
              <a:rPr lang="en-US" sz="2500" dirty="0" smtClean="0"/>
              <a:t>    </a:t>
            </a:r>
            <a:r>
              <a:rPr lang="en-US" sz="2500" b="1" u="sng" dirty="0" smtClean="0">
                <a:solidFill>
                  <a:srgbClr val="FF0000"/>
                </a:solidFill>
              </a:rPr>
              <a:t>because</a:t>
            </a:r>
            <a:r>
              <a:rPr lang="en-US" sz="2500" u="sng" dirty="0" smtClean="0"/>
              <a:t> we are from different generations. </a:t>
            </a:r>
            <a:r>
              <a:rPr lang="en-US" sz="2400" dirty="0" smtClean="0">
                <a:solidFill>
                  <a:srgbClr val="FF0000"/>
                </a:solidFill>
              </a:rPr>
              <a:t>Complex sentence</a:t>
            </a:r>
            <a:endParaRPr lang="en-US" sz="250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Al-Katheery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026808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4282" y="428604"/>
            <a:ext cx="8591550" cy="818729"/>
          </a:xfrm>
        </p:spPr>
        <p:txBody>
          <a:bodyPr/>
          <a:lstStyle/>
          <a:p>
            <a:pPr algn="ctr" rtl="0"/>
            <a:r>
              <a:rPr lang="en-US" b="1" dirty="0"/>
              <a:t>More Examples on all sentence types</a:t>
            </a:r>
            <a:endParaRPr lang="ar-SA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285720" y="1337918"/>
            <a:ext cx="8595360" cy="4734288"/>
          </a:xfrm>
        </p:spPr>
        <p:txBody>
          <a:bodyPr>
            <a:noAutofit/>
          </a:bodyPr>
          <a:lstStyle/>
          <a:p>
            <a:pPr marL="0" indent="0" algn="l" rtl="0">
              <a:buNone/>
            </a:pPr>
            <a:r>
              <a:rPr lang="en-US" sz="2500" dirty="0" smtClean="0"/>
              <a:t>She took a physics class with the professor </a:t>
            </a:r>
            <a:r>
              <a:rPr lang="en-US" sz="2500" b="1" u="sng" dirty="0" smtClean="0">
                <a:solidFill>
                  <a:srgbClr val="FF0000"/>
                </a:solidFill>
              </a:rPr>
              <a:t>who</a:t>
            </a:r>
            <a:r>
              <a:rPr lang="en-US" sz="2500" u="sng" dirty="0" smtClean="0"/>
              <a:t> won the Noble prize</a:t>
            </a:r>
            <a:r>
              <a:rPr lang="en-US" sz="2500" dirty="0" smtClean="0"/>
              <a:t>. </a:t>
            </a:r>
            <a:r>
              <a:rPr lang="en-US" sz="2500" dirty="0" smtClean="0">
                <a:solidFill>
                  <a:srgbClr val="FF0000"/>
                </a:solidFill>
              </a:rPr>
              <a:t>Complex sentence</a:t>
            </a:r>
          </a:p>
          <a:p>
            <a:pPr marL="0" indent="0" algn="l" rtl="0">
              <a:buNone/>
            </a:pPr>
            <a:endParaRPr lang="en-US" sz="1000" dirty="0"/>
          </a:p>
          <a:p>
            <a:pPr marL="0" indent="0" algn="l" rtl="0">
              <a:buNone/>
            </a:pPr>
            <a:r>
              <a:rPr lang="en-US" sz="2500" dirty="0" smtClean="0"/>
              <a:t>My father teaches algebra, </a:t>
            </a:r>
            <a:r>
              <a:rPr lang="en-US" sz="2500" b="1" u="sng" dirty="0" smtClean="0">
                <a:solidFill>
                  <a:srgbClr val="FF0000"/>
                </a:solidFill>
              </a:rPr>
              <a:t>which</a:t>
            </a:r>
            <a:r>
              <a:rPr lang="en-US" sz="2500" u="sng" dirty="0" smtClean="0"/>
              <a:t> I don’t enjoy</a:t>
            </a:r>
            <a:r>
              <a:rPr lang="en-US" sz="2500" dirty="0" smtClean="0"/>
              <a:t>. </a:t>
            </a:r>
            <a:r>
              <a:rPr lang="en-US" sz="2500" dirty="0" smtClean="0">
                <a:solidFill>
                  <a:srgbClr val="FF0000"/>
                </a:solidFill>
              </a:rPr>
              <a:t>Complex sentence</a:t>
            </a:r>
            <a:endParaRPr lang="en-US" sz="2500" dirty="0" smtClean="0"/>
          </a:p>
          <a:p>
            <a:pPr marL="0" indent="0" algn="l" rtl="0">
              <a:buNone/>
            </a:pPr>
            <a:endParaRPr lang="en-US" sz="1000" dirty="0"/>
          </a:p>
          <a:p>
            <a:pPr marL="0" indent="0" algn="l" rtl="0">
              <a:buNone/>
            </a:pPr>
            <a:r>
              <a:rPr lang="en-US" sz="2500" dirty="0" smtClean="0"/>
              <a:t>The subject </a:t>
            </a:r>
            <a:r>
              <a:rPr lang="en-US" sz="2500" b="1" u="sng" dirty="0" smtClean="0">
                <a:solidFill>
                  <a:srgbClr val="FF0000"/>
                </a:solidFill>
              </a:rPr>
              <a:t>that</a:t>
            </a:r>
            <a:r>
              <a:rPr lang="en-US" sz="2500" u="sng" dirty="0" smtClean="0"/>
              <a:t> I really enjoy </a:t>
            </a:r>
            <a:r>
              <a:rPr lang="en-US" sz="2500" dirty="0" smtClean="0"/>
              <a:t>is  mathematics. </a:t>
            </a:r>
            <a:r>
              <a:rPr lang="en-US" sz="2500" dirty="0" smtClean="0">
                <a:solidFill>
                  <a:srgbClr val="FF0000"/>
                </a:solidFill>
              </a:rPr>
              <a:t>Complex sentence</a:t>
            </a:r>
            <a:endParaRPr lang="en-US" sz="2500" dirty="0" smtClean="0"/>
          </a:p>
          <a:p>
            <a:pPr marL="0" indent="0" algn="l" rtl="0">
              <a:buNone/>
            </a:pPr>
            <a:r>
              <a:rPr lang="en-US" sz="1500" dirty="0" smtClean="0"/>
              <a:t>  </a:t>
            </a:r>
          </a:p>
          <a:p>
            <a:pPr marL="0" indent="0" algn="l" rtl="0">
              <a:buNone/>
            </a:pPr>
            <a:r>
              <a:rPr lang="en-US" sz="2500" b="1" u="sng" dirty="0" smtClean="0">
                <a:solidFill>
                  <a:srgbClr val="FF0000"/>
                </a:solidFill>
              </a:rPr>
              <a:t>Since</a:t>
            </a:r>
            <a:r>
              <a:rPr lang="en-US" sz="2500" u="sng" dirty="0" smtClean="0"/>
              <a:t> electricity is expensive, </a:t>
            </a:r>
            <a:r>
              <a:rPr lang="en-US" sz="2500" dirty="0" smtClean="0"/>
              <a:t>my mother buys energy-saving appliances, </a:t>
            </a:r>
            <a:r>
              <a:rPr lang="en-US" sz="2500" b="1" dirty="0" smtClean="0">
                <a:solidFill>
                  <a:srgbClr val="FF0000"/>
                </a:solidFill>
              </a:rPr>
              <a:t>for</a:t>
            </a:r>
            <a:r>
              <a:rPr lang="en-US" sz="2500" dirty="0" smtClean="0"/>
              <a:t>  she wants to save money and protect nature. </a:t>
            </a:r>
            <a:r>
              <a:rPr lang="en-US" sz="2500" dirty="0" smtClean="0">
                <a:solidFill>
                  <a:srgbClr val="FF0000"/>
                </a:solidFill>
              </a:rPr>
              <a:t>Compound/ complex sentence</a:t>
            </a:r>
            <a:endParaRPr lang="ar-SA" sz="2500" dirty="0">
              <a:solidFill>
                <a:srgbClr val="FF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Al-Katheery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730152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Al-Katheery</a:t>
            </a:r>
            <a:endParaRPr lang="ar-SA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rtl="0"/>
            <a:r>
              <a:rPr lang="en-US" b="1" dirty="0" smtClean="0"/>
              <a:t>More Examples on all sentence types</a:t>
            </a:r>
            <a:endParaRPr lang="ar-SA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>
          <a:xfrm>
            <a:off x="214282" y="1298448"/>
            <a:ext cx="8715436" cy="4937760"/>
          </a:xfrm>
        </p:spPr>
        <p:txBody>
          <a:bodyPr>
            <a:normAutofit/>
          </a:bodyPr>
          <a:lstStyle/>
          <a:p>
            <a:pPr algn="l" rtl="0">
              <a:buNone/>
            </a:pPr>
            <a:r>
              <a:rPr lang="en-US" sz="2500" dirty="0" smtClean="0"/>
              <a:t>Men are more muscular than women; </a:t>
            </a:r>
            <a:r>
              <a:rPr lang="en-US" sz="2500" b="1" dirty="0" smtClean="0">
                <a:solidFill>
                  <a:srgbClr val="FF0000"/>
                </a:solidFill>
              </a:rPr>
              <a:t>however</a:t>
            </a:r>
            <a:r>
              <a:rPr lang="en-US" sz="2500" dirty="0" smtClean="0"/>
              <a:t>, women often do the hardest physical labor </a:t>
            </a:r>
            <a:r>
              <a:rPr lang="en-US" sz="2500" b="1" u="sng" dirty="0" smtClean="0">
                <a:solidFill>
                  <a:srgbClr val="FF0000"/>
                </a:solidFill>
              </a:rPr>
              <a:t>because</a:t>
            </a:r>
            <a:r>
              <a:rPr lang="en-US" sz="2500" u="sng" dirty="0" smtClean="0"/>
              <a:t> they are considered inferior to men.</a:t>
            </a:r>
            <a:r>
              <a:rPr lang="en-US" sz="2500" dirty="0" smtClean="0"/>
              <a:t> </a:t>
            </a:r>
            <a:r>
              <a:rPr lang="en-US" sz="2500" dirty="0" smtClean="0">
                <a:solidFill>
                  <a:srgbClr val="FF0000"/>
                </a:solidFill>
              </a:rPr>
              <a:t>Compound/complex sentence</a:t>
            </a:r>
            <a:endParaRPr lang="en-US" sz="2500" dirty="0" smtClean="0"/>
          </a:p>
          <a:p>
            <a:pPr algn="l" rtl="0">
              <a:buNone/>
            </a:pPr>
            <a:endParaRPr lang="en-US" sz="1500" dirty="0" smtClean="0"/>
          </a:p>
          <a:p>
            <a:pPr algn="l" rtl="0">
              <a:buNone/>
            </a:pPr>
            <a:r>
              <a:rPr lang="en-US" sz="2500" dirty="0" smtClean="0"/>
              <a:t>He had never been away from his family, </a:t>
            </a:r>
            <a:r>
              <a:rPr lang="en-US" sz="2500" b="1" dirty="0" smtClean="0">
                <a:solidFill>
                  <a:srgbClr val="FF0000"/>
                </a:solidFill>
              </a:rPr>
              <a:t>nor</a:t>
            </a:r>
            <a:r>
              <a:rPr lang="en-US" sz="2500" dirty="0" smtClean="0"/>
              <a:t> had he been out of Bahrain. </a:t>
            </a:r>
            <a:r>
              <a:rPr lang="en-US" sz="2500" dirty="0" smtClean="0">
                <a:solidFill>
                  <a:srgbClr val="FF0000"/>
                </a:solidFill>
              </a:rPr>
              <a:t>Compound sentence</a:t>
            </a:r>
          </a:p>
          <a:p>
            <a:pPr algn="l" rtl="0">
              <a:buNone/>
            </a:pPr>
            <a:endParaRPr lang="en-US" sz="1500" dirty="0" smtClean="0">
              <a:solidFill>
                <a:srgbClr val="FF0000"/>
              </a:solidFill>
            </a:endParaRPr>
          </a:p>
          <a:p>
            <a:pPr algn="l" rtl="0">
              <a:buNone/>
            </a:pPr>
            <a:r>
              <a:rPr lang="en-US" sz="2500" dirty="0" smtClean="0"/>
              <a:t>Jasmine left New York to India, </a:t>
            </a:r>
            <a:r>
              <a:rPr lang="en-US" sz="2500" b="1" dirty="0" smtClean="0">
                <a:solidFill>
                  <a:srgbClr val="FF0000"/>
                </a:solidFill>
              </a:rPr>
              <a:t>for</a:t>
            </a:r>
            <a:r>
              <a:rPr lang="en-US" sz="2500" dirty="0" smtClean="0"/>
              <a:t> she wanted to meet her family. </a:t>
            </a:r>
            <a:r>
              <a:rPr lang="en-US" sz="2500" dirty="0" smtClean="0">
                <a:solidFill>
                  <a:srgbClr val="FF0000"/>
                </a:solidFill>
              </a:rPr>
              <a:t>Compound sentence</a:t>
            </a:r>
          </a:p>
          <a:p>
            <a:pPr algn="l" rtl="0">
              <a:buNone/>
            </a:pPr>
            <a:endParaRPr lang="en-US" sz="1500" dirty="0" smtClean="0">
              <a:solidFill>
                <a:srgbClr val="FF0000"/>
              </a:solidFill>
            </a:endParaRPr>
          </a:p>
          <a:p>
            <a:pPr algn="l" rtl="0">
              <a:buNone/>
            </a:pPr>
            <a:r>
              <a:rPr lang="en-US" sz="2500" dirty="0" smtClean="0"/>
              <a:t>In Canada, families </a:t>
            </a:r>
            <a:r>
              <a:rPr lang="en-US" sz="2500" b="1" u="sng" dirty="0" smtClean="0">
                <a:solidFill>
                  <a:srgbClr val="FF0000"/>
                </a:solidFill>
              </a:rPr>
              <a:t>whose</a:t>
            </a:r>
            <a:r>
              <a:rPr lang="en-US" sz="2500" u="sng" dirty="0" smtClean="0"/>
              <a:t> incomes are low </a:t>
            </a:r>
            <a:r>
              <a:rPr lang="en-US" sz="2500" dirty="0" smtClean="0"/>
              <a:t>do not pay taxes. </a:t>
            </a:r>
            <a:r>
              <a:rPr lang="en-US" sz="2500" dirty="0" smtClean="0">
                <a:solidFill>
                  <a:srgbClr val="FF0000"/>
                </a:solidFill>
              </a:rPr>
              <a:t>Complex sentence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Kinds of Clauses</a:t>
            </a:r>
            <a:endParaRPr lang="ar-SA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sz="3200" b="1" dirty="0" smtClean="0"/>
              <a:t>Independent Clause</a:t>
            </a:r>
          </a:p>
          <a:p>
            <a:pPr marL="0" indent="0" algn="l" rtl="0">
              <a:buNone/>
            </a:pPr>
            <a:endParaRPr lang="en-US" sz="1700" b="1" dirty="0" smtClean="0"/>
          </a:p>
          <a:p>
            <a:pPr marL="0" indent="0" algn="l" rtl="0">
              <a:buNone/>
            </a:pPr>
            <a:r>
              <a:rPr lang="en-US" sz="3200" dirty="0" smtClean="0"/>
              <a:t>It contains a subject and a verb (and a complement). It expresses a complete thought, and can stand by itself. It is a simple sentence.</a:t>
            </a:r>
          </a:p>
          <a:p>
            <a:pPr marL="0" indent="0" algn="l" rtl="0">
              <a:buNone/>
            </a:pPr>
            <a:endParaRPr lang="en-US" sz="3200" dirty="0" smtClean="0"/>
          </a:p>
          <a:p>
            <a:pPr marL="0" indent="0" algn="l" rtl="0">
              <a:buNone/>
            </a:pPr>
            <a:r>
              <a:rPr lang="en-US" sz="3200" dirty="0" smtClean="0"/>
              <a:t>Examples: </a:t>
            </a:r>
            <a:r>
              <a:rPr lang="en-US" sz="3200" b="1" i="1" dirty="0" smtClean="0"/>
              <a:t>The sun rose.</a:t>
            </a:r>
          </a:p>
          <a:p>
            <a:pPr marL="0" indent="0" algn="l" rtl="0">
              <a:buNone/>
            </a:pPr>
            <a:r>
              <a:rPr lang="en-US" sz="3200" b="1" i="1" dirty="0"/>
              <a:t> </a:t>
            </a:r>
            <a:r>
              <a:rPr lang="en-US" sz="3200" b="1" i="1" dirty="0" smtClean="0"/>
              <a:t>                    Fresh water boils at 100 C.</a:t>
            </a:r>
          </a:p>
          <a:p>
            <a:pPr marL="0" indent="0" algn="l" rtl="0">
              <a:buNone/>
            </a:pPr>
            <a:r>
              <a:rPr lang="en-US" sz="3200" b="1" i="1" dirty="0"/>
              <a:t> </a:t>
            </a:r>
            <a:r>
              <a:rPr lang="en-US" sz="3200" b="1" i="1" dirty="0" smtClean="0"/>
              <a:t>                    It has been raining all day.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>
            <a:normAutofit/>
          </a:bodyPr>
          <a:lstStyle/>
          <a:p>
            <a:r>
              <a:rPr lang="en-US" sz="1200" dirty="0" err="1" smtClean="0"/>
              <a:t>Eman</a:t>
            </a:r>
            <a:r>
              <a:rPr lang="en-US" sz="1200" dirty="0" smtClean="0"/>
              <a:t> Al-</a:t>
            </a:r>
            <a:r>
              <a:rPr lang="en-US" sz="1200" dirty="0" err="1" smtClean="0"/>
              <a:t>Katheery</a:t>
            </a:r>
            <a:endParaRPr lang="ar-SA" sz="1200" dirty="0"/>
          </a:p>
        </p:txBody>
      </p:sp>
    </p:spTree>
    <p:extLst>
      <p:ext uri="{BB962C8B-B14F-4D97-AF65-F5344CB8AC3E}">
        <p14:creationId xmlns:p14="http://schemas.microsoft.com/office/powerpoint/2010/main" val="407182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Al-Katheery</a:t>
            </a:r>
            <a:endParaRPr lang="ar-SA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REFRENCES:</a:t>
            </a:r>
            <a:endParaRPr lang="ar-SA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Mosaic 2, Grammar, Silver Edition. Patricia Werner and John Nelson.</a:t>
            </a:r>
          </a:p>
          <a:p>
            <a:pPr algn="l" rtl="0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Understanding and Using English Grammar. Betty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Azar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l" rtl="0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Focus on Grammar :an Integrated skills approach. Jay Maurer.</a:t>
            </a:r>
          </a:p>
          <a:p>
            <a:pPr algn="l" rtl="0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Writing Academic English. 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Oshima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l" rtl="0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Grammar in Context.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Elbaum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ar-SA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6060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764704"/>
          </a:xfrm>
        </p:spPr>
        <p:txBody>
          <a:bodyPr/>
          <a:lstStyle/>
          <a:p>
            <a:pPr algn="ctr"/>
            <a:r>
              <a:rPr lang="en-US" b="1" dirty="0" smtClean="0"/>
              <a:t>Kinds of Clauses</a:t>
            </a:r>
            <a:endParaRPr lang="ar-SA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79512" y="836712"/>
            <a:ext cx="8784976" cy="5832648"/>
          </a:xfrm>
        </p:spPr>
        <p:txBody>
          <a:bodyPr>
            <a:normAutofit/>
          </a:bodyPr>
          <a:lstStyle/>
          <a:p>
            <a:pPr algn="l" rtl="0"/>
            <a:r>
              <a:rPr lang="en-US" sz="3000" b="1" dirty="0" smtClean="0"/>
              <a:t>Dependent Clause</a:t>
            </a:r>
            <a:endParaRPr lang="ar-SA" sz="3000" b="1" dirty="0" smtClean="0"/>
          </a:p>
          <a:p>
            <a:pPr marL="0" indent="0" algn="l" rtl="0">
              <a:buNone/>
            </a:pPr>
            <a:r>
              <a:rPr lang="en-US" sz="3100" dirty="0" smtClean="0"/>
              <a:t>It begins with </a:t>
            </a:r>
            <a:r>
              <a:rPr lang="en-US" sz="3100" b="1" dirty="0" smtClean="0"/>
              <a:t>a subordinator</a:t>
            </a:r>
            <a:r>
              <a:rPr lang="en-US" sz="3100" dirty="0" smtClean="0"/>
              <a:t>*; e.g., </a:t>
            </a:r>
            <a:r>
              <a:rPr lang="en-US" sz="3100" i="1" u="sng" dirty="0" smtClean="0"/>
              <a:t>because, after, since, as, where,</a:t>
            </a:r>
            <a:r>
              <a:rPr lang="en-US" sz="3100" i="1" dirty="0" smtClean="0"/>
              <a:t> …….; or a </a:t>
            </a:r>
            <a:r>
              <a:rPr lang="en-US" sz="3100" b="1" i="1" dirty="0" smtClean="0"/>
              <a:t>relative pronoun</a:t>
            </a:r>
            <a:r>
              <a:rPr lang="en-US" sz="3100" dirty="0"/>
              <a:t>; e.g</a:t>
            </a:r>
            <a:r>
              <a:rPr lang="en-US" sz="3100" dirty="0" smtClean="0"/>
              <a:t>.,</a:t>
            </a:r>
            <a:r>
              <a:rPr lang="en-US" sz="3100" i="1" dirty="0"/>
              <a:t> </a:t>
            </a:r>
            <a:r>
              <a:rPr lang="en-US" sz="3100" i="1" dirty="0" smtClean="0"/>
              <a:t>who, that, ….</a:t>
            </a:r>
          </a:p>
          <a:p>
            <a:pPr marL="0" indent="0" algn="l" rtl="0">
              <a:buNone/>
            </a:pPr>
            <a:endParaRPr lang="en-US" sz="2000" i="1" dirty="0" smtClean="0"/>
          </a:p>
          <a:p>
            <a:pPr marL="0" indent="0" algn="l" rtl="0">
              <a:buNone/>
            </a:pPr>
            <a:r>
              <a:rPr lang="en-US" sz="3100" dirty="0" smtClean="0"/>
              <a:t>It does not express a complete thought. It is called a sentence fragment. A dependent clause is formed with a subordinator or a relative pronoun, a subject, and a verb. It needs an independent clause to complete its meaning.</a:t>
            </a:r>
            <a:endParaRPr lang="en-US" dirty="0" smtClean="0"/>
          </a:p>
          <a:p>
            <a:pPr marL="0" indent="0" algn="l" rtl="0">
              <a:buNone/>
            </a:pP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Al-Katheery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888323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Al-Katheery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quarter" idx="4294967295"/>
          </p:nvPr>
        </p:nvSpPr>
        <p:spPr>
          <a:xfrm>
            <a:off x="0" y="188640"/>
            <a:ext cx="8713788" cy="6480448"/>
          </a:xfrm>
        </p:spPr>
        <p:txBody>
          <a:bodyPr>
            <a:normAutofit fontScale="92500" lnSpcReduction="10000"/>
          </a:bodyPr>
          <a:lstStyle/>
          <a:p>
            <a:pPr marL="0" indent="0" algn="l" rtl="0">
              <a:buNone/>
            </a:pPr>
            <a:r>
              <a:rPr lang="en-US" sz="5200" b="1" dirty="0" smtClean="0"/>
              <a:t>Examples: </a:t>
            </a:r>
          </a:p>
          <a:p>
            <a:pPr marL="0" indent="0" algn="l" rtl="0">
              <a:buNone/>
            </a:pPr>
            <a:r>
              <a:rPr lang="en-US" sz="3600" i="1" dirty="0" smtClean="0"/>
              <a:t>When </a:t>
            </a:r>
            <a:r>
              <a:rPr lang="en-US" sz="3600" i="1" dirty="0"/>
              <a:t>the sun rose,</a:t>
            </a:r>
          </a:p>
          <a:p>
            <a:pPr marL="0" indent="0" algn="l" rtl="0">
              <a:buNone/>
            </a:pPr>
            <a:r>
              <a:rPr lang="en-US" sz="3600" i="1" dirty="0" smtClean="0"/>
              <a:t>If </a:t>
            </a:r>
            <a:r>
              <a:rPr lang="en-US" sz="3600" i="1" dirty="0"/>
              <a:t>the drought continues for another year,</a:t>
            </a:r>
          </a:p>
          <a:p>
            <a:pPr marL="0" indent="0" algn="l" rtl="0">
              <a:buNone/>
            </a:pPr>
            <a:r>
              <a:rPr lang="en-US" sz="3600" i="1" dirty="0" smtClean="0"/>
              <a:t>When </a:t>
            </a:r>
            <a:r>
              <a:rPr lang="en-US" sz="3600" i="1" dirty="0"/>
              <a:t>the phone rang,</a:t>
            </a:r>
          </a:p>
          <a:p>
            <a:pPr marL="0" indent="0" algn="l" rtl="0">
              <a:buNone/>
            </a:pPr>
            <a:r>
              <a:rPr lang="en-US" sz="3600" i="1" dirty="0" smtClean="0"/>
              <a:t>Although </a:t>
            </a:r>
            <a:r>
              <a:rPr lang="en-US" sz="3600" i="1" dirty="0"/>
              <a:t>Nina won the prize</a:t>
            </a:r>
            <a:r>
              <a:rPr lang="en-US" sz="3600" i="1" dirty="0" smtClean="0"/>
              <a:t>,</a:t>
            </a:r>
          </a:p>
          <a:p>
            <a:pPr marL="0" indent="0" algn="l" rtl="0">
              <a:buNone/>
            </a:pPr>
            <a:r>
              <a:rPr lang="en-US" sz="3600" i="1" dirty="0"/>
              <a:t>That earth revolves around the </a:t>
            </a:r>
            <a:r>
              <a:rPr lang="en-US" sz="3600" i="1" dirty="0" smtClean="0"/>
              <a:t>sun</a:t>
            </a:r>
          </a:p>
          <a:p>
            <a:pPr marL="0" indent="0" algn="l" rtl="0">
              <a:buNone/>
            </a:pPr>
            <a:r>
              <a:rPr lang="en-US" sz="3600" i="1" dirty="0" smtClean="0"/>
              <a:t>When Ahmad went to the library </a:t>
            </a:r>
          </a:p>
          <a:p>
            <a:pPr marL="0" indent="0" algn="l" rtl="0">
              <a:buNone/>
            </a:pPr>
            <a:r>
              <a:rPr lang="en-US" sz="3600" i="1" dirty="0" smtClean="0"/>
              <a:t>Who is wearing a red T-shirt</a:t>
            </a:r>
          </a:p>
          <a:p>
            <a:pPr marL="0" indent="0" algn="l" rtl="0">
              <a:buNone/>
            </a:pPr>
            <a:r>
              <a:rPr lang="en-US" sz="3600" i="1" dirty="0" smtClean="0"/>
              <a:t>Whose book is interesting</a:t>
            </a:r>
            <a:endParaRPr lang="en-US" sz="3600" i="1" dirty="0"/>
          </a:p>
          <a:p>
            <a:pPr marL="0" indent="0" algn="l" rtl="0">
              <a:buNone/>
            </a:pPr>
            <a:r>
              <a:rPr lang="en-US" sz="3600" i="1" dirty="0" smtClean="0"/>
              <a:t>Whether Ahmad passed the exam (or not)</a:t>
            </a:r>
            <a:endParaRPr lang="en-US" sz="3600" i="1" dirty="0"/>
          </a:p>
          <a:p>
            <a:pPr marL="0" indent="0" algn="l" rtl="0">
              <a:buNone/>
            </a:pPr>
            <a:r>
              <a:rPr lang="en-US" sz="3600" i="1" dirty="0" smtClean="0"/>
              <a:t>If there is a warranty on the compute</a:t>
            </a:r>
            <a:endParaRPr lang="en-US" sz="3600" i="1" dirty="0"/>
          </a:p>
        </p:txBody>
      </p:sp>
    </p:spTree>
    <p:extLst>
      <p:ext uri="{BB962C8B-B14F-4D97-AF65-F5344CB8AC3E}">
        <p14:creationId xmlns:p14="http://schemas.microsoft.com/office/powerpoint/2010/main" val="1461978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Basic sentence patterns </a:t>
            </a:r>
            <a:endParaRPr lang="ar-SA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0" indent="0" algn="l" rtl="0">
              <a:buNone/>
            </a:pPr>
            <a:endParaRPr lang="en-US" sz="1800" dirty="0" smtClean="0"/>
          </a:p>
          <a:p>
            <a:pPr marL="0" indent="0" algn="l" rtl="0">
              <a:buNone/>
            </a:pPr>
            <a:r>
              <a:rPr lang="en-US" sz="3000" dirty="0" smtClean="0"/>
              <a:t>There are four patterns of sentences in English: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sz="3000" dirty="0" smtClean="0"/>
              <a:t>Simple sentences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sz="3000" dirty="0" smtClean="0"/>
              <a:t>Compound sentences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sz="3000" dirty="0" smtClean="0"/>
              <a:t>Complex sentences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sz="3000" dirty="0" smtClean="0"/>
              <a:t>Compound/complex sentences</a:t>
            </a:r>
            <a:endParaRPr lang="ar-SA" sz="3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Al-Katheery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422531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864096"/>
          </a:xfrm>
        </p:spPr>
        <p:txBody>
          <a:bodyPr/>
          <a:lstStyle/>
          <a:p>
            <a:pPr algn="ctr" rtl="0"/>
            <a:r>
              <a:rPr lang="en-US" b="1" dirty="0" smtClean="0"/>
              <a:t>1. Simple sentences</a:t>
            </a:r>
            <a:endParaRPr lang="ar-SA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251520" y="1052736"/>
            <a:ext cx="8712968" cy="5256584"/>
          </a:xfrm>
        </p:spPr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It is the most basic type of a sentence. It is made of one independent clause, and expresses a complete thought.</a:t>
            </a:r>
          </a:p>
          <a:p>
            <a:pPr marL="0" indent="0" algn="l" rtl="0">
              <a:buNone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Example:</a:t>
            </a:r>
          </a:p>
          <a:p>
            <a:pPr marL="0" indent="0" algn="l" rtl="0">
              <a:buNone/>
            </a:pPr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We bought tickets for the football match.</a:t>
            </a:r>
          </a:p>
          <a:p>
            <a:pPr marL="0" indent="0" algn="l" rtl="0">
              <a:buNone/>
            </a:pPr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Run!</a:t>
            </a:r>
          </a:p>
          <a:p>
            <a:pPr marL="0" indent="0" algn="l" rtl="0">
              <a:buNone/>
            </a:pPr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Rami works in a post office.</a:t>
            </a:r>
          </a:p>
          <a:p>
            <a:pPr marL="0" indent="0" algn="l" rtl="0">
              <a:buNone/>
            </a:pPr>
            <a:r>
              <a:rPr lang="en-US" sz="2800" b="1" i="1" dirty="0">
                <a:latin typeface="Times New Roman" pitchFamily="18" charset="0"/>
                <a:cs typeface="Times New Roman" pitchFamily="18" charset="0"/>
              </a:rPr>
              <a:t>The grading system at our college should be abolished.</a:t>
            </a:r>
          </a:p>
          <a:p>
            <a:pPr marL="0" indent="0" algn="l" rtl="0">
              <a:buNone/>
            </a:pPr>
            <a:endParaRPr lang="en-US" sz="2800" b="1" i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Al-Katheery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083328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6225" y="188640"/>
            <a:ext cx="8591550" cy="746721"/>
          </a:xfrm>
        </p:spPr>
        <p:txBody>
          <a:bodyPr/>
          <a:lstStyle/>
          <a:p>
            <a:pPr algn="ctr"/>
            <a:r>
              <a:rPr lang="en-US" b="1" dirty="0"/>
              <a:t>Simple sentences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35496" y="836712"/>
            <a:ext cx="9108504" cy="5688632"/>
          </a:xfrm>
        </p:spPr>
        <p:txBody>
          <a:bodyPr>
            <a:noAutofit/>
          </a:bodyPr>
          <a:lstStyle/>
          <a:p>
            <a:pPr marL="0" indent="0" algn="l" rtl="0">
              <a:buNone/>
            </a:pP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More examples:</a:t>
            </a:r>
          </a:p>
          <a:p>
            <a:pPr marL="0" indent="0" algn="l" rtl="0">
              <a:buNone/>
            </a:pPr>
            <a:endParaRPr lang="en-US" sz="1000" b="1" i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r>
              <a:rPr lang="en-US" sz="2600" b="1" i="1" dirty="0" smtClean="0">
                <a:latin typeface="Times New Roman" pitchFamily="18" charset="0"/>
                <a:cs typeface="Times New Roman" pitchFamily="18" charset="0"/>
              </a:rPr>
              <a:t>New york city is very cosmopolitan with people from different backgrounds and nationalities.</a:t>
            </a:r>
          </a:p>
          <a:p>
            <a:pPr marL="0" indent="0" algn="l" rtl="0">
              <a:buNone/>
            </a:pPr>
            <a:endParaRPr lang="en-US" sz="1000" b="1" i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r>
              <a:rPr lang="en-US" sz="2500" b="1" i="1" dirty="0">
                <a:latin typeface="Times New Roman" pitchFamily="18" charset="0"/>
                <a:cs typeface="Times New Roman" pitchFamily="18" charset="0"/>
              </a:rPr>
              <a:t>Educational systems in the West </a:t>
            </a:r>
            <a:r>
              <a:rPr lang="en-US" sz="2500" b="1" i="1" dirty="0" smtClean="0">
                <a:latin typeface="Times New Roman" pitchFamily="18" charset="0"/>
                <a:cs typeface="Times New Roman" pitchFamily="18" charset="0"/>
              </a:rPr>
              <a:t>teach students </a:t>
            </a:r>
            <a:r>
              <a:rPr lang="en-US" sz="2500" b="1" i="1" dirty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2500" b="1" i="1" dirty="0" smtClean="0">
                <a:latin typeface="Times New Roman" pitchFamily="18" charset="0"/>
                <a:cs typeface="Times New Roman" pitchFamily="18" charset="0"/>
              </a:rPr>
              <a:t>ndependence.</a:t>
            </a:r>
          </a:p>
          <a:p>
            <a:pPr marL="0" indent="0" algn="l" rtl="0">
              <a:buNone/>
            </a:pPr>
            <a:endParaRPr lang="en-US" sz="600" b="1" i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r>
              <a:rPr lang="en-US" sz="2600" b="1" i="1" dirty="0">
                <a:latin typeface="Times New Roman" pitchFamily="18" charset="0"/>
                <a:cs typeface="Times New Roman" pitchFamily="18" charset="0"/>
              </a:rPr>
              <a:t>Printed newspapers will become out of date next decade</a:t>
            </a:r>
            <a:r>
              <a:rPr lang="en-US" sz="2600" b="1" i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800" b="1" i="1" dirty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endParaRPr lang="en-US" sz="600" b="1" i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r>
              <a:rPr lang="en-US" sz="2600" b="1" i="1" dirty="0" smtClean="0">
                <a:latin typeface="Times New Roman" pitchFamily="18" charset="0"/>
                <a:cs typeface="Times New Roman" pitchFamily="18" charset="0"/>
              </a:rPr>
              <a:t>However</a:t>
            </a:r>
            <a:r>
              <a:rPr lang="en-US" sz="2600" b="1" i="1" dirty="0">
                <a:latin typeface="Times New Roman" pitchFamily="18" charset="0"/>
                <a:cs typeface="Times New Roman" pitchFamily="18" charset="0"/>
              </a:rPr>
              <a:t>, online newspapers will be available for all readers</a:t>
            </a:r>
            <a:r>
              <a:rPr lang="en-US" sz="2600" b="1" i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600" b="1" i="1" dirty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endParaRPr lang="en-US" sz="1100" b="1" i="1" dirty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r>
              <a:rPr lang="en-US" sz="2600" b="1" i="1" dirty="0" smtClean="0">
                <a:latin typeface="Times New Roman" pitchFamily="18" charset="0"/>
                <a:cs typeface="Times New Roman" pitchFamily="18" charset="0"/>
              </a:rPr>
              <a:t>My </a:t>
            </a:r>
            <a:r>
              <a:rPr lang="en-US" sz="2600" b="1" i="1" dirty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sz="2600" b="1" i="1" dirty="0" smtClean="0">
                <a:latin typeface="Times New Roman" pitchFamily="18" charset="0"/>
                <a:cs typeface="Times New Roman" pitchFamily="18" charset="0"/>
              </a:rPr>
              <a:t>nglish speaking class is made of Chinese, Italians, and Vietnamese.</a:t>
            </a:r>
          </a:p>
          <a:p>
            <a:pPr marL="0" indent="0" algn="l" rtl="0">
              <a:buNone/>
            </a:pPr>
            <a:endParaRPr lang="en-US" sz="2800" b="1" i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Al-Katheery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518529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6225" y="260648"/>
            <a:ext cx="8591550" cy="746721"/>
          </a:xfrm>
        </p:spPr>
        <p:txBody>
          <a:bodyPr/>
          <a:lstStyle/>
          <a:p>
            <a:pPr algn="ctr" rtl="0"/>
            <a:r>
              <a:rPr lang="en-US" b="1" dirty="0"/>
              <a:t>Simple sentences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274320" y="1124744"/>
            <a:ext cx="8595360" cy="5328592"/>
          </a:xfrm>
        </p:spPr>
        <p:txBody>
          <a:bodyPr>
            <a:noAutofit/>
          </a:bodyPr>
          <a:lstStyle/>
          <a:p>
            <a:pPr marL="0" indent="0" algn="l" rtl="0"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More examples:</a:t>
            </a:r>
          </a:p>
          <a:p>
            <a:pPr marL="0" indent="0" algn="l" rtl="0">
              <a:buNone/>
            </a:pPr>
            <a:endParaRPr lang="en-US" sz="600" b="1" i="1" dirty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Both </a:t>
            </a:r>
            <a:r>
              <a:rPr lang="en-US" sz="2800" b="1" i="1" dirty="0">
                <a:latin typeface="Times New Roman" pitchFamily="18" charset="0"/>
                <a:cs typeface="Times New Roman" pitchFamily="18" charset="0"/>
              </a:rPr>
              <a:t>wind and </a:t>
            </a:r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sun are  </a:t>
            </a:r>
            <a:r>
              <a:rPr lang="en-US" sz="2800" b="1" i="1" dirty="0">
                <a:latin typeface="Times New Roman" pitchFamily="18" charset="0"/>
                <a:cs typeface="Times New Roman" pitchFamily="18" charset="0"/>
              </a:rPr>
              <a:t>clean energy sources</a:t>
            </a:r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800" b="1" i="1" dirty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endParaRPr lang="en-US" sz="600" b="1" i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Government </a:t>
            </a:r>
            <a:r>
              <a:rPr lang="en-US" sz="2800" b="1" i="1" dirty="0">
                <a:latin typeface="Times New Roman" pitchFamily="18" charset="0"/>
                <a:cs typeface="Times New Roman" pitchFamily="18" charset="0"/>
              </a:rPr>
              <a:t>and private agencies have spent millions to educate people about the effect of smoking</a:t>
            </a:r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 algn="l" rtl="0">
              <a:buNone/>
            </a:pPr>
            <a:endParaRPr lang="en-US" sz="600" b="1" i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Alicia went home and cooked lunch.</a:t>
            </a:r>
          </a:p>
          <a:p>
            <a:pPr marL="0" indent="0" algn="l" rtl="0">
              <a:buNone/>
            </a:pPr>
            <a:endParaRPr lang="en-US" sz="600" b="1" i="1" dirty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In the first two sentences, there is a compound subject. However, the two sentences are simple. The third sentence has one subject and two verbs ( compound verb). It is also a simple sentence.</a:t>
            </a:r>
            <a:endParaRPr lang="ar-SA" sz="2800" dirty="0">
              <a:latin typeface="Times New Roman" pitchFamily="18" charset="0"/>
              <a:cs typeface="Times New Roman" pitchFamily="18" charset="0"/>
            </a:endParaRPr>
          </a:p>
          <a:p>
            <a:endParaRPr lang="ar-SA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Al-Katheery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714447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ho">
  <a:themeElements>
    <a:clrScheme name="SOHO">
      <a:dk1>
        <a:srgbClr val="2E2224"/>
      </a:dk1>
      <a:lt1>
        <a:sysClr val="window" lastClr="FFFFFF"/>
      </a:lt1>
      <a:dk2>
        <a:srgbClr val="48231E"/>
      </a:dk2>
      <a:lt2>
        <a:srgbClr val="CBD8DD"/>
      </a:lt2>
      <a:accent1>
        <a:srgbClr val="61625E"/>
      </a:accent1>
      <a:accent2>
        <a:srgbClr val="964D2C"/>
      </a:accent2>
      <a:accent3>
        <a:srgbClr val="66553E"/>
      </a:accent3>
      <a:accent4>
        <a:srgbClr val="848058"/>
      </a:accent4>
      <a:accent5>
        <a:srgbClr val="AFA14B"/>
      </a:accent5>
      <a:accent6>
        <a:srgbClr val="AD7D4D"/>
      </a:accent6>
      <a:hlink>
        <a:srgbClr val="FFDE66"/>
      </a:hlink>
      <a:folHlink>
        <a:srgbClr val="C0AEBC"/>
      </a:folHlink>
    </a:clrScheme>
    <a:fontScheme name="SOHO">
      <a:majorFont>
        <a:latin typeface="Candara"/>
        <a:ea typeface=""/>
        <a:cs typeface=""/>
        <a:font script="Jpan" typeface="ＭＳ Ｐゴシック"/>
        <a:font script="Hang" typeface="HY견명조"/>
        <a:font script="Hans" typeface="华文新魏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ＭＳ Ｐゴシック"/>
        <a:font script="Hang" typeface="HY견명조"/>
        <a:font script="Hans" typeface="华文楷体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OHO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7000"/>
                <a:satMod val="150000"/>
              </a:schemeClr>
            </a:gs>
            <a:gs pos="30000">
              <a:schemeClr val="phClr">
                <a:shade val="94000"/>
                <a:satMod val="130000"/>
              </a:schemeClr>
            </a:gs>
            <a:gs pos="45000">
              <a:schemeClr val="phClr">
                <a:shade val="100000"/>
                <a:satMod val="120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4000"/>
                <a:satMod val="130000"/>
              </a:schemeClr>
            </a:gs>
            <a:gs pos="100000">
              <a:schemeClr val="phClr">
                <a:shade val="67000"/>
                <a:satMod val="150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2700000" algn="br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38100" dir="2700000" algn="br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38100" dir="2700000" algn="br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700000"/>
            </a:lightRig>
          </a:scene3d>
          <a:sp3d contourW="19050">
            <a:bevelT w="31750" h="38100"/>
            <a:contourClr>
              <a:schemeClr val="phClr">
                <a:shade val="15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4000"/>
                <a:satMod val="210000"/>
              </a:schemeClr>
            </a:gs>
            <a:gs pos="40000">
              <a:schemeClr val="phClr">
                <a:tint val="72000"/>
                <a:shade val="99000"/>
                <a:satMod val="200000"/>
              </a:schemeClr>
            </a:gs>
            <a:gs pos="100000">
              <a:schemeClr val="phClr">
                <a:tint val="100000"/>
                <a:shade val="30000"/>
                <a:alpha val="100000"/>
                <a:satMod val="175000"/>
                <a:lumMod val="100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86000"/>
                <a:alpha val="90000"/>
              </a:schemeClr>
              <a:schemeClr val="phClr">
                <a:shade val="49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TC101790493[[fn=SOHO]]</Template>
  <TotalTime>7103</TotalTime>
  <Words>1795</Words>
  <Application>Microsoft Office PowerPoint</Application>
  <PresentationFormat>عرض على الشاشة (3:4)‏</PresentationFormat>
  <Paragraphs>263</Paragraphs>
  <Slides>30</Slides>
  <Notes>0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6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30</vt:i4>
      </vt:variant>
    </vt:vector>
  </HeadingPairs>
  <TitlesOfParts>
    <vt:vector size="37" baseType="lpstr">
      <vt:lpstr>Arial</vt:lpstr>
      <vt:lpstr>Calibri</vt:lpstr>
      <vt:lpstr>Candara</vt:lpstr>
      <vt:lpstr>Tahoma</vt:lpstr>
      <vt:lpstr>Times New Roman</vt:lpstr>
      <vt:lpstr>Tunga</vt:lpstr>
      <vt:lpstr>Soho</vt:lpstr>
      <vt:lpstr>Clauses, Types of Sentences &amp; basic sentence Patterns </vt:lpstr>
      <vt:lpstr>What is a clause?</vt:lpstr>
      <vt:lpstr>Kinds of Clauses</vt:lpstr>
      <vt:lpstr>Kinds of Clauses</vt:lpstr>
      <vt:lpstr>عرض تقديمي في PowerPoint</vt:lpstr>
      <vt:lpstr>Basic sentence patterns </vt:lpstr>
      <vt:lpstr>1. Simple sentences</vt:lpstr>
      <vt:lpstr>Simple sentences</vt:lpstr>
      <vt:lpstr>Simple sentences</vt:lpstr>
      <vt:lpstr>2. Compound sentences</vt:lpstr>
      <vt:lpstr>Compound sentences</vt:lpstr>
      <vt:lpstr>Compound sentences</vt:lpstr>
      <vt:lpstr>Compound sentences</vt:lpstr>
      <vt:lpstr>Compound sentences</vt:lpstr>
      <vt:lpstr>Compound sentences</vt:lpstr>
      <vt:lpstr>Compound sentences</vt:lpstr>
      <vt:lpstr>3. Complex Sentences</vt:lpstr>
      <vt:lpstr>Complex Sentences</vt:lpstr>
      <vt:lpstr>Complex sentences</vt:lpstr>
      <vt:lpstr>Complex sentences</vt:lpstr>
      <vt:lpstr>4. Compound-Complex Sentences</vt:lpstr>
      <vt:lpstr>Compound-Complex Sentences</vt:lpstr>
      <vt:lpstr>More Examples on all sentence types</vt:lpstr>
      <vt:lpstr>More Examples on all sentence types</vt:lpstr>
      <vt:lpstr>More Examples on all sentence types</vt:lpstr>
      <vt:lpstr>More Examples on all sentence types</vt:lpstr>
      <vt:lpstr>More Examples on all sentence types</vt:lpstr>
      <vt:lpstr>More Examples on all sentence types</vt:lpstr>
      <vt:lpstr>More Examples on all sentence types</vt:lpstr>
      <vt:lpstr>REFRENCES: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Types of Sentences</dc:title>
  <dc:creator>Emanrk</dc:creator>
  <cp:lastModifiedBy>hp</cp:lastModifiedBy>
  <cp:revision>108</cp:revision>
  <dcterms:created xsi:type="dcterms:W3CDTF">2011-09-18T20:24:17Z</dcterms:created>
  <dcterms:modified xsi:type="dcterms:W3CDTF">2016-03-23T19:18:16Z</dcterms:modified>
</cp:coreProperties>
</file>