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9"/>
  </p:notesMasterIdLst>
  <p:sldIdLst>
    <p:sldId id="257" r:id="rId2"/>
    <p:sldId id="258" r:id="rId3"/>
    <p:sldId id="256" r:id="rId4"/>
    <p:sldId id="269" r:id="rId5"/>
    <p:sldId id="259" r:id="rId6"/>
    <p:sldId id="270" r:id="rId7"/>
    <p:sldId id="271" r:id="rId8"/>
    <p:sldId id="272" r:id="rId9"/>
    <p:sldId id="260" r:id="rId10"/>
    <p:sldId id="273" r:id="rId11"/>
    <p:sldId id="261" r:id="rId12"/>
    <p:sldId id="262" r:id="rId13"/>
    <p:sldId id="274" r:id="rId14"/>
    <p:sldId id="275" r:id="rId15"/>
    <p:sldId id="263" r:id="rId16"/>
    <p:sldId id="265" r:id="rId17"/>
    <p:sldId id="267"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7E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94" d="100"/>
          <a:sy n="94" d="100"/>
        </p:scale>
        <p:origin x="-1284"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1612A9E-F3EC-4388-956C-2BE3BD523BCA}" type="datetimeFigureOut">
              <a:rPr lang="ar-SA" smtClean="0"/>
              <a:pPr/>
              <a:t>12/02/35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7169AE1-67C7-486E-945C-3DE49F9C9B5A}" type="slidenum">
              <a:rPr lang="ar-SA" smtClean="0"/>
              <a:pPr/>
              <a:t>‹#›</a:t>
            </a:fld>
            <a:endParaRPr lang="ar-SA"/>
          </a:p>
        </p:txBody>
      </p:sp>
    </p:spTree>
    <p:extLst>
      <p:ext uri="{BB962C8B-B14F-4D97-AF65-F5344CB8AC3E}">
        <p14:creationId xmlns:p14="http://schemas.microsoft.com/office/powerpoint/2010/main" val="361980644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B7169AE1-67C7-486E-945C-3DE49F9C9B5A}" type="slidenum">
              <a:rPr lang="ar-SA" smtClean="0"/>
              <a:pPr/>
              <a:t>17</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41AD84F7-7BDC-46B6-9A1E-8C04822CD9E8}" type="datetimeFigureOut">
              <a:rPr lang="ar-SA" smtClean="0"/>
              <a:pPr/>
              <a:t>12/02/35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A125062-FBE4-47A1-BF77-94241EAC0B3E}"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1AD84F7-7BDC-46B6-9A1E-8C04822CD9E8}" type="datetimeFigureOut">
              <a:rPr lang="ar-SA" smtClean="0"/>
              <a:pPr/>
              <a:t>12/02/35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A125062-FBE4-47A1-BF77-94241EAC0B3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1AD84F7-7BDC-46B6-9A1E-8C04822CD9E8}" type="datetimeFigureOut">
              <a:rPr lang="ar-SA" smtClean="0"/>
              <a:pPr/>
              <a:t>12/02/35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A125062-FBE4-47A1-BF77-94241EAC0B3E}"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41AD84F7-7BDC-46B6-9A1E-8C04822CD9E8}" type="datetimeFigureOut">
              <a:rPr lang="ar-SA" smtClean="0"/>
              <a:pPr/>
              <a:t>12/02/35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A125062-FBE4-47A1-BF77-94241EAC0B3E}"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1AD84F7-7BDC-46B6-9A1E-8C04822CD9E8}" type="datetimeFigureOut">
              <a:rPr lang="ar-SA" smtClean="0"/>
              <a:pPr/>
              <a:t>12/02/35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A125062-FBE4-47A1-BF77-94241EAC0B3E}"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41AD84F7-7BDC-46B6-9A1E-8C04822CD9E8}" type="datetimeFigureOut">
              <a:rPr lang="ar-SA" smtClean="0"/>
              <a:pPr/>
              <a:t>12/02/35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A125062-FBE4-47A1-BF77-94241EAC0B3E}"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Date Placeholder 6"/>
          <p:cNvSpPr>
            <a:spLocks noGrp="1"/>
          </p:cNvSpPr>
          <p:nvPr>
            <p:ph type="dt" sz="half" idx="10"/>
          </p:nvPr>
        </p:nvSpPr>
        <p:spPr/>
        <p:txBody>
          <a:bodyPr/>
          <a:lstStyle/>
          <a:p>
            <a:fld id="{41AD84F7-7BDC-46B6-9A1E-8C04822CD9E8}" type="datetimeFigureOut">
              <a:rPr lang="ar-SA" smtClean="0"/>
              <a:pPr/>
              <a:t>12/02/35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DA125062-FBE4-47A1-BF77-94241EAC0B3E}"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41AD84F7-7BDC-46B6-9A1E-8C04822CD9E8}" type="datetimeFigureOut">
              <a:rPr lang="ar-SA" smtClean="0"/>
              <a:pPr/>
              <a:t>12/02/35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DA125062-FBE4-47A1-BF77-94241EAC0B3E}"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AD84F7-7BDC-46B6-9A1E-8C04822CD9E8}" type="datetimeFigureOut">
              <a:rPr lang="ar-SA" smtClean="0"/>
              <a:pPr/>
              <a:t>12/02/35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DA125062-FBE4-47A1-BF77-94241EAC0B3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1AD84F7-7BDC-46B6-9A1E-8C04822CD9E8}" type="datetimeFigureOut">
              <a:rPr lang="ar-SA" smtClean="0"/>
              <a:pPr/>
              <a:t>12/02/35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A125062-FBE4-47A1-BF77-94241EAC0B3E}" type="slidenum">
              <a:rPr lang="ar-SA" smtClean="0"/>
              <a:pPr/>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8" name="Date Placeholder 7"/>
          <p:cNvSpPr>
            <a:spLocks noGrp="1"/>
          </p:cNvSpPr>
          <p:nvPr>
            <p:ph type="dt" sz="half" idx="10"/>
          </p:nvPr>
        </p:nvSpPr>
        <p:spPr/>
        <p:txBody>
          <a:bodyPr/>
          <a:lstStyle/>
          <a:p>
            <a:fld id="{41AD84F7-7BDC-46B6-9A1E-8C04822CD9E8}" type="datetimeFigureOut">
              <a:rPr lang="ar-SA" smtClean="0"/>
              <a:pPr/>
              <a:t>12/02/35</a:t>
            </a:fld>
            <a:endParaRPr lang="ar-SA"/>
          </a:p>
        </p:txBody>
      </p:sp>
      <p:sp>
        <p:nvSpPr>
          <p:cNvPr id="9" name="Slide Number Placeholder 8"/>
          <p:cNvSpPr>
            <a:spLocks noGrp="1"/>
          </p:cNvSpPr>
          <p:nvPr>
            <p:ph type="sldNum" sz="quarter" idx="11"/>
          </p:nvPr>
        </p:nvSpPr>
        <p:spPr/>
        <p:txBody>
          <a:bodyPr/>
          <a:lstStyle/>
          <a:p>
            <a:fld id="{DA125062-FBE4-47A1-BF77-94241EAC0B3E}" type="slidenum">
              <a:rPr lang="ar-SA" smtClean="0"/>
              <a:pPr/>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A125062-FBE4-47A1-BF77-94241EAC0B3E}" type="slidenum">
              <a:rPr lang="ar-SA" smtClean="0"/>
              <a:pPr/>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41AD84F7-7BDC-46B6-9A1E-8C04822CD9E8}" type="datetimeFigureOut">
              <a:rPr lang="ar-SA" smtClean="0"/>
              <a:pPr/>
              <a:t>12/02/35</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38125" y="548681"/>
            <a:ext cx="8248623" cy="2808311"/>
          </a:xfrm>
        </p:spPr>
        <p:style>
          <a:lnRef idx="2">
            <a:schemeClr val="accent4"/>
          </a:lnRef>
          <a:fillRef idx="1">
            <a:schemeClr val="lt1"/>
          </a:fillRef>
          <a:effectRef idx="0">
            <a:schemeClr val="accent4"/>
          </a:effectRef>
          <a:fontRef idx="minor">
            <a:schemeClr val="dk1"/>
          </a:fontRef>
        </p:style>
        <p:txBody>
          <a:bodyPr>
            <a:noAutofit/>
          </a:bodyPr>
          <a:lstStyle/>
          <a:p>
            <a:r>
              <a:rPr lang="ar-SA" sz="5400" b="1" cap="all" dirty="0" smtClean="0">
                <a:ln w="9000" cmpd="sng">
                  <a:solidFill>
                    <a:schemeClr val="accent4">
                      <a:shade val="50000"/>
                      <a:satMod val="120000"/>
                    </a:schemeClr>
                  </a:solidFill>
                  <a:prstDash val="solid"/>
                </a:ln>
                <a:solidFill>
                  <a:schemeClr val="accent6">
                    <a:lumMod val="75000"/>
                  </a:schemeClr>
                </a:solidFill>
                <a:effectLst>
                  <a:reflection blurRad="12700" stA="28000" endPos="45000" dist="1000" dir="5400000" sy="-100000" algn="bl" rotWithShape="0"/>
                </a:effectLst>
                <a:cs typeface="PT Bold Heading" pitchFamily="2" charset="-78"/>
              </a:rPr>
              <a:t>تطوير </a:t>
            </a:r>
            <a:r>
              <a:rPr lang="ar-SA" sz="5400" b="1" cap="all" dirty="0" err="1" smtClean="0">
                <a:ln w="9000" cmpd="sng">
                  <a:solidFill>
                    <a:schemeClr val="accent4">
                      <a:shade val="50000"/>
                      <a:satMod val="120000"/>
                    </a:schemeClr>
                  </a:solidFill>
                  <a:prstDash val="solid"/>
                </a:ln>
                <a:solidFill>
                  <a:schemeClr val="accent6">
                    <a:lumMod val="75000"/>
                  </a:schemeClr>
                </a:solidFill>
                <a:effectLst>
                  <a:reflection blurRad="12700" stA="28000" endPos="45000" dist="1000" dir="5400000" sy="-100000" algn="bl" rotWithShape="0"/>
                </a:effectLst>
                <a:cs typeface="PT Bold Heading" pitchFamily="2" charset="-78"/>
              </a:rPr>
              <a:t>مشاعرايجابية</a:t>
            </a:r>
            <a:r>
              <a:rPr lang="ar-SA" sz="5400" b="1" cap="all" dirty="0" smtClean="0">
                <a:ln w="9000" cmpd="sng">
                  <a:solidFill>
                    <a:schemeClr val="accent4">
                      <a:shade val="50000"/>
                      <a:satMod val="120000"/>
                    </a:schemeClr>
                  </a:solidFill>
                  <a:prstDash val="solid"/>
                </a:ln>
                <a:solidFill>
                  <a:schemeClr val="accent6">
                    <a:lumMod val="75000"/>
                  </a:schemeClr>
                </a:solidFill>
                <a:effectLst>
                  <a:reflection blurRad="12700" stA="28000" endPos="45000" dist="1000" dir="5400000" sy="-100000" algn="bl" rotWithShape="0"/>
                </a:effectLst>
                <a:cs typeface="PT Bold Heading" pitchFamily="2" charset="-78"/>
              </a:rPr>
              <a:t> تجاه احترام الذات </a:t>
            </a:r>
            <a:endParaRPr lang="ar-SA" sz="5400" b="1" cap="all" dirty="0">
              <a:ln w="9000" cmpd="sng">
                <a:solidFill>
                  <a:schemeClr val="accent4">
                    <a:shade val="50000"/>
                    <a:satMod val="120000"/>
                  </a:schemeClr>
                </a:solidFill>
                <a:prstDash val="solid"/>
              </a:ln>
              <a:solidFill>
                <a:schemeClr val="accent6">
                  <a:lumMod val="75000"/>
                </a:schemeClr>
              </a:solidFill>
              <a:effectLst>
                <a:reflection blurRad="12700" stA="28000" endPos="45000" dist="1000" dir="5400000" sy="-100000" algn="bl" rotWithShape="0"/>
              </a:effectLst>
              <a:cs typeface="PT Bold Heading" pitchFamily="2" charset="-78"/>
            </a:endParaRPr>
          </a:p>
        </p:txBody>
      </p:sp>
      <p:pic>
        <p:nvPicPr>
          <p:cNvPr id="5" name="صورة 4" descr="filemanager.jpg"/>
          <p:cNvPicPr>
            <a:picLocks noChangeAspect="1"/>
          </p:cNvPicPr>
          <p:nvPr/>
        </p:nvPicPr>
        <p:blipFill>
          <a:blip r:embed="rId2" cstate="print"/>
          <a:stretch>
            <a:fillRect/>
          </a:stretch>
        </p:blipFill>
        <p:spPr>
          <a:xfrm>
            <a:off x="0" y="4500570"/>
            <a:ext cx="2078993" cy="2357430"/>
          </a:xfrm>
          <a:prstGeom prst="rect">
            <a:avLst/>
          </a:prstGeom>
          <a:ln>
            <a:noFill/>
          </a:ln>
          <a:effectLst>
            <a:softEdge rad="112500"/>
          </a:effectLst>
        </p:spPr>
      </p:pic>
      <p:sp>
        <p:nvSpPr>
          <p:cNvPr id="16386" name="Rectangle 2"/>
          <p:cNvSpPr>
            <a:spLocks noChangeArrowheads="1"/>
          </p:cNvSpPr>
          <p:nvPr/>
        </p:nvSpPr>
        <p:spPr bwMode="auto">
          <a:xfrm flipH="1">
            <a:off x="0" y="0"/>
            <a:ext cx="90488" cy="11217275"/>
          </a:xfrm>
          <a:prstGeom prst="rect">
            <a:avLst/>
          </a:prstGeom>
          <a:solidFill>
            <a:srgbClr val="FFFFFF"/>
          </a:solidFill>
          <a:ln w="9525">
            <a:solidFill>
              <a:srgbClr val="31849B"/>
            </a:solidFill>
            <a:miter lim="800000"/>
            <a:headEnd/>
            <a:tailEnd/>
          </a:ln>
        </p:spPr>
        <p:txBody>
          <a:bodyPr vert="horz" wrap="square" lIns="91440" tIns="45720" rIns="91440" bIns="45720" numCol="1" anchor="t" anchorCtr="0" compatLnSpc="1">
            <a:prstTxWarp prst="textNoShape">
              <a:avLst/>
            </a:prstTxWarp>
          </a:bodyPr>
          <a:lstStyle/>
          <a:p>
            <a:endParaRPr lang="ar-SA"/>
          </a:p>
        </p:txBody>
      </p:sp>
      <p:sp>
        <p:nvSpPr>
          <p:cNvPr id="16387" name="Rectangle 3"/>
          <p:cNvSpPr>
            <a:spLocks noChangeArrowheads="1"/>
          </p:cNvSpPr>
          <p:nvPr/>
        </p:nvSpPr>
        <p:spPr bwMode="auto">
          <a:xfrm flipH="1">
            <a:off x="0" y="0"/>
            <a:ext cx="90488" cy="11217275"/>
          </a:xfrm>
          <a:prstGeom prst="rect">
            <a:avLst/>
          </a:prstGeom>
          <a:solidFill>
            <a:srgbClr val="FFFFFF"/>
          </a:solidFill>
          <a:ln w="9525">
            <a:solidFill>
              <a:srgbClr val="31849B"/>
            </a:solidFill>
            <a:miter lim="800000"/>
            <a:headEnd/>
            <a:tailEnd/>
          </a:ln>
        </p:spPr>
        <p:txBody>
          <a:bodyPr vert="horz" wrap="square" lIns="91440" tIns="45720" rIns="91440" bIns="45720" numCol="1" anchor="t" anchorCtr="0" compatLnSpc="1">
            <a:prstTxWarp prst="textNoShape">
              <a:avLst/>
            </a:prstTxWarp>
          </a:bodyPr>
          <a:lstStyle/>
          <a:p>
            <a:endParaRPr lang="ar-SA"/>
          </a:p>
        </p:txBody>
      </p:sp>
      <p:pic>
        <p:nvPicPr>
          <p:cNvPr id="16390" name="صورة 0" descr="132328008.png"/>
          <p:cNvPicPr>
            <a:picLocks noChangeAspect="1" noChangeArrowheads="1"/>
          </p:cNvPicPr>
          <p:nvPr/>
        </p:nvPicPr>
        <p:blipFill>
          <a:blip r:embed="rId3" cstate="print"/>
          <a:srcRect/>
          <a:stretch>
            <a:fillRect/>
          </a:stretch>
        </p:blipFill>
        <p:spPr bwMode="auto">
          <a:xfrm>
            <a:off x="-760413" y="0"/>
            <a:ext cx="998538" cy="1031875"/>
          </a:xfrm>
          <a:prstGeom prst="rect">
            <a:avLst/>
          </a:prstGeom>
          <a:noFill/>
        </p:spPr>
      </p:pic>
      <p:sp>
        <p:nvSpPr>
          <p:cNvPr id="1639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639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188640"/>
            <a:ext cx="8352928" cy="5832648"/>
          </a:xfrm>
        </p:spPr>
        <p:txBody>
          <a:bodyPr>
            <a:normAutofit/>
          </a:bodyPr>
          <a:lstStyle/>
          <a:p>
            <a:pPr marL="114300" indent="0" algn="ctr">
              <a:buNone/>
            </a:pPr>
            <a:r>
              <a:rPr lang="ar-SA" sz="3600" b="1" u="sng" dirty="0" smtClean="0">
                <a:solidFill>
                  <a:schemeClr val="tx1">
                    <a:lumMod val="75000"/>
                    <a:lumOff val="25000"/>
                  </a:schemeClr>
                </a:solidFill>
              </a:rPr>
              <a:t> </a:t>
            </a:r>
            <a:endParaRPr lang="en-US" sz="3600" b="1" u="sng" dirty="0" smtClean="0">
              <a:solidFill>
                <a:schemeClr val="tx1">
                  <a:lumMod val="75000"/>
                  <a:lumOff val="25000"/>
                </a:schemeClr>
              </a:solidFill>
            </a:endParaRPr>
          </a:p>
          <a:p>
            <a:pPr marL="114300" indent="0" algn="ctr">
              <a:buNone/>
            </a:pPr>
            <a:r>
              <a:rPr lang="ar-SA" sz="3600" b="1" u="sng" dirty="0" smtClean="0">
                <a:solidFill>
                  <a:schemeClr val="tx1">
                    <a:lumMod val="75000"/>
                    <a:lumOff val="25000"/>
                  </a:schemeClr>
                </a:solidFill>
              </a:rPr>
              <a:t>تقبل الطفل ودعمه وأثرها على احترام </a:t>
            </a:r>
            <a:r>
              <a:rPr lang="ar-SA" sz="3600" b="1" u="sng" dirty="0" err="1" smtClean="0">
                <a:solidFill>
                  <a:schemeClr val="tx1">
                    <a:lumMod val="75000"/>
                    <a:lumOff val="25000"/>
                  </a:schemeClr>
                </a:solidFill>
              </a:rPr>
              <a:t>الذات :</a:t>
            </a:r>
            <a:endParaRPr lang="en-US" sz="3600" b="1" u="sng" dirty="0" smtClean="0">
              <a:solidFill>
                <a:schemeClr val="tx1">
                  <a:lumMod val="75000"/>
                  <a:lumOff val="25000"/>
                </a:schemeClr>
              </a:solidFill>
            </a:endParaRPr>
          </a:p>
          <a:p>
            <a:pPr>
              <a:lnSpc>
                <a:spcPct val="200000"/>
              </a:lnSpc>
            </a:pPr>
            <a:r>
              <a:rPr lang="ar-SA" b="1" dirty="0" smtClean="0"/>
              <a:t> </a:t>
            </a:r>
            <a:r>
              <a:rPr lang="ar-SA" b="1" dirty="0" smtClean="0"/>
              <a:t>تقبل الطفل وتدعيمه هما محور العلاقة الصحيحة بين الراشد والطفل وقد وجد كثير من الباحثين ان الاطفال الذين يعشون في اجواء تتميز بالدعم من الكبار المؤثرين في حياتهم قد استطاعوا ان </a:t>
            </a:r>
            <a:r>
              <a:rPr lang="ar-SA" b="1" dirty="0" smtClean="0"/>
              <a:t>يخلقوا اتجاها </a:t>
            </a:r>
            <a:r>
              <a:rPr lang="ar-SA" b="1" dirty="0" smtClean="0"/>
              <a:t>ايجابيا نحو احترام الذات وكانوا واثقين بكفاءتهم وقيمتهم </a:t>
            </a:r>
            <a:r>
              <a:rPr lang="ar-SA" b="1" dirty="0" smtClean="0"/>
              <a:t>، فالأطفال </a:t>
            </a:r>
            <a:r>
              <a:rPr lang="ar-SA" b="1" dirty="0" smtClean="0"/>
              <a:t>في هذه الدراسة كان اباؤهم يقدمون لهم الدعم </a:t>
            </a:r>
            <a:r>
              <a:rPr lang="ar-SA" b="1" dirty="0" smtClean="0"/>
              <a:t>بالاستمرار، والعكس صحيح.</a:t>
            </a:r>
            <a:endParaRPr lang="en-US" b="1" dirty="0" smtClean="0"/>
          </a:p>
          <a:p>
            <a:pPr>
              <a:lnSpc>
                <a:spcPct val="200000"/>
              </a:lnSpc>
            </a:pPr>
            <a:r>
              <a:rPr lang="ar-SA" dirty="0" smtClean="0"/>
              <a:t> </a:t>
            </a:r>
            <a:endParaRPr lang="en-US" dirty="0"/>
          </a:p>
        </p:txBody>
      </p:sp>
      <p:pic>
        <p:nvPicPr>
          <p:cNvPr id="4" name="صورة 3" descr="6d37be8fb8d1db36deb4630f541ff3a7.jpg"/>
          <p:cNvPicPr>
            <a:picLocks noChangeAspect="1"/>
          </p:cNvPicPr>
          <p:nvPr/>
        </p:nvPicPr>
        <p:blipFill>
          <a:blip r:embed="rId2" cstate="print"/>
          <a:stretch>
            <a:fillRect/>
          </a:stretch>
        </p:blipFill>
        <p:spPr>
          <a:xfrm>
            <a:off x="0" y="5445224"/>
            <a:ext cx="2555776" cy="1412776"/>
          </a:xfrm>
          <a:prstGeom prst="rect">
            <a:avLst/>
          </a:prstGeom>
          <a:ln>
            <a:noFill/>
          </a:ln>
          <a:effectLst>
            <a:softEdge rad="112500"/>
          </a:effectLst>
        </p:spPr>
      </p:pic>
    </p:spTree>
    <p:extLst>
      <p:ext uri="{BB962C8B-B14F-4D97-AF65-F5344CB8AC3E}">
        <p14:creationId xmlns:p14="http://schemas.microsoft.com/office/powerpoint/2010/main" val="13124137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fontAlgn="base">
              <a:spcAft>
                <a:spcPct val="0"/>
              </a:spcAft>
            </a:pPr>
            <a:r>
              <a:rPr kumimoji="0" lang="ar-SA" b="1" i="0" u="none" strike="noStrike" cap="none" normalizeH="0" baseline="0" dirty="0" smtClean="0">
                <a:ln>
                  <a:noFill/>
                </a:ln>
                <a:solidFill>
                  <a:srgbClr val="00B050"/>
                </a:solidFill>
                <a:effectLst/>
                <a:latin typeface="Calibri" pitchFamily="34" charset="0"/>
                <a:ea typeface="Times New Roman" pitchFamily="18" charset="0"/>
                <a:cs typeface="+mj-cs"/>
              </a:rPr>
              <a:t/>
            </a:r>
            <a:br>
              <a:rPr kumimoji="0" lang="ar-SA" b="1" i="0" u="none" strike="noStrike" cap="none" normalizeH="0" baseline="0" dirty="0" smtClean="0">
                <a:ln>
                  <a:noFill/>
                </a:ln>
                <a:solidFill>
                  <a:srgbClr val="00B050"/>
                </a:solidFill>
                <a:effectLst/>
                <a:latin typeface="Calibri" pitchFamily="34" charset="0"/>
                <a:ea typeface="Times New Roman" pitchFamily="18" charset="0"/>
                <a:cs typeface="+mj-cs"/>
              </a:rPr>
            </a:br>
            <a:endParaRPr lang="ar-SA" dirty="0"/>
          </a:p>
        </p:txBody>
      </p:sp>
      <p:sp>
        <p:nvSpPr>
          <p:cNvPr id="5" name="عنصر نائب للمحتوى 4"/>
          <p:cNvSpPr>
            <a:spLocks noGrp="1"/>
          </p:cNvSpPr>
          <p:nvPr>
            <p:ph idx="1"/>
          </p:nvPr>
        </p:nvSpPr>
        <p:spPr>
          <a:xfrm>
            <a:off x="428596" y="260648"/>
            <a:ext cx="8463884" cy="6192688"/>
          </a:xfrm>
          <a:solidFill>
            <a:srgbClr val="C00000">
              <a:alpha val="19000"/>
            </a:srgbClr>
          </a:solidFill>
          <a:ln w="57150">
            <a:solidFill>
              <a:srgbClr val="00B0F0"/>
            </a:solidFill>
          </a:ln>
        </p:spPr>
        <p:txBody>
          <a:bodyPr>
            <a:normAutofit/>
          </a:bodyPr>
          <a:lstStyle/>
          <a:p>
            <a:pPr marL="114300" indent="0" algn="ctr">
              <a:buNone/>
            </a:pPr>
            <a:r>
              <a:rPr lang="en-US" dirty="0" smtClean="0"/>
              <a:t/>
            </a:r>
            <a:br>
              <a:rPr lang="en-US" dirty="0" smtClean="0"/>
            </a:br>
            <a:r>
              <a:rPr lang="ar-SA" sz="4400" b="1" u="sng" dirty="0" smtClean="0">
                <a:solidFill>
                  <a:schemeClr val="tx1">
                    <a:lumMod val="75000"/>
                    <a:lumOff val="25000"/>
                  </a:schemeClr>
                </a:solidFill>
              </a:rPr>
              <a:t>كيف نعبر عن القبول والدعم </a:t>
            </a:r>
            <a:endParaRPr lang="en-US" sz="4400" b="1" u="sng" dirty="0" smtClean="0">
              <a:solidFill>
                <a:schemeClr val="tx1">
                  <a:lumMod val="75000"/>
                  <a:lumOff val="25000"/>
                </a:schemeClr>
              </a:solidFill>
            </a:endParaRPr>
          </a:p>
          <a:p>
            <a:pPr>
              <a:lnSpc>
                <a:spcPct val="200000"/>
              </a:lnSpc>
            </a:pPr>
            <a:r>
              <a:rPr lang="ar-SA" u="sng" dirty="0" smtClean="0"/>
              <a:t>كيف يمكن </a:t>
            </a:r>
            <a:r>
              <a:rPr lang="ar-SA" u="sng" dirty="0" smtClean="0"/>
              <a:t>للراشد أن يظهر </a:t>
            </a:r>
            <a:r>
              <a:rPr lang="ar-SA" u="sng" dirty="0" smtClean="0"/>
              <a:t>تقبله ودعمه للطفل </a:t>
            </a:r>
            <a:r>
              <a:rPr lang="ar-SA" u="sng" dirty="0" smtClean="0"/>
              <a:t>؟</a:t>
            </a:r>
          </a:p>
          <a:p>
            <a:pPr lvl="0">
              <a:lnSpc>
                <a:spcPct val="200000"/>
              </a:lnSpc>
            </a:pPr>
            <a:r>
              <a:rPr lang="ar-SA" dirty="0" smtClean="0"/>
              <a:t>اظهار </a:t>
            </a:r>
            <a:r>
              <a:rPr lang="ar-SA" dirty="0" smtClean="0"/>
              <a:t>الاهتمام بالطفل وبنشاطاته </a:t>
            </a:r>
            <a:endParaRPr lang="en-US" dirty="0" smtClean="0"/>
          </a:p>
          <a:p>
            <a:pPr lvl="0">
              <a:lnSpc>
                <a:spcPct val="200000"/>
              </a:lnSpc>
            </a:pPr>
            <a:r>
              <a:rPr lang="ar-SA" dirty="0" smtClean="0"/>
              <a:t>مساعدة الطفل في التغلب على مشاعر الغضب </a:t>
            </a:r>
            <a:r>
              <a:rPr lang="ar-SA" dirty="0" err="1" smtClean="0"/>
              <a:t>والالم</a:t>
            </a:r>
            <a:r>
              <a:rPr lang="ar-SA" dirty="0" smtClean="0"/>
              <a:t> والخوف </a:t>
            </a:r>
            <a:endParaRPr lang="en-US" dirty="0" smtClean="0"/>
          </a:p>
          <a:p>
            <a:pPr>
              <a:lnSpc>
                <a:spcPct val="200000"/>
              </a:lnSpc>
            </a:pPr>
            <a:r>
              <a:rPr lang="ar-SA" dirty="0" smtClean="0"/>
              <a:t>التعبير عن القبول والدعم عن الطريق مشاركة الطفل نشاطاته </a:t>
            </a:r>
            <a:endParaRPr lang="en-US" b="1"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476672"/>
            <a:ext cx="8568952" cy="6120680"/>
          </a:xfrm>
          <a:solidFill>
            <a:schemeClr val="accent3">
              <a:lumMod val="75000"/>
              <a:alpha val="26000"/>
            </a:schemeClr>
          </a:solidFill>
          <a:ln w="38100">
            <a:solidFill>
              <a:schemeClr val="accent6">
                <a:lumMod val="75000"/>
              </a:schemeClr>
            </a:solidFill>
            <a:prstDash val="dash"/>
          </a:ln>
        </p:spPr>
        <p:txBody>
          <a:bodyPr>
            <a:normAutofit/>
          </a:bodyPr>
          <a:lstStyle/>
          <a:p>
            <a:endParaRPr lang="ar-SA" sz="3600" b="1" dirty="0" smtClean="0"/>
          </a:p>
          <a:p>
            <a:pPr marL="114300" indent="0" algn="ctr">
              <a:buNone/>
            </a:pPr>
            <a:r>
              <a:rPr lang="ar-SA" sz="5400" u="sng" dirty="0" smtClean="0">
                <a:solidFill>
                  <a:schemeClr val="tx1">
                    <a:lumMod val="75000"/>
                    <a:lumOff val="25000"/>
                  </a:schemeClr>
                </a:solidFill>
              </a:rPr>
              <a:t>القبول بدون شروط </a:t>
            </a:r>
            <a:endParaRPr lang="en-US" sz="5400" u="sng" dirty="0" smtClean="0">
              <a:solidFill>
                <a:schemeClr val="tx1">
                  <a:lumMod val="75000"/>
                  <a:lumOff val="25000"/>
                </a:schemeClr>
              </a:solidFill>
            </a:endParaRPr>
          </a:p>
          <a:p>
            <a:pPr>
              <a:lnSpc>
                <a:spcPct val="200000"/>
              </a:lnSpc>
            </a:pPr>
            <a:r>
              <a:rPr lang="ar-SA" dirty="0" smtClean="0"/>
              <a:t>من الضروري </a:t>
            </a:r>
            <a:r>
              <a:rPr lang="ar-SA" dirty="0" err="1" smtClean="0"/>
              <a:t>التاكيد</a:t>
            </a:r>
            <a:r>
              <a:rPr lang="ar-SA" dirty="0" smtClean="0"/>
              <a:t> على ضرورة تقبل الطفل بدون قيد او شرط </a:t>
            </a:r>
            <a:endParaRPr lang="en-US" dirty="0" smtClean="0"/>
          </a:p>
          <a:p>
            <a:pPr>
              <a:lnSpc>
                <a:spcPct val="200000"/>
              </a:lnSpc>
            </a:pPr>
            <a:r>
              <a:rPr lang="ar-SA" dirty="0" smtClean="0"/>
              <a:t>وببساطة  فان القبول </a:t>
            </a:r>
            <a:r>
              <a:rPr lang="ar-SA" dirty="0" err="1" smtClean="0"/>
              <a:t>لايكون</a:t>
            </a:r>
            <a:r>
              <a:rPr lang="ar-SA" dirty="0" smtClean="0"/>
              <a:t> مشروطا </a:t>
            </a:r>
            <a:r>
              <a:rPr lang="ar-SA" dirty="0" err="1" smtClean="0"/>
              <a:t>باى</a:t>
            </a:r>
            <a:r>
              <a:rPr lang="ar-SA" dirty="0" smtClean="0"/>
              <a:t> حال من </a:t>
            </a:r>
            <a:r>
              <a:rPr lang="ar-SA" dirty="0" err="1" smtClean="0"/>
              <a:t>الأحوال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4800" b="1" dirty="0"/>
              <a:t>اساليب النظام : محاولات الضبط : اثرها </a:t>
            </a:r>
            <a:r>
              <a:rPr lang="ar-SA" sz="4800" b="1" dirty="0" smtClean="0"/>
              <a:t>على تقدير </a:t>
            </a:r>
            <a:r>
              <a:rPr lang="ar-SA" sz="4800" b="1" dirty="0"/>
              <a:t>الذات</a:t>
            </a:r>
            <a:endParaRPr lang="ar-SA" dirty="0"/>
          </a:p>
        </p:txBody>
      </p:sp>
      <p:sp>
        <p:nvSpPr>
          <p:cNvPr id="3" name="عنصر نائب للمحتوى 2"/>
          <p:cNvSpPr>
            <a:spLocks noGrp="1"/>
          </p:cNvSpPr>
          <p:nvPr>
            <p:ph idx="1"/>
          </p:nvPr>
        </p:nvSpPr>
        <p:spPr/>
        <p:txBody>
          <a:bodyPr/>
          <a:lstStyle/>
          <a:p>
            <a:pPr>
              <a:lnSpc>
                <a:spcPct val="200000"/>
              </a:lnSpc>
            </a:pPr>
            <a:r>
              <a:rPr lang="ar-SA" sz="2400" dirty="0"/>
              <a:t>هناك رابطة قوية بين الدعم الذى يقدمه الراشدون للطفل وتقديره لذاته . فكل اسلوب من اساليب النظام </a:t>
            </a:r>
            <a:r>
              <a:rPr lang="ar-SA" sz="2400" dirty="0" smtClean="0"/>
              <a:t>التي </a:t>
            </a:r>
            <a:r>
              <a:rPr lang="ar-SA" sz="2400" dirty="0"/>
              <a:t>يستخدمها الكبار تؤثر على ضبط النفس لدى الطفل وتؤدى الى تغير في سلوكه .</a:t>
            </a:r>
            <a:r>
              <a:rPr lang="en-US" sz="2400" dirty="0"/>
              <a:t/>
            </a:r>
            <a:br>
              <a:rPr lang="en-US" sz="2400" dirty="0"/>
            </a:br>
            <a:endParaRPr lang="ar-SA" dirty="0"/>
          </a:p>
        </p:txBody>
      </p:sp>
    </p:spTree>
    <p:extLst>
      <p:ext uri="{BB962C8B-B14F-4D97-AF65-F5344CB8AC3E}">
        <p14:creationId xmlns:p14="http://schemas.microsoft.com/office/powerpoint/2010/main" val="7581895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4000" b="1" dirty="0"/>
              <a:t>اساليب النظام : محاولات الضبط : اثرها </a:t>
            </a:r>
            <a:r>
              <a:rPr lang="ar-SA" sz="4000" b="1" dirty="0" smtClean="0"/>
              <a:t>على تقدير </a:t>
            </a:r>
            <a:r>
              <a:rPr lang="ar-SA" sz="4000" b="1" dirty="0"/>
              <a:t>الذات</a:t>
            </a:r>
            <a:endParaRPr lang="ar-SA" sz="4000" dirty="0"/>
          </a:p>
        </p:txBody>
      </p:sp>
      <p:sp>
        <p:nvSpPr>
          <p:cNvPr id="3" name="عنصر نائب للمحتوى 2"/>
          <p:cNvSpPr>
            <a:spLocks noGrp="1"/>
          </p:cNvSpPr>
          <p:nvPr>
            <p:ph idx="1"/>
          </p:nvPr>
        </p:nvSpPr>
        <p:spPr/>
        <p:txBody>
          <a:bodyPr>
            <a:normAutofit fontScale="85000" lnSpcReduction="10000"/>
          </a:bodyPr>
          <a:lstStyle/>
          <a:p>
            <a:pPr>
              <a:lnSpc>
                <a:spcPct val="200000"/>
              </a:lnSpc>
            </a:pPr>
            <a:r>
              <a:rPr lang="ar-SA" sz="2400" b="1" u="sng" dirty="0" smtClean="0"/>
              <a:t>فرض </a:t>
            </a:r>
            <a:r>
              <a:rPr lang="ar-SA" sz="2400" b="1" u="sng" dirty="0"/>
              <a:t>القوة او التهديد </a:t>
            </a:r>
            <a:r>
              <a:rPr lang="ar-SA" sz="2400" dirty="0"/>
              <a:t>:</a:t>
            </a:r>
            <a:r>
              <a:rPr lang="en-US" sz="2400" dirty="0"/>
              <a:t/>
            </a:r>
            <a:br>
              <a:rPr lang="en-US" sz="2400" dirty="0"/>
            </a:br>
            <a:r>
              <a:rPr lang="ar-SA" sz="2400" dirty="0"/>
              <a:t>ان اسلوب التهديد </a:t>
            </a:r>
            <a:r>
              <a:rPr lang="ar-SA" sz="2400" dirty="0" err="1"/>
              <a:t>لايساعد</a:t>
            </a:r>
            <a:r>
              <a:rPr lang="ar-SA" sz="2400" dirty="0"/>
              <a:t> الطفل على تحقيق القدرة على ضبط النفس </a:t>
            </a:r>
            <a:r>
              <a:rPr lang="ar-SA" sz="2400" dirty="0" err="1"/>
              <a:t>والتى</a:t>
            </a:r>
            <a:r>
              <a:rPr lang="ar-SA" sz="2400" dirty="0"/>
              <a:t> تعتبر الهدف النهائي للتوجيه </a:t>
            </a:r>
            <a:r>
              <a:rPr lang="en-US" sz="2400" dirty="0"/>
              <a:t/>
            </a:r>
            <a:br>
              <a:rPr lang="en-US" sz="2400" dirty="0"/>
            </a:br>
            <a:r>
              <a:rPr lang="ar-SA" sz="2400" dirty="0"/>
              <a:t>وقد اكدت الابحاث صدق هذه الفرضية لان الاطفال عندما يجابهون بهذا الاسلوب يفقدون الثقة </a:t>
            </a:r>
            <a:r>
              <a:rPr lang="ar-SA" sz="2400" dirty="0" err="1"/>
              <a:t>بانفسهم</a:t>
            </a:r>
            <a:r>
              <a:rPr lang="ar-SA" sz="2400" dirty="0"/>
              <a:t> وبقدراتهم. </a:t>
            </a:r>
            <a:endParaRPr lang="ar-SA" sz="2400" dirty="0" smtClean="0"/>
          </a:p>
          <a:p>
            <a:pPr>
              <a:lnSpc>
                <a:spcPct val="200000"/>
              </a:lnSpc>
            </a:pPr>
            <a:r>
              <a:rPr lang="ar-SA" sz="2400" b="1" u="sng" dirty="0" smtClean="0">
                <a:solidFill>
                  <a:schemeClr val="tx1">
                    <a:lumMod val="75000"/>
                    <a:lumOff val="25000"/>
                  </a:schemeClr>
                </a:solidFill>
              </a:rPr>
              <a:t>النتائج:</a:t>
            </a:r>
            <a:r>
              <a:rPr lang="ar-SA" sz="2400" dirty="0" smtClean="0"/>
              <a:t> يعطي الطفل انطباعا بعدم الكفاءة «انت غير </a:t>
            </a:r>
            <a:r>
              <a:rPr lang="ar-SA" sz="2400" dirty="0" err="1" smtClean="0"/>
              <a:t>قادروغير</a:t>
            </a:r>
            <a:r>
              <a:rPr lang="ar-SA" sz="2400" dirty="0" smtClean="0"/>
              <a:t> مقبول» </a:t>
            </a:r>
            <a:r>
              <a:rPr lang="ar-SA" sz="2400" dirty="0" err="1" smtClean="0"/>
              <a:t>لانه</a:t>
            </a:r>
            <a:r>
              <a:rPr lang="ar-SA" sz="2400" dirty="0" smtClean="0"/>
              <a:t> مرتبط باحتقار الذات </a:t>
            </a:r>
            <a:r>
              <a:rPr lang="ar-SA" sz="2400" dirty="0" err="1" smtClean="0"/>
              <a:t>والاهانه</a:t>
            </a:r>
            <a:r>
              <a:rPr lang="ar-SA" sz="2400" dirty="0" smtClean="0"/>
              <a:t> والدونية</a:t>
            </a:r>
            <a:r>
              <a:rPr lang="en-US" sz="2400" dirty="0"/>
              <a:t/>
            </a:r>
            <a:br>
              <a:rPr lang="en-US" sz="2400" dirty="0"/>
            </a:br>
            <a:endParaRPr lang="ar-SA" dirty="0"/>
          </a:p>
        </p:txBody>
      </p:sp>
    </p:spTree>
    <p:extLst>
      <p:ext uri="{BB962C8B-B14F-4D97-AF65-F5344CB8AC3E}">
        <p14:creationId xmlns:p14="http://schemas.microsoft.com/office/powerpoint/2010/main" val="11132451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11560" y="548680"/>
            <a:ext cx="8229600" cy="5628694"/>
          </a:xfrm>
          <a:ln w="57150">
            <a:solidFill>
              <a:schemeClr val="accent5">
                <a:lumMod val="75000"/>
              </a:schemeClr>
            </a:solidFill>
          </a:ln>
        </p:spPr>
        <p:txBody>
          <a:bodyPr>
            <a:normAutofit/>
          </a:bodyPr>
          <a:lstStyle/>
          <a:p>
            <a:pPr marL="114300" indent="0" algn="ctr">
              <a:buNone/>
            </a:pPr>
            <a:r>
              <a:rPr lang="ar-SA" sz="4800" b="1" u="sng" dirty="0" smtClean="0">
                <a:solidFill>
                  <a:schemeClr val="tx1">
                    <a:lumMod val="75000"/>
                    <a:lumOff val="25000"/>
                  </a:schemeClr>
                </a:solidFill>
              </a:rPr>
              <a:t>اسلوب التأثير </a:t>
            </a:r>
            <a:endParaRPr lang="en-US" sz="4800" b="1" u="sng" dirty="0" smtClean="0">
              <a:solidFill>
                <a:schemeClr val="tx1">
                  <a:lumMod val="75000"/>
                  <a:lumOff val="25000"/>
                </a:schemeClr>
              </a:solidFill>
            </a:endParaRPr>
          </a:p>
          <a:p>
            <a:pPr marL="114300" lvl="0" indent="0" algn="ctr">
              <a:lnSpc>
                <a:spcPct val="200000"/>
              </a:lnSpc>
              <a:buNone/>
            </a:pPr>
            <a:r>
              <a:rPr lang="ar-SA" b="1" dirty="0" smtClean="0"/>
              <a:t>نظام التأثير يطور من قدرة الطفل على :</a:t>
            </a:r>
          </a:p>
          <a:p>
            <a:pPr lvl="0">
              <a:lnSpc>
                <a:spcPct val="200000"/>
              </a:lnSpc>
            </a:pPr>
            <a:r>
              <a:rPr lang="ar-SA" b="1" dirty="0" smtClean="0"/>
              <a:t>ضبط </a:t>
            </a:r>
            <a:r>
              <a:rPr lang="ar-SA" b="1" dirty="0" smtClean="0"/>
              <a:t>النفس </a:t>
            </a:r>
            <a:endParaRPr lang="en-US" b="1" dirty="0" smtClean="0"/>
          </a:p>
          <a:p>
            <a:pPr lvl="0">
              <a:lnSpc>
                <a:spcPct val="200000"/>
              </a:lnSpc>
            </a:pPr>
            <a:r>
              <a:rPr lang="ar-SA" b="1" dirty="0" smtClean="0"/>
              <a:t>انخفاض نسبة السلوك العدوانى </a:t>
            </a:r>
            <a:endParaRPr lang="en-US" b="1" dirty="0" smtClean="0"/>
          </a:p>
          <a:p>
            <a:pPr lvl="0">
              <a:lnSpc>
                <a:spcPct val="200000"/>
              </a:lnSpc>
            </a:pPr>
            <a:r>
              <a:rPr lang="ar-SA" b="1" dirty="0" smtClean="0"/>
              <a:t>ازدياد السلوك التعاوني </a:t>
            </a:r>
            <a:endParaRPr lang="ar-SA" b="1" dirty="0" smtClean="0"/>
          </a:p>
          <a:p>
            <a:pPr lvl="0">
              <a:lnSpc>
                <a:spcPct val="200000"/>
              </a:lnSpc>
            </a:pPr>
            <a:r>
              <a:rPr lang="ar-SA" b="1" dirty="0" smtClean="0"/>
              <a:t>تنمية مشاعر احترام الذات لدى الاطفال </a:t>
            </a:r>
          </a:p>
          <a:p>
            <a:pPr lvl="0">
              <a:lnSpc>
                <a:spcPct val="200000"/>
              </a:lnSpc>
            </a:pPr>
            <a:r>
              <a:rPr lang="ar-SA" b="1" dirty="0" smtClean="0"/>
              <a:t>النتائج: «شعور الطفل بكفاءته وقيمته </a:t>
            </a:r>
            <a:r>
              <a:rPr lang="en-US" b="1" dirty="0" smtClean="0"/>
              <a:t>“</a:t>
            </a:r>
            <a:r>
              <a:rPr lang="ar-SA" b="1" dirty="0" smtClean="0"/>
              <a:t> من خلال تحقيق الاهداف التربوية </a:t>
            </a:r>
            <a:r>
              <a:rPr lang="ar-SA" b="1" dirty="0" err="1" smtClean="0"/>
              <a:t>التاليه</a:t>
            </a:r>
            <a:r>
              <a:rPr lang="ar-SA" b="1" dirty="0" smtClean="0"/>
              <a:t> :</a:t>
            </a:r>
            <a:endParaRPr lang="ar-SA" b="1"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filemanager.jpg"/>
          <p:cNvPicPr>
            <a:picLocks noChangeAspect="1"/>
          </p:cNvPicPr>
          <p:nvPr/>
        </p:nvPicPr>
        <p:blipFill>
          <a:blip r:embed="rId2" cstate="print"/>
          <a:stretch>
            <a:fillRect/>
          </a:stretch>
        </p:blipFill>
        <p:spPr>
          <a:xfrm>
            <a:off x="0" y="4714884"/>
            <a:ext cx="1889992" cy="2143116"/>
          </a:xfrm>
          <a:prstGeom prst="rect">
            <a:avLst/>
          </a:prstGeom>
          <a:ln>
            <a:noFill/>
          </a:ln>
          <a:effectLst>
            <a:softEdge rad="112500"/>
          </a:effectLst>
        </p:spPr>
      </p:pic>
      <p:sp>
        <p:nvSpPr>
          <p:cNvPr id="6" name="عنوان 4"/>
          <p:cNvSpPr>
            <a:spLocks noGrp="1"/>
          </p:cNvSpPr>
          <p:nvPr>
            <p:ph idx="1"/>
          </p:nvPr>
        </p:nvSpPr>
        <p:spPr>
          <a:xfrm>
            <a:off x="1071563" y="476672"/>
            <a:ext cx="7615237" cy="6024141"/>
          </a:xfrm>
        </p:spPr>
        <p:txBody>
          <a:bodyPr>
            <a:normAutofit/>
          </a:bodyPr>
          <a:lstStyle/>
          <a:p>
            <a:pPr marL="114300" indent="0">
              <a:buNone/>
            </a:pPr>
            <a:r>
              <a:rPr lang="ar-SA" sz="4000" b="1" u="sng" dirty="0" smtClean="0">
                <a:solidFill>
                  <a:schemeClr val="tx1">
                    <a:lumMod val="75000"/>
                    <a:lumOff val="25000"/>
                  </a:schemeClr>
                </a:solidFill>
              </a:rPr>
              <a:t>اسلوب التأثير يحقق </a:t>
            </a:r>
            <a:r>
              <a:rPr lang="ar-SA" sz="4000" b="1" u="sng" dirty="0" smtClean="0">
                <a:solidFill>
                  <a:schemeClr val="tx1">
                    <a:lumMod val="75000"/>
                    <a:lumOff val="25000"/>
                  </a:schemeClr>
                </a:solidFill>
              </a:rPr>
              <a:t>عدة اهداف تربوية وهى </a:t>
            </a:r>
            <a:endParaRPr lang="en-US" sz="4000" b="1" u="sng" dirty="0" smtClean="0">
              <a:solidFill>
                <a:schemeClr val="tx1">
                  <a:lumMod val="75000"/>
                  <a:lumOff val="25000"/>
                </a:schemeClr>
              </a:solidFill>
            </a:endParaRPr>
          </a:p>
          <a:p>
            <a:pPr lvl="0">
              <a:lnSpc>
                <a:spcPct val="200000"/>
              </a:lnSpc>
            </a:pPr>
            <a:r>
              <a:rPr lang="ar-SA" dirty="0" smtClean="0"/>
              <a:t>التعبير عن القبول والدعم </a:t>
            </a:r>
            <a:r>
              <a:rPr lang="ar-SA" dirty="0" smtClean="0"/>
              <a:t>للطفل</a:t>
            </a:r>
          </a:p>
          <a:p>
            <a:pPr lvl="0">
              <a:lnSpc>
                <a:spcPct val="200000"/>
              </a:lnSpc>
            </a:pPr>
            <a:r>
              <a:rPr lang="ar-SA" dirty="0" smtClean="0"/>
              <a:t>استخدام </a:t>
            </a:r>
            <a:r>
              <a:rPr lang="ar-SA" dirty="0" smtClean="0"/>
              <a:t>الحزم في التطبيق القوانين والتعليمات </a:t>
            </a:r>
            <a:endParaRPr lang="en-US" dirty="0" smtClean="0"/>
          </a:p>
          <a:p>
            <a:pPr lvl="0">
              <a:lnSpc>
                <a:spcPct val="200000"/>
              </a:lnSpc>
            </a:pPr>
            <a:r>
              <a:rPr lang="ar-SA" dirty="0" err="1" smtClean="0"/>
              <a:t>تاكيد</a:t>
            </a:r>
            <a:r>
              <a:rPr lang="ar-SA" dirty="0" smtClean="0"/>
              <a:t> الثقة بقدرة </a:t>
            </a:r>
            <a:r>
              <a:rPr lang="ar-SA" dirty="0" smtClean="0"/>
              <a:t>الطفل </a:t>
            </a:r>
            <a:r>
              <a:rPr lang="ar-SA" dirty="0" smtClean="0"/>
              <a:t>على الاستماع للتفسيرات المتعلقة بسلوك معين .</a:t>
            </a:r>
            <a:endParaRPr lang="en-US" dirty="0" smtClean="0"/>
          </a:p>
          <a:p>
            <a:pPr lvl="0">
              <a:lnSpc>
                <a:spcPct val="200000"/>
              </a:lnSpc>
            </a:pPr>
            <a:r>
              <a:rPr lang="ar-SA" dirty="0" err="1" smtClean="0"/>
              <a:t>تاكيد</a:t>
            </a:r>
            <a:r>
              <a:rPr lang="ar-SA" dirty="0" smtClean="0"/>
              <a:t> الثقة </a:t>
            </a:r>
            <a:r>
              <a:rPr lang="ar-SA" dirty="0" smtClean="0"/>
              <a:t>بقدرة الطفل على </a:t>
            </a:r>
            <a:r>
              <a:rPr lang="ar-SA" dirty="0" smtClean="0"/>
              <a:t>تقيم </a:t>
            </a:r>
            <a:r>
              <a:rPr lang="ar-SA" dirty="0" smtClean="0"/>
              <a:t>السلوك</a:t>
            </a:r>
            <a:r>
              <a:rPr lang="ar-SA" dirty="0" smtClean="0"/>
              <a:t> </a:t>
            </a:r>
            <a:r>
              <a:rPr lang="ar-SA" dirty="0" smtClean="0"/>
              <a:t>بعد ادراك ابعاده </a:t>
            </a:r>
            <a:endParaRPr lang="en-US" dirty="0" smtClean="0"/>
          </a:p>
          <a:p>
            <a:pPr lvl="0">
              <a:lnSpc>
                <a:spcPct val="200000"/>
              </a:lnSpc>
            </a:pPr>
            <a:r>
              <a:rPr lang="ar-SA" dirty="0" err="1" smtClean="0"/>
              <a:t>تاكيد</a:t>
            </a:r>
            <a:r>
              <a:rPr lang="ar-SA" dirty="0" smtClean="0"/>
              <a:t> الثقة </a:t>
            </a:r>
            <a:r>
              <a:rPr lang="ar-SA" dirty="0" smtClean="0"/>
              <a:t>بقدرة الطفل </a:t>
            </a:r>
            <a:r>
              <a:rPr lang="ar-SA" dirty="0" smtClean="0"/>
              <a:t>على ضبط وتنظيم </a:t>
            </a:r>
            <a:r>
              <a:rPr lang="ar-SA" dirty="0" smtClean="0"/>
              <a:t>سلوكه</a:t>
            </a:r>
            <a:endParaRPr lang="en-US" dirty="0" smtClean="0"/>
          </a:p>
          <a:p>
            <a:pPr>
              <a:lnSpc>
                <a:spcPct val="200000"/>
              </a:lnSpc>
            </a:pPr>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prstGeom prst="wedgeRectCallout">
            <a:avLst>
              <a:gd name="adj1" fmla="val -44694"/>
              <a:gd name="adj2" fmla="val 305280"/>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3200" b="1" dirty="0" smtClean="0">
                <a:latin typeface="Microsoft Uighur" pitchFamily="2" charset="-78"/>
                <a:cs typeface="PT Bold Heading" pitchFamily="2" charset="-78"/>
              </a:rPr>
              <a:t>:</a:t>
            </a:r>
            <a:endParaRPr lang="ar-SA" sz="3200" b="1" dirty="0">
              <a:latin typeface="Microsoft Uighur" pitchFamily="2" charset="-78"/>
              <a:cs typeface="PT Bold Heading" pitchFamily="2" charset="-78"/>
            </a:endParaRPr>
          </a:p>
        </p:txBody>
      </p:sp>
      <p:sp>
        <p:nvSpPr>
          <p:cNvPr id="3" name="عنصر نائب للمحتوى 2"/>
          <p:cNvSpPr>
            <a:spLocks noGrp="1"/>
          </p:cNvSpPr>
          <p:nvPr>
            <p:ph idx="1"/>
          </p:nvPr>
        </p:nvSpPr>
        <p:spPr>
          <a:xfrm>
            <a:off x="755576" y="1412776"/>
            <a:ext cx="7776864" cy="5256584"/>
          </a:xfrm>
          <a:solidFill>
            <a:schemeClr val="bg1"/>
          </a:solidFill>
        </p:spPr>
        <p:txBody>
          <a:bodyPr>
            <a:normAutofit/>
          </a:bodyPr>
          <a:lstStyle/>
          <a:p>
            <a:pPr>
              <a:buNone/>
            </a:pPr>
            <a:r>
              <a:rPr lang="ar-SA" dirty="0" smtClean="0"/>
              <a:t>   </a:t>
            </a:r>
          </a:p>
          <a:p>
            <a:endParaRPr lang="ar-SA" dirty="0"/>
          </a:p>
          <a:p>
            <a:pPr marL="114300" indent="0">
              <a:buNone/>
            </a:pPr>
            <a:endParaRPr lang="ar-SA" dirty="0" smtClean="0"/>
          </a:p>
          <a:p>
            <a:endParaRPr lang="ar-SA" dirty="0"/>
          </a:p>
          <a:p>
            <a:pPr algn="ctr">
              <a:buNone/>
            </a:pPr>
            <a:r>
              <a:rPr lang="ar-SA" dirty="0" smtClean="0">
                <a:solidFill>
                  <a:srgbClr val="FFFF00"/>
                </a:solidFill>
                <a:cs typeface="PT Bold Heading" pitchFamily="2" charset="-78"/>
              </a:rPr>
              <a:t>..</a:t>
            </a:r>
            <a:r>
              <a:rPr lang="ar-SA" sz="8000" dirty="0" smtClean="0">
                <a:solidFill>
                  <a:srgbClr val="FFFF00"/>
                </a:solidFill>
                <a:cs typeface="PT Bold Heading" pitchFamily="2" charset="-78"/>
              </a:rPr>
              <a:t>تم بحد الله</a:t>
            </a:r>
            <a:endParaRPr lang="ar-SA" sz="8000" dirty="0">
              <a:solidFill>
                <a:srgbClr val="FFFF00"/>
              </a:solidFill>
              <a:cs typeface="PT Bold Heading" pitchFamily="2" charset="-78"/>
            </a:endParaRPr>
          </a:p>
        </p:txBody>
      </p:sp>
      <p:pic>
        <p:nvPicPr>
          <p:cNvPr id="6" name="صورة 5" descr="10661586-adorable-running-girl-with-autumn-leaves-vector-cartoon-illustration.jpg"/>
          <p:cNvPicPr>
            <a:picLocks noChangeAspect="1"/>
          </p:cNvPicPr>
          <p:nvPr/>
        </p:nvPicPr>
        <p:blipFill>
          <a:blip r:embed="rId3" cstate="print"/>
          <a:stretch>
            <a:fillRect/>
          </a:stretch>
        </p:blipFill>
        <p:spPr>
          <a:xfrm>
            <a:off x="3681994" y="1772816"/>
            <a:ext cx="1826110" cy="1440160"/>
          </a:xfrm>
          <a:prstGeom prst="rect">
            <a:avLst/>
          </a:prstGeom>
        </p:spPr>
      </p:pic>
      <p:pic>
        <p:nvPicPr>
          <p:cNvPr id="7" name="صورة 6" descr="13559598-cartoon-of-a-girl-standing.jpg"/>
          <p:cNvPicPr>
            <a:picLocks noChangeAspect="1"/>
          </p:cNvPicPr>
          <p:nvPr/>
        </p:nvPicPr>
        <p:blipFill>
          <a:blip r:embed="rId4" cstate="print"/>
          <a:stretch>
            <a:fillRect/>
          </a:stretch>
        </p:blipFill>
        <p:spPr>
          <a:xfrm>
            <a:off x="4357686" y="5143512"/>
            <a:ext cx="1942506" cy="1515789"/>
          </a:xfrm>
          <a:prstGeom prst="rect">
            <a:avLst/>
          </a:prstGeom>
        </p:spPr>
      </p:pic>
      <p:pic>
        <p:nvPicPr>
          <p:cNvPr id="8" name="صورة 7" descr="المحتوى4.jpg"/>
          <p:cNvPicPr>
            <a:picLocks noChangeAspect="1"/>
          </p:cNvPicPr>
          <p:nvPr/>
        </p:nvPicPr>
        <p:blipFill>
          <a:blip r:embed="rId5" cstate="print"/>
          <a:stretch>
            <a:fillRect/>
          </a:stretch>
        </p:blipFill>
        <p:spPr>
          <a:xfrm>
            <a:off x="214282" y="4786322"/>
            <a:ext cx="2267744" cy="207167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المحتوى13.jpg"/>
          <p:cNvPicPr>
            <a:picLocks noChangeAspect="1"/>
          </p:cNvPicPr>
          <p:nvPr/>
        </p:nvPicPr>
        <p:blipFill>
          <a:blip r:embed="rId2" cstate="print"/>
          <a:stretch>
            <a:fillRect/>
          </a:stretch>
        </p:blipFill>
        <p:spPr>
          <a:xfrm>
            <a:off x="214282" y="4776062"/>
            <a:ext cx="2296297" cy="2010524"/>
          </a:xfrm>
          <a:prstGeom prst="rect">
            <a:avLst/>
          </a:prstGeom>
          <a:ln>
            <a:noFill/>
          </a:ln>
          <a:effectLst>
            <a:softEdge rad="112500"/>
          </a:effectLst>
        </p:spPr>
      </p:pic>
      <p:sp>
        <p:nvSpPr>
          <p:cNvPr id="5" name="عنوان 1"/>
          <p:cNvSpPr>
            <a:spLocks noGrp="1"/>
          </p:cNvSpPr>
          <p:nvPr>
            <p:ph idx="1"/>
          </p:nvPr>
        </p:nvSpPr>
        <p:spPr>
          <a:xfrm>
            <a:off x="250825" y="0"/>
            <a:ext cx="8893175" cy="6858000"/>
          </a:xfrm>
        </p:spPr>
        <p:txBody>
          <a:bodyPr>
            <a:normAutofit/>
          </a:bodyPr>
          <a:lstStyle/>
          <a:p>
            <a:pPr algn="ctr">
              <a:buNone/>
            </a:pPr>
            <a:endParaRPr lang="ar-SA" sz="2000" b="1" i="1" dirty="0" smtClean="0">
              <a:solidFill>
                <a:schemeClr val="tx2">
                  <a:lumMod val="75000"/>
                </a:schemeClr>
              </a:solidFill>
            </a:endParaRPr>
          </a:p>
          <a:p>
            <a:pPr algn="ctr"/>
            <a:endParaRPr lang="ar-SA" sz="2000" b="1" i="1" dirty="0" smtClean="0">
              <a:solidFill>
                <a:schemeClr val="tx2">
                  <a:lumMod val="75000"/>
                </a:schemeClr>
              </a:solidFill>
            </a:endParaRPr>
          </a:p>
          <a:p>
            <a:pPr algn="ctr"/>
            <a:r>
              <a:rPr lang="ar-SA" sz="6600" b="1" dirty="0" smtClean="0"/>
              <a:t>اهداف </a:t>
            </a:r>
            <a:r>
              <a:rPr lang="ar-SA" sz="6600" b="1" dirty="0" err="1" smtClean="0"/>
              <a:t>الدرس :</a:t>
            </a:r>
            <a:endParaRPr lang="ar-SA" sz="6600" b="1" dirty="0" smtClean="0"/>
          </a:p>
          <a:p>
            <a:r>
              <a:rPr lang="ar-SA" dirty="0" smtClean="0"/>
              <a:t>طبيعة مفهوم احترام الذات </a:t>
            </a:r>
          </a:p>
          <a:p>
            <a:r>
              <a:rPr lang="ar-SA" dirty="0" smtClean="0"/>
              <a:t>ابعاد احترام الذات </a:t>
            </a:r>
          </a:p>
          <a:p>
            <a:r>
              <a:rPr lang="ar-SA" dirty="0" smtClean="0"/>
              <a:t>تقبل الطفل ودعمه </a:t>
            </a:r>
            <a:r>
              <a:rPr lang="ar-SA" dirty="0" err="1" smtClean="0"/>
              <a:t>واثرها</a:t>
            </a:r>
            <a:r>
              <a:rPr lang="ar-SA" dirty="0" smtClean="0"/>
              <a:t> على احترام الذات </a:t>
            </a:r>
          </a:p>
          <a:p>
            <a:r>
              <a:rPr lang="ar-SA" dirty="0" smtClean="0"/>
              <a:t>كيف نعبر عن قبول والدعم </a:t>
            </a:r>
          </a:p>
          <a:p>
            <a:r>
              <a:rPr lang="ar-SA" dirty="0" smtClean="0"/>
              <a:t>القبول بدون شروط </a:t>
            </a:r>
          </a:p>
          <a:p>
            <a:r>
              <a:rPr lang="ar-SA" dirty="0" smtClean="0"/>
              <a:t>اساليب </a:t>
            </a:r>
            <a:r>
              <a:rPr lang="ar-SA" dirty="0" err="1" smtClean="0"/>
              <a:t>النظام </a:t>
            </a:r>
            <a:r>
              <a:rPr lang="ar-SA" dirty="0" smtClean="0"/>
              <a:t>: محاولات </a:t>
            </a:r>
            <a:r>
              <a:rPr lang="ar-SA" dirty="0" err="1" smtClean="0"/>
              <a:t>الضبط </a:t>
            </a:r>
            <a:r>
              <a:rPr lang="ar-SA" dirty="0" smtClean="0"/>
              <a:t>: اثرها على تقدير الذات </a:t>
            </a:r>
          </a:p>
          <a:p>
            <a:pPr>
              <a:buNone/>
            </a:pPr>
            <a:endParaRPr lang="ar-SA"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r>
              <a:rPr lang="ar-SA"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PT Bold Heading" pitchFamily="2" charset="-78"/>
              </a:rPr>
              <a:t>:</a:t>
            </a:r>
            <a:endParaRPr lang="ar-SA"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PT Bold Heading" pitchFamily="2" charset="-78"/>
            </a:endParaRPr>
          </a:p>
        </p:txBody>
      </p:sp>
      <p:sp>
        <p:nvSpPr>
          <p:cNvPr id="5" name="عنصر نائب للمحتوى 4"/>
          <p:cNvSpPr>
            <a:spLocks noGrp="1"/>
          </p:cNvSpPr>
          <p:nvPr>
            <p:ph idx="1"/>
          </p:nvPr>
        </p:nvSpPr>
        <p:spPr>
          <a:xfrm>
            <a:off x="179512" y="260648"/>
            <a:ext cx="8784976" cy="6408712"/>
          </a:xfrm>
        </p:spPr>
        <p:txBody>
          <a:bodyPr>
            <a:normAutofit/>
          </a:bodyPr>
          <a:lstStyle/>
          <a:p>
            <a:pPr marL="0" lvl="0" indent="0" algn="ctr" eaLnBrk="0" fontAlgn="base" hangingPunct="0">
              <a:spcBef>
                <a:spcPct val="0"/>
              </a:spcBef>
              <a:spcAft>
                <a:spcPct val="0"/>
              </a:spcAft>
              <a:buNone/>
              <a:tabLst>
                <a:tab pos="457200" algn="l"/>
              </a:tabLst>
            </a:pPr>
            <a:endParaRPr lang="ar-SA" b="1" dirty="0" smtClean="0">
              <a:solidFill>
                <a:schemeClr val="bg2">
                  <a:lumMod val="25000"/>
                </a:schemeClr>
              </a:solidFill>
              <a:latin typeface="Arial" pitchFamily="34" charset="0"/>
              <a:cs typeface="PT Bold Heading" pitchFamily="2" charset="-78"/>
            </a:endParaRPr>
          </a:p>
          <a:p>
            <a:pPr algn="ctr"/>
            <a:r>
              <a:rPr lang="ar-SA" sz="4300" b="1" dirty="0" smtClean="0"/>
              <a:t>من طبيعة مفهوم احترام </a:t>
            </a:r>
            <a:r>
              <a:rPr lang="ar-SA" sz="4300" b="1" dirty="0" err="1" smtClean="0"/>
              <a:t>الذات :</a:t>
            </a:r>
            <a:endParaRPr lang="en-US" sz="4300" b="1" dirty="0" smtClean="0"/>
          </a:p>
          <a:p>
            <a:pPr>
              <a:lnSpc>
                <a:spcPct val="150000"/>
              </a:lnSpc>
            </a:pPr>
            <a:r>
              <a:rPr lang="ar-SA" dirty="0" smtClean="0"/>
              <a:t>احترام </a:t>
            </a:r>
            <a:r>
              <a:rPr lang="ar-SA" dirty="0" smtClean="0"/>
              <a:t>الذات هو الجزء </a:t>
            </a:r>
            <a:r>
              <a:rPr lang="ar-SA" b="1" u="sng" dirty="0" smtClean="0"/>
              <a:t>التقييمي</a:t>
            </a:r>
            <a:r>
              <a:rPr lang="ar-SA" dirty="0" smtClean="0"/>
              <a:t> لمفهوم الذات </a:t>
            </a:r>
            <a:endParaRPr lang="en-US" dirty="0" smtClean="0"/>
          </a:p>
          <a:p>
            <a:pPr>
              <a:lnSpc>
                <a:spcPct val="150000"/>
              </a:lnSpc>
            </a:pPr>
            <a:r>
              <a:rPr lang="ar-SA" dirty="0" smtClean="0"/>
              <a:t>نعني بالاحترام الذات </a:t>
            </a:r>
            <a:r>
              <a:rPr lang="ar-SA" dirty="0" smtClean="0"/>
              <a:t>«</a:t>
            </a:r>
            <a:r>
              <a:rPr lang="ar-SA" dirty="0" err="1" smtClean="0"/>
              <a:t>التقيم</a:t>
            </a:r>
            <a:r>
              <a:rPr lang="ar-SA" dirty="0" smtClean="0"/>
              <a:t> </a:t>
            </a:r>
            <a:r>
              <a:rPr lang="ar-SA" dirty="0" smtClean="0"/>
              <a:t>الذى يجريه الفرد ويحتفظ به بالنسبة </a:t>
            </a:r>
            <a:r>
              <a:rPr lang="ar-SA" dirty="0" smtClean="0"/>
              <a:t>لنفسه </a:t>
            </a:r>
            <a:r>
              <a:rPr lang="ar-SA" dirty="0" smtClean="0"/>
              <a:t>وهو يعبر عن اتجاه القبول او الرفض كما </a:t>
            </a:r>
            <a:r>
              <a:rPr lang="ar-SA" dirty="0" smtClean="0"/>
              <a:t>يبين </a:t>
            </a:r>
            <a:r>
              <a:rPr lang="ar-SA" dirty="0" smtClean="0"/>
              <a:t>مدى ثقة الفرد بقدراته وجدارته ويعبر عنه بشكل اتجاهات </a:t>
            </a:r>
            <a:r>
              <a:rPr lang="ar-SA" dirty="0" smtClean="0"/>
              <a:t>يتبناها </a:t>
            </a:r>
            <a:r>
              <a:rPr lang="ar-SA" dirty="0" smtClean="0"/>
              <a:t>الفرد تجاه نفسه </a:t>
            </a:r>
            <a:r>
              <a:rPr lang="ar-SA" dirty="0" smtClean="0"/>
              <a:t>«</a:t>
            </a:r>
            <a:endParaRPr lang="en-US" dirty="0" smtClean="0"/>
          </a:p>
          <a:p>
            <a:pPr>
              <a:lnSpc>
                <a:spcPct val="150000"/>
              </a:lnSpc>
            </a:pPr>
            <a:r>
              <a:rPr lang="ar-SA" dirty="0" smtClean="0"/>
              <a:t>احترام </a:t>
            </a:r>
            <a:r>
              <a:rPr lang="ar-SA" dirty="0" smtClean="0"/>
              <a:t>النفس يعني الكيفية التى يقيم بها الطفل نفسه </a:t>
            </a:r>
            <a:r>
              <a:rPr lang="ar-SA" dirty="0" smtClean="0"/>
              <a:t>.</a:t>
            </a:r>
            <a:endParaRPr lang="en-US" dirty="0" smtClean="0"/>
          </a:p>
        </p:txBody>
      </p:sp>
      <p:pic>
        <p:nvPicPr>
          <p:cNvPr id="6" name="صورة 5" descr="المحتوى13.jpg"/>
          <p:cNvPicPr>
            <a:picLocks noChangeAspect="1"/>
          </p:cNvPicPr>
          <p:nvPr/>
        </p:nvPicPr>
        <p:blipFill>
          <a:blip r:embed="rId2" cstate="print"/>
          <a:stretch>
            <a:fillRect/>
          </a:stretch>
        </p:blipFill>
        <p:spPr>
          <a:xfrm>
            <a:off x="214282" y="162855"/>
            <a:ext cx="1871638" cy="148019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normAutofit/>
          </a:bodyPr>
          <a:lstStyle/>
          <a:p>
            <a:r>
              <a:rPr lang="ar-SA"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PT Bold Heading" pitchFamily="2" charset="-78"/>
              </a:rPr>
              <a:t>:</a:t>
            </a:r>
            <a:endParaRPr lang="ar-SA"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PT Bold Heading" pitchFamily="2" charset="-78"/>
            </a:endParaRPr>
          </a:p>
        </p:txBody>
      </p:sp>
      <p:sp>
        <p:nvSpPr>
          <p:cNvPr id="5" name="عنصر نائب للمحتوى 4"/>
          <p:cNvSpPr>
            <a:spLocks noGrp="1"/>
          </p:cNvSpPr>
          <p:nvPr>
            <p:ph idx="1"/>
          </p:nvPr>
        </p:nvSpPr>
        <p:spPr>
          <a:xfrm>
            <a:off x="179512" y="260648"/>
            <a:ext cx="8784976" cy="6408712"/>
          </a:xfrm>
        </p:spPr>
        <p:txBody>
          <a:bodyPr>
            <a:normAutofit/>
          </a:bodyPr>
          <a:lstStyle/>
          <a:p>
            <a:pPr marL="0" lvl="0" indent="0" algn="ctr" eaLnBrk="0" fontAlgn="base" hangingPunct="0">
              <a:spcBef>
                <a:spcPct val="0"/>
              </a:spcBef>
              <a:spcAft>
                <a:spcPct val="0"/>
              </a:spcAft>
              <a:buNone/>
              <a:tabLst>
                <a:tab pos="457200" algn="l"/>
              </a:tabLst>
            </a:pPr>
            <a:endParaRPr lang="ar-SA" b="1" dirty="0" smtClean="0">
              <a:solidFill>
                <a:schemeClr val="bg2">
                  <a:lumMod val="25000"/>
                </a:schemeClr>
              </a:solidFill>
              <a:latin typeface="Arial" pitchFamily="34" charset="0"/>
              <a:cs typeface="PT Bold Heading" pitchFamily="2" charset="-78"/>
            </a:endParaRPr>
          </a:p>
          <a:p>
            <a:pPr algn="ctr"/>
            <a:r>
              <a:rPr lang="ar-SA" sz="4300" b="1" dirty="0" smtClean="0"/>
              <a:t>من طبيعة مفهوم احترام </a:t>
            </a:r>
            <a:r>
              <a:rPr lang="ar-SA" sz="4300" b="1" dirty="0" err="1" smtClean="0"/>
              <a:t>الذات :</a:t>
            </a:r>
            <a:endParaRPr lang="en-US" sz="4300" b="1" dirty="0" smtClean="0"/>
          </a:p>
          <a:p>
            <a:endParaRPr lang="ar-SA" dirty="0" smtClean="0"/>
          </a:p>
          <a:p>
            <a:endParaRPr lang="ar-SA" dirty="0"/>
          </a:p>
          <a:p>
            <a:pPr marL="114300" indent="0">
              <a:lnSpc>
                <a:spcPct val="150000"/>
              </a:lnSpc>
              <a:buNone/>
            </a:pPr>
            <a:r>
              <a:rPr lang="ar-SA" dirty="0" smtClean="0"/>
              <a:t>ويمكن </a:t>
            </a:r>
            <a:r>
              <a:rPr lang="ar-SA" dirty="0" smtClean="0"/>
              <a:t>تفسير القلق الذى يبديه المربون فيما يتعلق بتطور احترام الذات عند الاطفال على ضوء ما يلى :</a:t>
            </a:r>
            <a:endParaRPr lang="en-US" dirty="0" smtClean="0"/>
          </a:p>
          <a:p>
            <a:pPr lvl="0">
              <a:lnSpc>
                <a:spcPct val="150000"/>
              </a:lnSpc>
            </a:pPr>
            <a:r>
              <a:rPr lang="ar-SA" dirty="0" smtClean="0"/>
              <a:t>يصل الاطفال الى تقيم عام بشخصياتهم فى الفترة التى تسبق الطفولة المتوسطة </a:t>
            </a:r>
            <a:r>
              <a:rPr lang="ar-SA" dirty="0" smtClean="0"/>
              <a:t>* الى عمر ثمان سنوات*</a:t>
            </a:r>
            <a:endParaRPr lang="en-US" dirty="0" smtClean="0"/>
          </a:p>
          <a:p>
            <a:pPr lvl="0">
              <a:lnSpc>
                <a:spcPct val="150000"/>
              </a:lnSpc>
            </a:pPr>
            <a:r>
              <a:rPr lang="ar-SA" dirty="0" smtClean="0"/>
              <a:t>يصبح احترام الذات ثابت نسبيا لدى الطفل في حال حصوله عليه </a:t>
            </a:r>
            <a:r>
              <a:rPr lang="ar-SA" dirty="0" smtClean="0"/>
              <a:t>،أي ان الطفل يحتفظ بصوره ثابته عن نفسه (سلبيه-ايجابيه)</a:t>
            </a:r>
            <a:endParaRPr lang="en-US" dirty="0" smtClean="0"/>
          </a:p>
          <a:p>
            <a:pPr marL="0" lvl="0" indent="0" algn="ctr" eaLnBrk="0" fontAlgn="base" hangingPunct="0">
              <a:lnSpc>
                <a:spcPct val="150000"/>
              </a:lnSpc>
              <a:spcBef>
                <a:spcPct val="0"/>
              </a:spcBef>
              <a:spcAft>
                <a:spcPct val="0"/>
              </a:spcAft>
              <a:buNone/>
              <a:tabLst>
                <a:tab pos="457200" algn="l"/>
              </a:tabLst>
            </a:pPr>
            <a:endParaRPr kumimoji="0" lang="ar-SA" b="1" i="0" u="none" strike="noStrike" cap="none" normalizeH="0" baseline="0" dirty="0" smtClean="0">
              <a:ln>
                <a:noFill/>
              </a:ln>
              <a:solidFill>
                <a:schemeClr val="bg2">
                  <a:lumMod val="25000"/>
                </a:schemeClr>
              </a:solidFill>
              <a:effectLst/>
              <a:latin typeface="Arial" pitchFamily="34" charset="0"/>
              <a:cs typeface="PT Bold Heading" pitchFamily="2" charset="-78"/>
            </a:endParaRPr>
          </a:p>
        </p:txBody>
      </p:sp>
      <p:pic>
        <p:nvPicPr>
          <p:cNvPr id="6" name="صورة 5" descr="المحتوى13.jpg"/>
          <p:cNvPicPr>
            <a:picLocks noChangeAspect="1"/>
          </p:cNvPicPr>
          <p:nvPr/>
        </p:nvPicPr>
        <p:blipFill>
          <a:blip r:embed="rId2" cstate="print"/>
          <a:stretch>
            <a:fillRect/>
          </a:stretch>
        </p:blipFill>
        <p:spPr>
          <a:xfrm>
            <a:off x="214282" y="162855"/>
            <a:ext cx="1871638" cy="1480195"/>
          </a:xfrm>
          <a:prstGeom prst="rect">
            <a:avLst/>
          </a:prstGeom>
          <a:ln>
            <a:noFill/>
          </a:ln>
          <a:effectLst>
            <a:softEdge rad="112500"/>
          </a:effectLst>
        </p:spPr>
      </p:pic>
    </p:spTree>
    <p:extLst>
      <p:ext uri="{BB962C8B-B14F-4D97-AF65-F5344CB8AC3E}">
        <p14:creationId xmlns:p14="http://schemas.microsoft.com/office/powerpoint/2010/main" val="39639441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images.jpg"/>
          <p:cNvPicPr>
            <a:picLocks noChangeAspect="1"/>
          </p:cNvPicPr>
          <p:nvPr/>
        </p:nvPicPr>
        <p:blipFill>
          <a:blip r:embed="rId2" cstate="print"/>
          <a:stretch>
            <a:fillRect/>
          </a:stretch>
        </p:blipFill>
        <p:spPr>
          <a:xfrm>
            <a:off x="0" y="4643446"/>
            <a:ext cx="3267075" cy="2214555"/>
          </a:xfrm>
          <a:prstGeom prst="rect">
            <a:avLst/>
          </a:prstGeom>
          <a:ln>
            <a:noFill/>
          </a:ln>
          <a:effectLst>
            <a:softEdge rad="112500"/>
          </a:effectLst>
        </p:spPr>
      </p:pic>
      <p:sp>
        <p:nvSpPr>
          <p:cNvPr id="3" name="عنصر نائب للمحتوى 2"/>
          <p:cNvSpPr>
            <a:spLocks noGrp="1"/>
          </p:cNvSpPr>
          <p:nvPr>
            <p:ph idx="1"/>
          </p:nvPr>
        </p:nvSpPr>
        <p:spPr>
          <a:xfrm>
            <a:off x="0" y="0"/>
            <a:ext cx="9144000" cy="6858000"/>
          </a:xfrm>
        </p:spPr>
        <p:txBody>
          <a:bodyPr>
            <a:normAutofit fontScale="25000" lnSpcReduction="20000"/>
          </a:bodyPr>
          <a:lstStyle/>
          <a:p>
            <a:pPr marL="114300" indent="0" algn="ctr">
              <a:buNone/>
            </a:pPr>
            <a:endParaRPr lang="ar-SA" sz="14400" b="1" dirty="0" smtClean="0"/>
          </a:p>
          <a:p>
            <a:pPr marL="114300" indent="0" algn="ctr">
              <a:buNone/>
            </a:pPr>
            <a:r>
              <a:rPr lang="ar-SA" sz="14400" b="1" dirty="0" smtClean="0">
                <a:solidFill>
                  <a:schemeClr val="tx1">
                    <a:lumMod val="75000"/>
                    <a:lumOff val="25000"/>
                  </a:schemeClr>
                </a:solidFill>
              </a:rPr>
              <a:t>ابعاد </a:t>
            </a:r>
            <a:r>
              <a:rPr lang="ar-SA" sz="14400" b="1" dirty="0" smtClean="0">
                <a:solidFill>
                  <a:schemeClr val="tx1">
                    <a:lumMod val="75000"/>
                    <a:lumOff val="25000"/>
                  </a:schemeClr>
                </a:solidFill>
              </a:rPr>
              <a:t>احترام الذات </a:t>
            </a:r>
            <a:endParaRPr lang="en-US" sz="14400" b="1" dirty="0" smtClean="0">
              <a:solidFill>
                <a:schemeClr val="tx1">
                  <a:lumMod val="75000"/>
                  <a:lumOff val="25000"/>
                </a:schemeClr>
              </a:solidFill>
            </a:endParaRPr>
          </a:p>
          <a:p>
            <a:pPr>
              <a:lnSpc>
                <a:spcPct val="170000"/>
              </a:lnSpc>
            </a:pPr>
            <a:r>
              <a:rPr lang="ar-SA" sz="8000" b="1" dirty="0" smtClean="0"/>
              <a:t>لاحترام الذات اكثر من بعد واحد وتتأثر هذه الأبعاد بأنماط السلوك التى يبديها الكبار </a:t>
            </a:r>
            <a:r>
              <a:rPr lang="ar-SA" sz="8000" b="1" dirty="0" smtClean="0"/>
              <a:t>هما </a:t>
            </a:r>
            <a:r>
              <a:rPr lang="ar-SA" sz="8000" b="1" dirty="0" smtClean="0"/>
              <a:t>:</a:t>
            </a:r>
            <a:endParaRPr lang="en-US" sz="8000" b="1" dirty="0" smtClean="0"/>
          </a:p>
          <a:p>
            <a:pPr lvl="0">
              <a:lnSpc>
                <a:spcPct val="170000"/>
              </a:lnSpc>
            </a:pPr>
            <a:r>
              <a:rPr lang="ar-SA" sz="8000" b="1" dirty="0" smtClean="0"/>
              <a:t>الكفاءة </a:t>
            </a:r>
            <a:endParaRPr lang="en-US" sz="8000" b="1" dirty="0" smtClean="0"/>
          </a:p>
          <a:p>
            <a:pPr lvl="0">
              <a:lnSpc>
                <a:spcPct val="170000"/>
              </a:lnSpc>
            </a:pPr>
            <a:r>
              <a:rPr lang="ar-SA" sz="8000" b="1" dirty="0" smtClean="0"/>
              <a:t>القيمة </a:t>
            </a:r>
            <a:endParaRPr lang="en-US" sz="8000" b="1" dirty="0" smtClean="0"/>
          </a:p>
          <a:p>
            <a:pPr>
              <a:lnSpc>
                <a:spcPct val="170000"/>
              </a:lnSpc>
            </a:pPr>
            <a:r>
              <a:rPr lang="ar-SA" sz="8000" b="1" dirty="0" smtClean="0"/>
              <a:t>يقصد </a:t>
            </a:r>
            <a:r>
              <a:rPr lang="ar-SA" sz="8000" b="1" dirty="0" smtClean="0"/>
              <a:t>با</a:t>
            </a:r>
            <a:r>
              <a:rPr lang="ar-SA" sz="8000" b="1" dirty="0" smtClean="0"/>
              <a:t>لكفاءة </a:t>
            </a:r>
            <a:r>
              <a:rPr lang="ar-SA" sz="8000" b="1" dirty="0" smtClean="0"/>
              <a:t>شعور الطفل بفاليته </a:t>
            </a:r>
            <a:r>
              <a:rPr lang="ar-SA" sz="8000" b="1" dirty="0" smtClean="0"/>
              <a:t>وتأثيره. </a:t>
            </a:r>
            <a:r>
              <a:rPr lang="ar-SA" sz="8000" b="1" dirty="0" smtClean="0"/>
              <a:t>فالفرد عادة يشعر بالحاجة الى الشعور بالكفاءة والفعالية ولكى يتمكن الطفل من تقيم نفسه بصورة ايجابية لابد وأن يثق بقدرة على تنفيذ بعض المهمات وعلى التأثير على البيئة المحيطة به – وبمعنى أخر ان يثق بكفاءته </a:t>
            </a:r>
            <a:r>
              <a:rPr lang="ar-SA" sz="8000" b="1" dirty="0" smtClean="0"/>
              <a:t>.</a:t>
            </a:r>
            <a:endParaRPr lang="en-US" sz="8000" b="1" dirty="0" smtClean="0"/>
          </a:p>
          <a:p>
            <a:pPr>
              <a:lnSpc>
                <a:spcPct val="170000"/>
              </a:lnSpc>
            </a:pPr>
            <a:r>
              <a:rPr lang="ar-SA" sz="8000" b="1" dirty="0" smtClean="0"/>
              <a:t> </a:t>
            </a:r>
            <a:endParaRPr lang="en-US" sz="8000" b="1" dirty="0" smtClean="0"/>
          </a:p>
          <a:p>
            <a:pPr>
              <a:lnSpc>
                <a:spcPct val="170000"/>
              </a:lnSpc>
            </a:pPr>
            <a:r>
              <a:rPr lang="ar-SA" sz="8000" b="1" dirty="0" smtClean="0"/>
              <a:t>يقصد بالقيمة شعور الطفل بقيمته </a:t>
            </a:r>
            <a:r>
              <a:rPr lang="ar-SA" sz="8000" b="1" dirty="0" smtClean="0"/>
              <a:t>وتقديره </a:t>
            </a:r>
            <a:r>
              <a:rPr lang="ar-SA" sz="8000" b="1" dirty="0" smtClean="0"/>
              <a:t>لنفسه </a:t>
            </a:r>
            <a:r>
              <a:rPr lang="ar-SA" sz="8000" b="1" dirty="0" smtClean="0"/>
              <a:t>.</a:t>
            </a:r>
            <a:endParaRPr lang="en-US" sz="8000" b="1" dirty="0" smtClean="0"/>
          </a:p>
          <a:p>
            <a:pPr>
              <a:lnSpc>
                <a:spcPct val="170000"/>
              </a:lnSpc>
            </a:pPr>
            <a:r>
              <a:rPr lang="ar-SA" sz="8000" b="1" dirty="0" smtClean="0"/>
              <a:t> </a:t>
            </a:r>
            <a:endParaRPr lang="en-US" sz="8000" b="1" dirty="0" smtClean="0"/>
          </a:p>
          <a:p>
            <a:pPr algn="ctr"/>
            <a:endParaRPr lang="en-US" sz="8000" b="1" dirty="0" smtClean="0"/>
          </a:p>
          <a:p>
            <a:pPr>
              <a:buNone/>
            </a:pP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images.jpg"/>
          <p:cNvPicPr>
            <a:picLocks noChangeAspect="1"/>
          </p:cNvPicPr>
          <p:nvPr/>
        </p:nvPicPr>
        <p:blipFill>
          <a:blip r:embed="rId2" cstate="print"/>
          <a:stretch>
            <a:fillRect/>
          </a:stretch>
        </p:blipFill>
        <p:spPr>
          <a:xfrm>
            <a:off x="0" y="4643446"/>
            <a:ext cx="3267075" cy="2214555"/>
          </a:xfrm>
          <a:prstGeom prst="rect">
            <a:avLst/>
          </a:prstGeom>
          <a:ln>
            <a:noFill/>
          </a:ln>
          <a:effectLst>
            <a:softEdge rad="112500"/>
          </a:effectLst>
        </p:spPr>
      </p:pic>
      <p:sp>
        <p:nvSpPr>
          <p:cNvPr id="3" name="عنصر نائب للمحتوى 2"/>
          <p:cNvSpPr>
            <a:spLocks noGrp="1"/>
          </p:cNvSpPr>
          <p:nvPr>
            <p:ph idx="1"/>
          </p:nvPr>
        </p:nvSpPr>
        <p:spPr>
          <a:xfrm>
            <a:off x="0" y="0"/>
            <a:ext cx="9144000" cy="6858000"/>
          </a:xfrm>
          <a:noFill/>
        </p:spPr>
        <p:txBody>
          <a:bodyPr>
            <a:normAutofit/>
          </a:bodyPr>
          <a:lstStyle/>
          <a:p>
            <a:pPr marL="114300" indent="0" algn="ctr">
              <a:buNone/>
            </a:pPr>
            <a:r>
              <a:rPr lang="ar-SA" sz="4000" b="1" dirty="0" smtClean="0">
                <a:solidFill>
                  <a:schemeClr val="tx1">
                    <a:lumMod val="75000"/>
                    <a:lumOff val="25000"/>
                  </a:schemeClr>
                </a:solidFill>
              </a:rPr>
              <a:t>تطور احترام النفس</a:t>
            </a:r>
            <a:r>
              <a:rPr lang="ar-SA" sz="8000" b="1" dirty="0" smtClean="0"/>
              <a:t> </a:t>
            </a:r>
            <a:endParaRPr lang="ar-SA" sz="8000" b="1" dirty="0"/>
          </a:p>
          <a:p>
            <a:pPr marL="114300" indent="0" algn="just">
              <a:lnSpc>
                <a:spcPct val="150000"/>
              </a:lnSpc>
              <a:buNone/>
            </a:pPr>
            <a:r>
              <a:rPr lang="ar-SA" sz="3200" b="1" dirty="0" smtClean="0"/>
              <a:t>اشار </a:t>
            </a:r>
            <a:r>
              <a:rPr lang="en-US" sz="3200" b="1" dirty="0" err="1" smtClean="0"/>
              <a:t>cooleg</a:t>
            </a:r>
            <a:r>
              <a:rPr lang="ar-SA" sz="3200" b="1" dirty="0" smtClean="0"/>
              <a:t>الى اهمية البيئة الاجتماعية للطفل في تطوير احترام الذات لديه ، اكد المربين ان نظرة الطفل الى نفسه هي انعكاس لنظرة الناس اليه .</a:t>
            </a:r>
          </a:p>
          <a:p>
            <a:pPr marL="114300" indent="0" algn="just">
              <a:lnSpc>
                <a:spcPct val="150000"/>
              </a:lnSpc>
              <a:buNone/>
            </a:pPr>
            <a:r>
              <a:rPr lang="ar-SA" sz="3200" b="1" dirty="0" smtClean="0"/>
              <a:t>ان احترام الذات </a:t>
            </a:r>
            <a:r>
              <a:rPr lang="ar-SA" sz="3200" b="1" dirty="0" err="1" smtClean="0"/>
              <a:t>اوالشعور</a:t>
            </a:r>
            <a:r>
              <a:rPr lang="ar-SA" sz="3200" b="1" dirty="0" smtClean="0"/>
              <a:t> بالكفاءة </a:t>
            </a:r>
            <a:r>
              <a:rPr lang="ar-SA" sz="3200" b="1" dirty="0" err="1" smtClean="0"/>
              <a:t>والقيمه</a:t>
            </a:r>
            <a:r>
              <a:rPr lang="ar-SA" sz="3200" b="1" dirty="0" smtClean="0"/>
              <a:t> تتطور على ضوء تقييم الاخرين للفرد</a:t>
            </a:r>
            <a:endParaRPr lang="en-US" sz="3200" b="1" dirty="0" smtClean="0"/>
          </a:p>
          <a:p>
            <a:pPr algn="ctr"/>
            <a:endParaRPr lang="en-US" sz="8000" b="1" dirty="0" smtClean="0"/>
          </a:p>
          <a:p>
            <a:pPr>
              <a:buNone/>
            </a:pPr>
            <a:endParaRPr lang="ar-SA" dirty="0"/>
          </a:p>
        </p:txBody>
      </p:sp>
    </p:spTree>
    <p:extLst>
      <p:ext uri="{BB962C8B-B14F-4D97-AF65-F5344CB8AC3E}">
        <p14:creationId xmlns:p14="http://schemas.microsoft.com/office/powerpoint/2010/main" val="8086076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images.jpg"/>
          <p:cNvPicPr>
            <a:picLocks noChangeAspect="1"/>
          </p:cNvPicPr>
          <p:nvPr/>
        </p:nvPicPr>
        <p:blipFill>
          <a:blip r:embed="rId2" cstate="print"/>
          <a:stretch>
            <a:fillRect/>
          </a:stretch>
        </p:blipFill>
        <p:spPr>
          <a:xfrm>
            <a:off x="0" y="4643446"/>
            <a:ext cx="3267075" cy="2214555"/>
          </a:xfrm>
          <a:prstGeom prst="rect">
            <a:avLst/>
          </a:prstGeom>
          <a:ln>
            <a:noFill/>
          </a:ln>
          <a:effectLst>
            <a:softEdge rad="112500"/>
          </a:effectLst>
        </p:spPr>
      </p:pic>
      <p:sp>
        <p:nvSpPr>
          <p:cNvPr id="3" name="عنصر نائب للمحتوى 2"/>
          <p:cNvSpPr>
            <a:spLocks noGrp="1"/>
          </p:cNvSpPr>
          <p:nvPr>
            <p:ph idx="1"/>
          </p:nvPr>
        </p:nvSpPr>
        <p:spPr>
          <a:xfrm>
            <a:off x="0" y="0"/>
            <a:ext cx="9144000" cy="6858000"/>
          </a:xfrm>
        </p:spPr>
        <p:txBody>
          <a:bodyPr>
            <a:normAutofit fontScale="40000" lnSpcReduction="20000"/>
          </a:bodyPr>
          <a:lstStyle/>
          <a:p>
            <a:pPr marL="114300" indent="0" algn="ctr">
              <a:buNone/>
            </a:pPr>
            <a:r>
              <a:rPr lang="ar-SA" sz="8000" b="1" dirty="0">
                <a:solidFill>
                  <a:schemeClr val="tx1">
                    <a:lumMod val="75000"/>
                    <a:lumOff val="25000"/>
                  </a:schemeClr>
                </a:solidFill>
              </a:rPr>
              <a:t>تطور احترام النفس</a:t>
            </a:r>
            <a:endParaRPr lang="ar-SA" sz="8000" b="1" dirty="0" smtClean="0"/>
          </a:p>
          <a:p>
            <a:pPr algn="ctr">
              <a:lnSpc>
                <a:spcPct val="170000"/>
              </a:lnSpc>
            </a:pPr>
            <a:r>
              <a:rPr lang="ar-SA" sz="6700" b="1" dirty="0" smtClean="0"/>
              <a:t> </a:t>
            </a:r>
            <a:r>
              <a:rPr lang="ar-SA" sz="6700" b="1" dirty="0" smtClean="0"/>
              <a:t>تشير نظرية التفاعل الرمزي الى ان الطفل يطور احترام الذات من خلال التفاعل الاجتماعي مع الكبار المقربين للطفل في فترة </a:t>
            </a:r>
            <a:r>
              <a:rPr lang="ar-SA" sz="6700" b="1" dirty="0" err="1" smtClean="0"/>
              <a:t>الطفوله</a:t>
            </a:r>
            <a:r>
              <a:rPr lang="ar-SA" sz="6700" b="1" dirty="0" smtClean="0"/>
              <a:t> .</a:t>
            </a:r>
            <a:endParaRPr lang="en-US" sz="6700" b="1" dirty="0" smtClean="0"/>
          </a:p>
          <a:p>
            <a:pPr>
              <a:lnSpc>
                <a:spcPct val="170000"/>
              </a:lnSpc>
            </a:pPr>
            <a:r>
              <a:rPr lang="ar-SA" sz="6700" b="1" dirty="0" smtClean="0"/>
              <a:t>ليس بالضرورة ان يكون جميع الكبار الذين يتعامل معهم الطفل مهمين ومؤثرين في </a:t>
            </a:r>
            <a:r>
              <a:rPr lang="ar-SA" sz="6700" b="1" dirty="0" err="1" smtClean="0"/>
              <a:t>حياته .</a:t>
            </a:r>
            <a:r>
              <a:rPr lang="ar-SA" sz="6700" b="1" dirty="0" smtClean="0"/>
              <a:t> وقد وجد عدد من الباحثين ان سلوك الوالدين </a:t>
            </a:r>
            <a:r>
              <a:rPr lang="ar-SA" sz="6700" b="1" dirty="0" smtClean="0"/>
              <a:t>له تأثيرا </a:t>
            </a:r>
            <a:r>
              <a:rPr lang="ar-SA" sz="6700" b="1" dirty="0" smtClean="0"/>
              <a:t>كبيرا على احترام الذات عند الطفل </a:t>
            </a:r>
            <a:endParaRPr lang="en-US" sz="6700" b="1" dirty="0" smtClean="0"/>
          </a:p>
          <a:p>
            <a:pPr>
              <a:lnSpc>
                <a:spcPct val="170000"/>
              </a:lnSpc>
            </a:pPr>
            <a:r>
              <a:rPr lang="ar-SA" sz="6700" b="1" dirty="0" smtClean="0"/>
              <a:t>المدرسون ايضا لهم دور </a:t>
            </a:r>
            <a:r>
              <a:rPr lang="ar-SA" sz="6700" b="1" dirty="0" err="1" smtClean="0"/>
              <a:t>رئيسى</a:t>
            </a:r>
            <a:r>
              <a:rPr lang="ar-SA" sz="6700" b="1" dirty="0" smtClean="0"/>
              <a:t> </a:t>
            </a:r>
            <a:r>
              <a:rPr lang="ar-SA" sz="6700" b="1" dirty="0" smtClean="0"/>
              <a:t>في </a:t>
            </a:r>
            <a:r>
              <a:rPr lang="ar-SA" sz="6700" b="1" dirty="0" smtClean="0"/>
              <a:t>رعاية </a:t>
            </a:r>
            <a:r>
              <a:rPr lang="ar-SA" sz="6700" b="1" dirty="0" smtClean="0"/>
              <a:t>الطفل. </a:t>
            </a:r>
          </a:p>
          <a:p>
            <a:pPr>
              <a:lnSpc>
                <a:spcPct val="170000"/>
              </a:lnSpc>
            </a:pPr>
            <a:r>
              <a:rPr lang="ar-SA" sz="6700" b="1" dirty="0" smtClean="0"/>
              <a:t>وكثير </a:t>
            </a:r>
            <a:r>
              <a:rPr lang="ar-SA" sz="6700" b="1" dirty="0" smtClean="0"/>
              <a:t>من برامج الطفولة المبكرة </a:t>
            </a:r>
            <a:r>
              <a:rPr lang="ar-SA" sz="6700" b="1" dirty="0" err="1" smtClean="0"/>
              <a:t>تا</a:t>
            </a:r>
            <a:r>
              <a:rPr lang="ar-SA" sz="6700" b="1" dirty="0" err="1" smtClean="0"/>
              <a:t>خذ</a:t>
            </a:r>
            <a:r>
              <a:rPr lang="ar-SA" sz="6700" b="1" dirty="0" smtClean="0"/>
              <a:t> </a:t>
            </a:r>
            <a:r>
              <a:rPr lang="ar-SA" sz="6700" b="1" dirty="0" smtClean="0"/>
              <a:t>يعين الاعتبار مسؤولية التعاون مع الاسرة في مجال التفاعل الاجتماعي </a:t>
            </a:r>
            <a:endParaRPr lang="en-US" sz="6700" b="1" dirty="0" smtClean="0"/>
          </a:p>
          <a:p>
            <a:pPr>
              <a:buNone/>
            </a:pPr>
            <a:endParaRPr lang="ar-SA" dirty="0"/>
          </a:p>
        </p:txBody>
      </p:sp>
    </p:spTree>
    <p:extLst>
      <p:ext uri="{BB962C8B-B14F-4D97-AF65-F5344CB8AC3E}">
        <p14:creationId xmlns:p14="http://schemas.microsoft.com/office/powerpoint/2010/main" val="10092601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images.jpg"/>
          <p:cNvPicPr>
            <a:picLocks noChangeAspect="1"/>
          </p:cNvPicPr>
          <p:nvPr/>
        </p:nvPicPr>
        <p:blipFill>
          <a:blip r:embed="rId2" cstate="print"/>
          <a:stretch>
            <a:fillRect/>
          </a:stretch>
        </p:blipFill>
        <p:spPr>
          <a:xfrm>
            <a:off x="0" y="4643446"/>
            <a:ext cx="3267075" cy="2214555"/>
          </a:xfrm>
          <a:prstGeom prst="rect">
            <a:avLst/>
          </a:prstGeom>
          <a:ln>
            <a:noFill/>
          </a:ln>
          <a:effectLst>
            <a:softEdge rad="112500"/>
          </a:effectLst>
        </p:spPr>
      </p:pic>
      <p:sp>
        <p:nvSpPr>
          <p:cNvPr id="3" name="عنصر نائب للمحتوى 2"/>
          <p:cNvSpPr>
            <a:spLocks noGrp="1"/>
          </p:cNvSpPr>
          <p:nvPr>
            <p:ph idx="1"/>
          </p:nvPr>
        </p:nvSpPr>
        <p:spPr>
          <a:xfrm>
            <a:off x="0" y="0"/>
            <a:ext cx="9144000" cy="6858000"/>
          </a:xfrm>
        </p:spPr>
        <p:txBody>
          <a:bodyPr>
            <a:normAutofit/>
          </a:bodyPr>
          <a:lstStyle/>
          <a:p>
            <a:pPr marL="114300" indent="0">
              <a:buNone/>
            </a:pPr>
            <a:r>
              <a:rPr lang="ar-SA" sz="8000" b="1" dirty="0" smtClean="0"/>
              <a:t> </a:t>
            </a:r>
            <a:r>
              <a:rPr lang="ar-SA" sz="4000" b="1" u="sng" dirty="0" smtClean="0">
                <a:solidFill>
                  <a:schemeClr val="tx1">
                    <a:lumMod val="75000"/>
                    <a:lumOff val="25000"/>
                  </a:schemeClr>
                </a:solidFill>
              </a:rPr>
              <a:t>كيف </a:t>
            </a:r>
            <a:r>
              <a:rPr lang="ar-SA" sz="4000" b="1" u="sng" dirty="0" smtClean="0">
                <a:solidFill>
                  <a:schemeClr val="tx1">
                    <a:lumMod val="75000"/>
                    <a:lumOff val="25000"/>
                  </a:schemeClr>
                </a:solidFill>
              </a:rPr>
              <a:t>يمكن للكبار مساعدة الطفل في بناء احترام الذات :</a:t>
            </a:r>
            <a:endParaRPr lang="en-US" sz="4000" b="1" u="sng" dirty="0" smtClean="0">
              <a:solidFill>
                <a:schemeClr val="tx1">
                  <a:lumMod val="75000"/>
                  <a:lumOff val="25000"/>
                </a:schemeClr>
              </a:solidFill>
            </a:endParaRPr>
          </a:p>
          <a:p>
            <a:pPr marL="114300" indent="0">
              <a:buNone/>
            </a:pPr>
            <a:endParaRPr lang="ar-SA" sz="4200" b="1" dirty="0" smtClean="0"/>
          </a:p>
          <a:p>
            <a:pPr marL="114300" indent="0">
              <a:lnSpc>
                <a:spcPct val="150000"/>
              </a:lnSpc>
              <a:buNone/>
            </a:pPr>
            <a:r>
              <a:rPr lang="ar-SA" sz="3600" b="1" dirty="0" smtClean="0"/>
              <a:t>ان </a:t>
            </a:r>
            <a:r>
              <a:rPr lang="ar-SA" sz="3600" b="1" dirty="0" smtClean="0"/>
              <a:t>نظرية التفاعل الرمزى تؤكد على وجود علاقة بين اتجاهات الكبار نحو الطفل وتقيم الطفل </a:t>
            </a:r>
            <a:r>
              <a:rPr lang="ar-SA" sz="3600" b="1" dirty="0" smtClean="0"/>
              <a:t>لنفسه.</a:t>
            </a:r>
            <a:endParaRPr lang="en-US" sz="3600" b="1" dirty="0" smtClean="0"/>
          </a:p>
          <a:p>
            <a:pPr>
              <a:lnSpc>
                <a:spcPct val="150000"/>
              </a:lnSpc>
              <a:buNone/>
            </a:pPr>
            <a:endParaRPr lang="ar-SA" sz="3600" dirty="0"/>
          </a:p>
        </p:txBody>
      </p:sp>
    </p:spTree>
    <p:extLst>
      <p:ext uri="{BB962C8B-B14F-4D97-AF65-F5344CB8AC3E}">
        <p14:creationId xmlns:p14="http://schemas.microsoft.com/office/powerpoint/2010/main" val="3190697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188640"/>
            <a:ext cx="8352928" cy="5832648"/>
          </a:xfrm>
        </p:spPr>
        <p:txBody>
          <a:bodyPr>
            <a:normAutofit/>
          </a:bodyPr>
          <a:lstStyle/>
          <a:p>
            <a:pPr>
              <a:buNone/>
            </a:pPr>
            <a:endParaRPr lang="ar-SA" sz="3600" b="1" dirty="0" smtClean="0"/>
          </a:p>
          <a:p>
            <a:pPr marL="114300" indent="0">
              <a:lnSpc>
                <a:spcPct val="150000"/>
              </a:lnSpc>
              <a:buNone/>
            </a:pPr>
            <a:r>
              <a:rPr lang="ar-SA" sz="3300" b="1" u="sng" dirty="0" smtClean="0">
                <a:solidFill>
                  <a:schemeClr val="tx1">
                    <a:lumMod val="75000"/>
                    <a:lumOff val="25000"/>
                  </a:schemeClr>
                </a:solidFill>
              </a:rPr>
              <a:t>وقد اجريت عدة دراسات تتعلق بأنماط عديدة من سلوك الراشدين التي تؤثر على الطفل </a:t>
            </a:r>
            <a:r>
              <a:rPr lang="ar-SA" sz="3300" b="1" u="sng" dirty="0" err="1" smtClean="0">
                <a:solidFill>
                  <a:schemeClr val="tx1">
                    <a:lumMod val="75000"/>
                    <a:lumOff val="25000"/>
                  </a:schemeClr>
                </a:solidFill>
              </a:rPr>
              <a:t>ومنها :</a:t>
            </a:r>
            <a:endParaRPr lang="en-US" sz="3300" b="1" u="sng" dirty="0" smtClean="0">
              <a:solidFill>
                <a:schemeClr val="tx1">
                  <a:lumMod val="75000"/>
                  <a:lumOff val="25000"/>
                </a:schemeClr>
              </a:solidFill>
            </a:endParaRPr>
          </a:p>
          <a:p>
            <a:pPr lvl="0">
              <a:lnSpc>
                <a:spcPct val="150000"/>
              </a:lnSpc>
            </a:pPr>
            <a:r>
              <a:rPr lang="ar-SA" b="1" dirty="0" smtClean="0"/>
              <a:t>الاهتمام بالطفل </a:t>
            </a:r>
            <a:endParaRPr lang="en-US" b="1" dirty="0" smtClean="0"/>
          </a:p>
          <a:p>
            <a:pPr lvl="0">
              <a:lnSpc>
                <a:spcPct val="150000"/>
              </a:lnSpc>
            </a:pPr>
            <a:r>
              <a:rPr lang="ar-SA" b="1" dirty="0" smtClean="0"/>
              <a:t>تقبل الطفل </a:t>
            </a:r>
            <a:endParaRPr lang="en-US" b="1" dirty="0" smtClean="0"/>
          </a:p>
          <a:p>
            <a:pPr lvl="0">
              <a:lnSpc>
                <a:spcPct val="150000"/>
              </a:lnSpc>
            </a:pPr>
            <a:r>
              <a:rPr lang="ar-SA" b="1" dirty="0" smtClean="0"/>
              <a:t>الدعم </a:t>
            </a:r>
            <a:endParaRPr lang="en-US" b="1" dirty="0" smtClean="0"/>
          </a:p>
          <a:p>
            <a:pPr lvl="0">
              <a:lnSpc>
                <a:spcPct val="150000"/>
              </a:lnSpc>
            </a:pPr>
            <a:r>
              <a:rPr lang="ar-SA" b="1" dirty="0" smtClean="0"/>
              <a:t>نوع النظام </a:t>
            </a:r>
            <a:endParaRPr lang="en-US" b="1" dirty="0" smtClean="0"/>
          </a:p>
        </p:txBody>
      </p:sp>
      <p:pic>
        <p:nvPicPr>
          <p:cNvPr id="4" name="صورة 3" descr="6d37be8fb8d1db36deb4630f541ff3a7.jpg"/>
          <p:cNvPicPr>
            <a:picLocks noChangeAspect="1"/>
          </p:cNvPicPr>
          <p:nvPr/>
        </p:nvPicPr>
        <p:blipFill>
          <a:blip r:embed="rId2" cstate="print"/>
          <a:stretch>
            <a:fillRect/>
          </a:stretch>
        </p:blipFill>
        <p:spPr>
          <a:xfrm>
            <a:off x="0" y="5445224"/>
            <a:ext cx="2555776" cy="141277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472</TotalTime>
  <Words>500</Words>
  <Application>Microsoft Office PowerPoint</Application>
  <PresentationFormat>عرض على الشاشة (3:4)‏</PresentationFormat>
  <Paragraphs>89</Paragraphs>
  <Slides>17</Slides>
  <Notes>1</Notes>
  <HiddenSlides>0</HiddenSlides>
  <MMClips>0</MMClips>
  <ScaleCrop>false</ScaleCrop>
  <HeadingPairs>
    <vt:vector size="4" baseType="variant">
      <vt:variant>
        <vt:lpstr>نسق</vt:lpstr>
      </vt:variant>
      <vt:variant>
        <vt:i4>1</vt:i4>
      </vt:variant>
      <vt:variant>
        <vt:lpstr>عناوين الشرائح</vt:lpstr>
      </vt:variant>
      <vt:variant>
        <vt:i4>17</vt:i4>
      </vt:variant>
    </vt:vector>
  </HeadingPairs>
  <TitlesOfParts>
    <vt:vector size="18" baseType="lpstr">
      <vt:lpstr>تجاور</vt:lpstr>
      <vt:lpstr>تطوير مشاعرايجابية تجاه احترام الذات </vt:lpstr>
      <vt:lpstr>عرض تقديمي في PowerPoint</vt:lpstr>
      <vt:lpstr>:</vt:lpstr>
      <vt:lpstr>:</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 </vt:lpstr>
      <vt:lpstr>عرض تقديمي في PowerPoint</vt:lpstr>
      <vt:lpstr>اساليب النظام : محاولات الضبط : اثرها على تقدير الذات</vt:lpstr>
      <vt:lpstr>اساليب النظام : محاولات الضبط : اثرها على تقدير الذات</vt:lpstr>
      <vt:lpstr>عرض تقديمي في PowerPoint</vt:lpstr>
      <vt:lpstr>عرض تقديمي في PowerPoint</vt:lpstr>
      <vt:lpst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المحتوى الدراسي</dc:title>
  <dc:creator>SAAD</dc:creator>
  <cp:lastModifiedBy>SONY</cp:lastModifiedBy>
  <cp:revision>46</cp:revision>
  <dcterms:created xsi:type="dcterms:W3CDTF">2013-03-12T15:42:45Z</dcterms:created>
  <dcterms:modified xsi:type="dcterms:W3CDTF">2013-12-15T19:09:07Z</dcterms:modified>
</cp:coreProperties>
</file>