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tter-english.com/grammar/goingto3.htm" TargetMode="External"/><Relationship Id="rId3" Type="http://schemas.openxmlformats.org/officeDocument/2006/relationships/hyperlink" Target="http://www.ego4u.com/en/cram-up/grammar/future-1-will/exercises?03" TargetMode="External"/><Relationship Id="rId7" Type="http://schemas.openxmlformats.org/officeDocument/2006/relationships/hyperlink" Target="http://www.englishgrammarsecrets.com/goingtoorwill/exercise4.html" TargetMode="External"/><Relationship Id="rId2" Type="http://schemas.openxmlformats.org/officeDocument/2006/relationships/hyperlink" Target="http://www.ego4u.com/en/cram-up/grammar/future-1-will/exercises?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nglishpage.com/verbpage/verbs18.htm" TargetMode="External"/><Relationship Id="rId5" Type="http://schemas.openxmlformats.org/officeDocument/2006/relationships/hyperlink" Target="http://www.better-english.com/grammar/willgo.htm" TargetMode="External"/><Relationship Id="rId4" Type="http://schemas.openxmlformats.org/officeDocument/2006/relationships/hyperlink" Target="http://www.ego4u.com/en/cram-up/grammar/future-1-will/exercises?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9884" y="188640"/>
            <a:ext cx="69060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</a:t>
            </a:r>
            <a:r>
              <a:rPr lang="en-US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Simple:Form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196752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Positive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 rot="19766357">
            <a:off x="1746250" y="1919288"/>
            <a:ext cx="1296988" cy="56991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she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187450" y="2420938"/>
            <a:ext cx="863600" cy="6477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 rot="578560">
            <a:off x="1908175" y="2636838"/>
            <a:ext cx="1295400" cy="5762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 rot="15891413">
            <a:off x="1043782" y="1485106"/>
            <a:ext cx="1295400" cy="576263"/>
          </a:xfrm>
          <a:prstGeom prst="ellipse">
            <a:avLst/>
          </a:prstGeom>
          <a:solidFill>
            <a:srgbClr val="C33A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Овал 11"/>
          <p:cNvSpPr/>
          <p:nvPr/>
        </p:nvSpPr>
        <p:spPr>
          <a:xfrm rot="3143071">
            <a:off x="366713" y="1671637"/>
            <a:ext cx="1296988" cy="576263"/>
          </a:xfrm>
          <a:prstGeom prst="ellips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586111">
            <a:off x="46038" y="2551113"/>
            <a:ext cx="1295400" cy="57626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they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 rot="3737608">
            <a:off x="1399382" y="3342481"/>
            <a:ext cx="1295400" cy="57626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5" name="Овал 14"/>
          <p:cNvSpPr/>
          <p:nvPr/>
        </p:nvSpPr>
        <p:spPr>
          <a:xfrm rot="17438665">
            <a:off x="540544" y="3345657"/>
            <a:ext cx="1295400" cy="57626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Comic Sans MS" pitchFamily="66" charset="0"/>
              </a:rPr>
              <a:t>you</a:t>
            </a: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3132138" y="2492375"/>
            <a:ext cx="719137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851275" y="2276475"/>
            <a:ext cx="9144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Comic Sans MS" pitchFamily="66" charset="0"/>
              </a:rPr>
              <a:t>V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4787900" y="2492375"/>
            <a:ext cx="720725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08625" y="2492375"/>
            <a:ext cx="2016125" cy="6492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Rest of the sentence.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75856" y="4221088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Negative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3850" y="5084763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Штриховая стрелка вправо 22"/>
          <p:cNvSpPr/>
          <p:nvPr/>
        </p:nvSpPr>
        <p:spPr>
          <a:xfrm>
            <a:off x="1835150" y="5084763"/>
            <a:ext cx="720725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555875" y="4868863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 not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555875" y="5445125"/>
            <a:ext cx="1511300" cy="5048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won’t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859338" y="5157788"/>
            <a:ext cx="936625" cy="50323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Comic Sans MS" pitchFamily="66" charset="0"/>
              </a:rPr>
              <a:t>V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4140200" y="5157788"/>
            <a:ext cx="719138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5795963" y="5157788"/>
            <a:ext cx="720725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16688" y="5084763"/>
            <a:ext cx="1800225" cy="6477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Rest of the sentence.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76600" y="3500438"/>
            <a:ext cx="43608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  <a:cs typeface="+mn-cs"/>
              </a:rPr>
              <a:t>I’m sure 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+mn-cs"/>
              </a:rPr>
              <a:t>will succeed </a:t>
            </a:r>
            <a:r>
              <a:rPr lang="en-US" b="1" dirty="0">
                <a:latin typeface="Comic Sans MS" pitchFamily="66" charset="0"/>
                <a:cs typeface="+mn-cs"/>
              </a:rPr>
              <a:t>on the test.</a:t>
            </a:r>
            <a:endParaRPr lang="ru-RU" b="1" dirty="0">
              <a:latin typeface="Comic Sans MS" pitchFamily="66" charset="0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76600" y="6092825"/>
            <a:ext cx="27813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  <a:cs typeface="+mn-cs"/>
              </a:rPr>
              <a:t>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+mn-cs"/>
              </a:rPr>
              <a:t>will not do </a:t>
            </a:r>
            <a:r>
              <a:rPr lang="en-US" b="1" dirty="0">
                <a:latin typeface="Comic Sans MS" pitchFamily="66" charset="0"/>
                <a:cs typeface="+mn-cs"/>
              </a:rPr>
              <a:t>it again.</a:t>
            </a:r>
            <a:endParaRPr lang="ru-RU" b="1" dirty="0"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  <p:bldP spid="20" grpId="0" animBg="1"/>
      <p:bldP spid="22" grpId="0" animBg="1"/>
      <p:bldP spid="24" grpId="0" animBg="1"/>
      <p:bldP spid="25" grpId="0" animBg="1"/>
      <p:bldP spid="26" grpId="0" animBg="1"/>
      <p:bldP spid="29" grpId="0" animBg="1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6797" y="404664"/>
            <a:ext cx="721223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Future Simple: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412776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Question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288" y="537368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Who/What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188" y="2276475"/>
            <a:ext cx="9144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825" y="3860800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Comic Sans MS" pitchFamily="66" charset="0"/>
              </a:rPr>
              <a:t>Wh</a:t>
            </a:r>
            <a:r>
              <a:rPr lang="en-US" b="1" dirty="0">
                <a:latin typeface="Comic Sans MS" pitchFamily="66" charset="0"/>
              </a:rPr>
              <a:t>-word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525" y="3933825"/>
            <a:ext cx="792163" cy="57467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V</a:t>
            </a:r>
            <a:r>
              <a:rPr lang="en-US" sz="1600" b="1" dirty="0">
                <a:latin typeface="Comic Sans MS" pitchFamily="66" charset="0"/>
              </a:rPr>
              <a:t>1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838" y="3860800"/>
            <a:ext cx="1296987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68538" y="3860800"/>
            <a:ext cx="9144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812088" y="2205038"/>
            <a:ext cx="720725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51500" y="2205038"/>
            <a:ext cx="1512888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067175" y="220503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V </a:t>
            </a:r>
            <a:r>
              <a:rPr lang="en-US" sz="1400" b="1" dirty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95513" y="2276475"/>
            <a:ext cx="1223962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042988" y="1916113"/>
            <a:ext cx="2343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Yes / No Question</a:t>
            </a:r>
            <a:r>
              <a:rPr lang="en-US">
                <a:latin typeface="Century Gothic" pitchFamily="34" charset="0"/>
              </a:rPr>
              <a:t>: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1547813" y="2349500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3419475" y="2276475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5003800" y="2276475"/>
            <a:ext cx="647700" cy="485775"/>
          </a:xfrm>
          <a:prstGeom prst="stripedRightArrow">
            <a:avLst/>
          </a:prstGeom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7164388" y="2276475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979613" y="2997200"/>
            <a:ext cx="4111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Will he come to visit us tomorrow?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16013" y="3429000"/>
            <a:ext cx="357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Non-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5" name="Штриховая стрелка вправо 24"/>
          <p:cNvSpPr/>
          <p:nvPr/>
        </p:nvSpPr>
        <p:spPr>
          <a:xfrm>
            <a:off x="1619250" y="3933825"/>
            <a:ext cx="649288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3132138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5076825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6516688" y="39338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164388" y="3933825"/>
            <a:ext cx="1511300" cy="57467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sentence?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692275" y="4581525"/>
            <a:ext cx="5270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Where will you study when you finish school?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14365" name="TextBox 30"/>
          <p:cNvSpPr txBox="1">
            <a:spLocks noChangeArrowheads="1"/>
          </p:cNvSpPr>
          <p:nvPr/>
        </p:nvSpPr>
        <p:spPr bwMode="auto">
          <a:xfrm>
            <a:off x="1258888" y="5013325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he-IL">
              <a:latin typeface="Century Gothic" pitchFamily="34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900113" y="4941888"/>
            <a:ext cx="2905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979613" y="5373688"/>
            <a:ext cx="914400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will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1331913" y="54451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Штриховая стрелка вправо 36"/>
          <p:cNvSpPr/>
          <p:nvPr/>
        </p:nvSpPr>
        <p:spPr>
          <a:xfrm>
            <a:off x="2916238" y="5373688"/>
            <a:ext cx="647700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563938" y="5373688"/>
            <a:ext cx="792162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Comic Sans MS" pitchFamily="66" charset="0"/>
              </a:rPr>
              <a:t>V</a:t>
            </a:r>
            <a:r>
              <a:rPr lang="en-US" sz="1600" b="1" dirty="0">
                <a:latin typeface="Comic Sans MS" pitchFamily="66" charset="0"/>
              </a:rPr>
              <a:t>1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9" name="Штриховая стрелка вправо 38"/>
          <p:cNvSpPr/>
          <p:nvPr/>
        </p:nvSpPr>
        <p:spPr>
          <a:xfrm>
            <a:off x="4356100" y="5373688"/>
            <a:ext cx="647700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03800" y="5300663"/>
            <a:ext cx="1512888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Rest of the sentence?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692275" y="6021388"/>
            <a:ext cx="3281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Who will come to help him?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 nodeType="clickPar">
                      <p:stCondLst>
                        <p:cond delay="indefinite"/>
                      </p:stCondLst>
                      <p:childTnLst>
                        <p:par>
                          <p:cTn id="1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Par">
                      <p:stCondLst>
                        <p:cond delay="indefinite"/>
                      </p:stCondLst>
                      <p:childTnLst>
                        <p:par>
                          <p:cTn id="1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23" grpId="0"/>
      <p:bldP spid="24" grpId="0"/>
      <p:bldP spid="29" grpId="0" animBg="1"/>
      <p:bldP spid="30" grpId="0"/>
      <p:bldP spid="32" grpId="0"/>
      <p:bldP spid="35" grpId="0" animBg="1"/>
      <p:bldP spid="38" grpId="0" animBg="1"/>
      <p:bldP spid="40" grpId="0" animBg="1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3946" y="332656"/>
            <a:ext cx="64219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Be Going to: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1196752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Positive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850" y="1700213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850" y="2205038"/>
            <a:ext cx="1511300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he, she, 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850" y="2708275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we, they, you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39975" y="1628775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339975" y="2205038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339975" y="2781300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63938" y="2205038"/>
            <a:ext cx="1439862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8625" y="2205038"/>
            <a:ext cx="2159000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something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1835150" y="2276475"/>
            <a:ext cx="576263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1835150" y="1773238"/>
            <a:ext cx="576263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Штриховая стрелка вправо 16"/>
          <p:cNvSpPr/>
          <p:nvPr/>
        </p:nvSpPr>
        <p:spPr>
          <a:xfrm>
            <a:off x="1835150" y="2781300"/>
            <a:ext cx="576263" cy="484188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3059113" y="220503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5003800" y="2205038"/>
            <a:ext cx="576263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476375" y="3357563"/>
            <a:ext cx="4833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He is going to spend his vacation in Eilat</a:t>
            </a:r>
            <a:r>
              <a:rPr lang="en-US">
                <a:latin typeface="Century Gothic" pitchFamily="34" charset="0"/>
              </a:rPr>
              <a:t>.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848" y="3789040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Negative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8313" y="4292600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8313" y="4868863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he, she, it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68313" y="5445125"/>
            <a:ext cx="1511300" cy="50482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we, they, you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1979613" y="5445125"/>
            <a:ext cx="576262" cy="484188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1979613" y="4868863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Штриховая стрелка вправо 27"/>
          <p:cNvSpPr/>
          <p:nvPr/>
        </p:nvSpPr>
        <p:spPr>
          <a:xfrm>
            <a:off x="1979613" y="4292600"/>
            <a:ext cx="576262" cy="485775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555875" y="4292600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555875" y="4868863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55875" y="5445125"/>
            <a:ext cx="792163" cy="576263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3348038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924300" y="4868863"/>
            <a:ext cx="792163" cy="576262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not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4716463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292725" y="4941888"/>
            <a:ext cx="1439863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6659563" y="4941888"/>
            <a:ext cx="576262" cy="484187"/>
          </a:xfrm>
          <a:prstGeom prst="striped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164388" y="4941888"/>
            <a:ext cx="1655762" cy="50323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Comic Sans MS" pitchFamily="66" charset="0"/>
              </a:rPr>
              <a:t>to do something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042988" y="6165850"/>
            <a:ext cx="5241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Sarah isn’t going to visit her aunt on Friday.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 nodeType="clickPar">
                      <p:stCondLst>
                        <p:cond delay="indefinite"/>
                      </p:stCondLst>
                      <p:childTnLst>
                        <p:par>
                          <p:cTn id="1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1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2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/>
      <p:bldP spid="23" grpId="0" animBg="1"/>
      <p:bldP spid="24" grpId="0" animBg="1"/>
      <p:bldP spid="25" grpId="0" animBg="1"/>
      <p:bldP spid="29" grpId="0" animBg="1"/>
      <p:bldP spid="30" grpId="0" animBg="1"/>
      <p:bldP spid="31" grpId="0" animBg="1"/>
      <p:bldP spid="33" grpId="0" animBg="1"/>
      <p:bldP spid="35" grpId="0" animBg="1"/>
      <p:bldP spid="37" grpId="0" animBg="1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1936" y="332656"/>
            <a:ext cx="642195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Be</a:t>
            </a: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 Going to: Form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268760"/>
            <a:ext cx="2592288" cy="4320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Question Form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1773238"/>
            <a:ext cx="2341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Yes / No Question</a:t>
            </a:r>
            <a:r>
              <a:rPr lang="en-US">
                <a:latin typeface="Century Gothic" pitchFamily="34" charset="0"/>
              </a:rPr>
              <a:t>:</a:t>
            </a:r>
            <a:endParaRPr lang="ru-RU">
              <a:latin typeface="Century Gothic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060575"/>
            <a:ext cx="649288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2492375"/>
            <a:ext cx="649288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825" y="2924175"/>
            <a:ext cx="649288" cy="43338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900113" y="2060575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900113" y="2565400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900113" y="2924175"/>
            <a:ext cx="576262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76375" y="2492375"/>
            <a:ext cx="2087563" cy="57626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563938" y="2492375"/>
            <a:ext cx="576262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40200" y="2492375"/>
            <a:ext cx="1295400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5435600" y="2492375"/>
            <a:ext cx="576263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011863" y="2492375"/>
            <a:ext cx="2160587" cy="50482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something</a:t>
            </a:r>
            <a:r>
              <a:rPr lang="en-US" dirty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08175" y="3141663"/>
            <a:ext cx="3724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Are you going to be a teacher?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971550" y="3644900"/>
            <a:ext cx="3575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Non-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95288" y="4076700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latin typeface="Comic Sans MS" pitchFamily="66" charset="0"/>
              </a:rPr>
              <a:t>Wh</a:t>
            </a:r>
            <a:r>
              <a:rPr lang="en-US" b="1" dirty="0">
                <a:latin typeface="Comic Sans MS" pitchFamily="66" charset="0"/>
              </a:rPr>
              <a:t>-word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1692275" y="41497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339975" y="4076700"/>
            <a:ext cx="1511300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am, is, are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3" name="Штриховая стрелка вправо 22"/>
          <p:cNvSpPr/>
          <p:nvPr/>
        </p:nvSpPr>
        <p:spPr>
          <a:xfrm>
            <a:off x="3779838" y="4076700"/>
            <a:ext cx="647700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27538" y="4076700"/>
            <a:ext cx="1081087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subject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84888" y="4149725"/>
            <a:ext cx="790575" cy="50323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6" name="Штриховая стрелка вправо 25"/>
          <p:cNvSpPr/>
          <p:nvPr/>
        </p:nvSpPr>
        <p:spPr>
          <a:xfrm>
            <a:off x="5508625" y="4076700"/>
            <a:ext cx="576263" cy="485775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Штриховая стрелка вправо 26"/>
          <p:cNvSpPr/>
          <p:nvPr/>
        </p:nvSpPr>
        <p:spPr>
          <a:xfrm>
            <a:off x="6875463" y="4149725"/>
            <a:ext cx="576262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451725" y="4149725"/>
            <a:ext cx="1512888" cy="50323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to do something</a:t>
            </a:r>
            <a:r>
              <a:rPr lang="en-US" b="1" dirty="0">
                <a:latin typeface="Comic Sans MS" pitchFamily="66" charset="0"/>
              </a:rPr>
              <a:t>?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979613" y="4797425"/>
            <a:ext cx="53070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Where are you going to spend your weekend?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971550" y="5229225"/>
            <a:ext cx="2905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Comic Sans MS" pitchFamily="66" charset="0"/>
              </a:rPr>
              <a:t>Wh – Subject Question:</a:t>
            </a:r>
            <a:endParaRPr lang="ru-RU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23850" y="5661025"/>
            <a:ext cx="1368425" cy="57626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Comic Sans MS" pitchFamily="66" charset="0"/>
              </a:rPr>
              <a:t>Who/What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32" name="Штриховая стрелка вправо 31"/>
          <p:cNvSpPr/>
          <p:nvPr/>
        </p:nvSpPr>
        <p:spPr>
          <a:xfrm>
            <a:off x="1692275" y="56610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339975" y="5589588"/>
            <a:ext cx="576263" cy="57626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is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2916238" y="5661025"/>
            <a:ext cx="647700" cy="484188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563938" y="5661025"/>
            <a:ext cx="1295400" cy="4318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going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6" name="Штриховая стрелка вправо 35"/>
          <p:cNvSpPr/>
          <p:nvPr/>
        </p:nvSpPr>
        <p:spPr>
          <a:xfrm>
            <a:off x="4859338" y="5589588"/>
            <a:ext cx="649287" cy="484187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80063" y="5589588"/>
            <a:ext cx="2592387" cy="503237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Comic Sans MS" pitchFamily="66" charset="0"/>
              </a:rPr>
              <a:t>to do (something)</a:t>
            </a:r>
            <a:r>
              <a:rPr lang="en-US" dirty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908175" y="6237288"/>
            <a:ext cx="4348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Who is going to speak at the lesson?</a:t>
            </a:r>
            <a:endParaRPr lang="ru-RU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 nodeType="clickPar">
                      <p:stCondLst>
                        <p:cond delay="indefinite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0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1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7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8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80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 nodeType="clickPar">
                      <p:stCondLst>
                        <p:cond delay="indefinite"/>
                      </p:stCondLst>
                      <p:childTnLst>
                        <p:par>
                          <p:cTn id="1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 nodeType="clickPar">
                      <p:stCondLst>
                        <p:cond delay="indefinite"/>
                      </p:stCondLst>
                      <p:childTnLst>
                        <p:par>
                          <p:cTn id="1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 nodeType="clickPar">
                      <p:stCondLst>
                        <p:cond delay="indefinite"/>
                      </p:stCondLst>
                      <p:childTnLst>
                        <p:par>
                          <p:cTn id="2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6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7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80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3" grpId="0" animBg="1"/>
      <p:bldP spid="15" grpId="0" animBg="1"/>
      <p:bldP spid="17" grpId="0" animBg="1"/>
      <p:bldP spid="18" grpId="0"/>
      <p:bldP spid="19" grpId="0"/>
      <p:bldP spid="20" grpId="0" animBg="1"/>
      <p:bldP spid="22" grpId="0" animBg="1"/>
      <p:bldP spid="24" grpId="0" animBg="1"/>
      <p:bldP spid="25" grpId="0" animBg="1"/>
      <p:bldP spid="28" grpId="0" animBg="1"/>
      <p:bldP spid="29" grpId="0"/>
      <p:bldP spid="30" grpId="0"/>
      <p:bldP spid="31" grpId="0" animBg="1"/>
      <p:bldP spid="33" grpId="0" animBg="1"/>
      <p:bldP spid="35" grpId="0" animBg="1"/>
      <p:bldP spid="37" grpId="0" animBg="1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1229" y="332656"/>
            <a:ext cx="504336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+mn-cs"/>
              </a:rPr>
              <a:t>Let’s Practice!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4213" y="1557338"/>
            <a:ext cx="7772400" cy="42116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Do the following exercises and check your answers: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2000" b="1" dirty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If you are sure that you </a:t>
            </a:r>
            <a:r>
              <a:rPr lang="en-US" sz="2000" b="1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have understood </a:t>
            </a:r>
            <a:r>
              <a:rPr lang="en-US" sz="20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the material pretty well, you can continue with the quizzes.</a:t>
            </a: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+mn-lt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en-US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he-IL" sz="3000" b="1" dirty="0">
              <a:latin typeface="Comic Sans MS" pitchFamily="66" charset="0"/>
              <a:cs typeface="+mn-cs"/>
            </a:endParaRPr>
          </a:p>
          <a:p>
            <a:pPr marL="448056" indent="-38404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defRPr/>
            </a:pPr>
            <a:endParaRPr lang="he-IL" sz="3000" dirty="0">
              <a:latin typeface="+mn-lt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87450" y="2276475"/>
          <a:ext cx="6096000" cy="91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2"/>
                        </a:rPr>
                        <a:t>Ex.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2"/>
                        </a:rPr>
                        <a:t> 1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3"/>
                        </a:rPr>
                        <a:t>Ex. 2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ru-RU" sz="1800" b="1" dirty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4"/>
                        </a:rPr>
                        <a:t>Ex.</a:t>
                      </a: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  <a:hlinkClick r:id="rId4"/>
                        </a:rPr>
                        <a:t> 3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en-US" sz="1800" b="1" baseline="0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Comic Sans MS" pitchFamily="66" charset="0"/>
                        </a:rPr>
                        <a:t> 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Comic Sans MS" pitchFamily="66" charset="0"/>
                      </a:endParaRPr>
                    </a:p>
                  </a:txBody>
                  <a:tcPr marT="45790" marB="457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87450" y="4508500"/>
          <a:ext cx="6096000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6988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5"/>
                        </a:rPr>
                        <a:t>Quiz 1</a:t>
                      </a:r>
                      <a:endParaRPr lang="ru-RU" sz="1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6"/>
                        </a:rPr>
                        <a:t>Quiz 2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7"/>
                        </a:rPr>
                        <a:t>Quiz 3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hlinkClick r:id="rId8"/>
                        </a:rPr>
                        <a:t>Quiz 4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T="45603" marB="45603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On-screen Show (4:3)</PresentationFormat>
  <Paragraphs>112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amal</dc:creator>
  <cp:lastModifiedBy>win8</cp:lastModifiedBy>
  <cp:revision>1</cp:revision>
  <dcterms:created xsi:type="dcterms:W3CDTF">2006-08-16T00:00:00Z</dcterms:created>
  <dcterms:modified xsi:type="dcterms:W3CDTF">2014-11-26T06:40:47Z</dcterms:modified>
</cp:coreProperties>
</file>