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416" r:id="rId2"/>
    <p:sldId id="321" r:id="rId3"/>
    <p:sldId id="322" r:id="rId4"/>
    <p:sldId id="323" r:id="rId5"/>
    <p:sldId id="417" r:id="rId6"/>
    <p:sldId id="325" r:id="rId7"/>
    <p:sldId id="326" r:id="rId8"/>
    <p:sldId id="332" r:id="rId9"/>
    <p:sldId id="333" r:id="rId10"/>
    <p:sldId id="335" r:id="rId11"/>
    <p:sldId id="337" r:id="rId12"/>
    <p:sldId id="338" r:id="rId13"/>
    <p:sldId id="421" r:id="rId14"/>
    <p:sldId id="419" r:id="rId15"/>
    <p:sldId id="422" r:id="rId16"/>
    <p:sldId id="342" r:id="rId17"/>
    <p:sldId id="343" r:id="rId18"/>
    <p:sldId id="346" r:id="rId19"/>
    <p:sldId id="418" r:id="rId20"/>
    <p:sldId id="348" r:id="rId21"/>
    <p:sldId id="349" r:id="rId22"/>
    <p:sldId id="350" r:id="rId23"/>
    <p:sldId id="355" r:id="rId24"/>
    <p:sldId id="361" r:id="rId25"/>
    <p:sldId id="362" r:id="rId26"/>
    <p:sldId id="363" r:id="rId27"/>
    <p:sldId id="364"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60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BA2B3107-BD49-444C-9DE4-0ED88DCC92DC}" type="datetimeFigureOut">
              <a:rPr lang="en-US" smtClean="0"/>
              <a:pPr/>
              <a:t>11/16/2011</a:t>
            </a:fld>
            <a:endParaRPr lang="en-US"/>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en-US"/>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2C5D65D8-0C84-404E-8A14-48E53DE2AAE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A2B3107-BD49-444C-9DE4-0ED88DCC92DC}" type="datetimeFigureOut">
              <a:rPr lang="en-US" smtClean="0"/>
              <a:pPr/>
              <a:t>11/16/2011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2C5D65D8-0C84-404E-8A14-48E53DE2AAE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A2B3107-BD49-444C-9DE4-0ED88DCC92DC}" type="datetimeFigureOut">
              <a:rPr lang="en-US" smtClean="0"/>
              <a:pPr/>
              <a:t>11/16/2011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2C5D65D8-0C84-404E-8A14-48E53DE2AAE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ar-SA"/>
          </a:p>
        </p:txBody>
      </p:sp>
      <p:sp>
        <p:nvSpPr>
          <p:cNvPr id="3" name="Table Placeholder 2"/>
          <p:cNvSpPr>
            <a:spLocks noGrp="1"/>
          </p:cNvSpPr>
          <p:nvPr>
            <p:ph type="tbl" idx="1"/>
          </p:nvPr>
        </p:nvSpPr>
        <p:spPr>
          <a:xfrm>
            <a:off x="457200" y="1600200"/>
            <a:ext cx="8229600" cy="4525963"/>
          </a:xfrm>
        </p:spPr>
        <p:txBody>
          <a:bodyPr/>
          <a:lstStyle/>
          <a:p>
            <a:pPr lvl="0"/>
            <a:endParaRPr lang="ar-SA" noProof="0" smtClean="0"/>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354D7124-E894-4B99-8F76-8336C48DC8BC}" type="slidenum">
              <a:rPr lang="ar-SA"/>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5613" y="1598613"/>
            <a:ext cx="4037012"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5025" y="1598613"/>
            <a:ext cx="4037013"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a:xfrm>
            <a:off x="455613" y="6242050"/>
            <a:ext cx="2130425" cy="474663"/>
          </a:xfrm>
        </p:spPr>
        <p:txBody>
          <a:bodyPr/>
          <a:lstStyle>
            <a:lvl1pPr>
              <a:defRPr/>
            </a:lvl1pPr>
          </a:lstStyle>
          <a:p>
            <a:endParaRPr lang="en-US"/>
          </a:p>
        </p:txBody>
      </p:sp>
      <p:sp>
        <p:nvSpPr>
          <p:cNvPr id="6" name="Footer Placeholder 5"/>
          <p:cNvSpPr>
            <a:spLocks noGrp="1"/>
          </p:cNvSpPr>
          <p:nvPr>
            <p:ph type="ftr" sz="quarter" idx="11"/>
          </p:nvPr>
        </p:nvSpPr>
        <p:spPr>
          <a:xfrm>
            <a:off x="3124200" y="6242050"/>
            <a:ext cx="2895600" cy="474663"/>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2050"/>
            <a:ext cx="2130425" cy="474663"/>
          </a:xfrm>
        </p:spPr>
        <p:txBody>
          <a:bodyPr/>
          <a:lstStyle>
            <a:lvl1pPr>
              <a:defRPr/>
            </a:lvl1pPr>
          </a:lstStyle>
          <a:p>
            <a:fld id="{7428625B-891F-4527-82A2-35F9ABEB46FC}" type="slidenum">
              <a:rPr lang="en-US"/>
              <a:pPr/>
              <a:t>‹#›</a:t>
            </a:fld>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BA2B3107-BD49-444C-9DE4-0ED88DCC92DC}" type="datetimeFigureOut">
              <a:rPr lang="en-US" smtClean="0"/>
              <a:pPr/>
              <a:t>11/16/2011</a:t>
            </a:fld>
            <a:endParaRPr lang="en-US"/>
          </a:p>
        </p:txBody>
      </p:sp>
      <p:sp>
        <p:nvSpPr>
          <p:cNvPr id="9" name="عنصر نائب لرقم الشريحة 8"/>
          <p:cNvSpPr>
            <a:spLocks noGrp="1"/>
          </p:cNvSpPr>
          <p:nvPr>
            <p:ph type="sldNum" sz="quarter" idx="15"/>
          </p:nvPr>
        </p:nvSpPr>
        <p:spPr/>
        <p:txBody>
          <a:bodyPr rtlCol="0"/>
          <a:lstStyle/>
          <a:p>
            <a:fld id="{2C5D65D8-0C84-404E-8A14-48E53DE2AAE1}" type="slidenum">
              <a:rPr lang="en-US" smtClean="0"/>
              <a:pPr/>
              <a:t>‹#›</a:t>
            </a:fld>
            <a:endParaRPr lang="en-US"/>
          </a:p>
        </p:txBody>
      </p:sp>
      <p:sp>
        <p:nvSpPr>
          <p:cNvPr id="10" name="عنصر نائب للتذييل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BA2B3107-BD49-444C-9DE4-0ED88DCC92DC}" type="datetimeFigureOut">
              <a:rPr lang="en-US" smtClean="0"/>
              <a:pPr/>
              <a:t>11/16/2011</a:t>
            </a:fld>
            <a:endParaRPr lang="en-US"/>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en-US"/>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2C5D65D8-0C84-404E-8A14-48E53DE2AAE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BA2B3107-BD49-444C-9DE4-0ED88DCC92DC}" type="datetimeFigureOut">
              <a:rPr lang="en-US" smtClean="0"/>
              <a:pPr/>
              <a:t>11/16/2011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2C5D65D8-0C84-404E-8A14-48E53DE2AAE1}" type="slidenum">
              <a:rPr lang="en-US" smtClean="0"/>
              <a:pPr/>
              <a:t>‹#›</a:t>
            </a:fld>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BA2B3107-BD49-444C-9DE4-0ED88DCC92DC}" type="datetimeFigureOut">
              <a:rPr lang="en-US" smtClean="0"/>
              <a:pPr/>
              <a:t>11/16/2011</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2C5D65D8-0C84-404E-8A14-48E53DE2AAE1}" type="slidenum">
              <a:rPr lang="en-US" smtClean="0"/>
              <a:pPr/>
              <a:t>‹#›</a:t>
            </a:fld>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BA2B3107-BD49-444C-9DE4-0ED88DCC92DC}" type="datetimeFigureOut">
              <a:rPr lang="en-US" smtClean="0"/>
              <a:pPr/>
              <a:t>11/16/2011</a:t>
            </a:fld>
            <a:endParaRPr lang="en-US"/>
          </a:p>
        </p:txBody>
      </p:sp>
      <p:sp>
        <p:nvSpPr>
          <p:cNvPr id="7" name="عنصر نائب لرقم الشريحة 6"/>
          <p:cNvSpPr>
            <a:spLocks noGrp="1"/>
          </p:cNvSpPr>
          <p:nvPr>
            <p:ph type="sldNum" sz="quarter" idx="11"/>
          </p:nvPr>
        </p:nvSpPr>
        <p:spPr/>
        <p:txBody>
          <a:bodyPr rtlCol="0"/>
          <a:lstStyle/>
          <a:p>
            <a:fld id="{2C5D65D8-0C84-404E-8A14-48E53DE2AAE1}" type="slidenum">
              <a:rPr lang="en-US" smtClean="0"/>
              <a:pPr/>
              <a:t>‹#›</a:t>
            </a:fld>
            <a:endParaRPr lang="en-US"/>
          </a:p>
        </p:txBody>
      </p:sp>
      <p:sp>
        <p:nvSpPr>
          <p:cNvPr id="8" name="عنصر نائب للتذييل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A2B3107-BD49-444C-9DE4-0ED88DCC92DC}" type="datetimeFigureOut">
              <a:rPr lang="en-US" smtClean="0"/>
              <a:pPr/>
              <a:t>11/16/2011</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2C5D65D8-0C84-404E-8A14-48E53DE2AAE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BA2B3107-BD49-444C-9DE4-0ED88DCC92DC}" type="datetimeFigureOut">
              <a:rPr lang="en-US" smtClean="0"/>
              <a:pPr/>
              <a:t>11/16/2011</a:t>
            </a:fld>
            <a:endParaRPr lang="en-US"/>
          </a:p>
        </p:txBody>
      </p:sp>
      <p:sp>
        <p:nvSpPr>
          <p:cNvPr id="22" name="عنصر نائب لرقم الشريحة 21"/>
          <p:cNvSpPr>
            <a:spLocks noGrp="1"/>
          </p:cNvSpPr>
          <p:nvPr>
            <p:ph type="sldNum" sz="quarter" idx="15"/>
          </p:nvPr>
        </p:nvSpPr>
        <p:spPr/>
        <p:txBody>
          <a:bodyPr rtlCol="0"/>
          <a:lstStyle/>
          <a:p>
            <a:fld id="{2C5D65D8-0C84-404E-8A14-48E53DE2AAE1}" type="slidenum">
              <a:rPr lang="en-US" smtClean="0"/>
              <a:pPr/>
              <a:t>‹#›</a:t>
            </a:fld>
            <a:endParaRPr lang="en-US"/>
          </a:p>
        </p:txBody>
      </p:sp>
      <p:sp>
        <p:nvSpPr>
          <p:cNvPr id="23" name="عنصر نائب للتذييل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BA2B3107-BD49-444C-9DE4-0ED88DCC92DC}" type="datetimeFigureOut">
              <a:rPr lang="en-US" smtClean="0"/>
              <a:pPr/>
              <a:t>11/16/2011</a:t>
            </a:fld>
            <a:endParaRPr lang="en-US"/>
          </a:p>
        </p:txBody>
      </p:sp>
      <p:sp>
        <p:nvSpPr>
          <p:cNvPr id="18" name="عنصر نائب لرقم الشريحة 17"/>
          <p:cNvSpPr>
            <a:spLocks noGrp="1"/>
          </p:cNvSpPr>
          <p:nvPr>
            <p:ph type="sldNum" sz="quarter" idx="11"/>
          </p:nvPr>
        </p:nvSpPr>
        <p:spPr/>
        <p:txBody>
          <a:bodyPr rtlCol="0"/>
          <a:lstStyle/>
          <a:p>
            <a:fld id="{2C5D65D8-0C84-404E-8A14-48E53DE2AAE1}" type="slidenum">
              <a:rPr lang="en-US" smtClean="0"/>
              <a:pPr/>
              <a:t>‹#›</a:t>
            </a:fld>
            <a:endParaRPr lang="en-US"/>
          </a:p>
        </p:txBody>
      </p:sp>
      <p:sp>
        <p:nvSpPr>
          <p:cNvPr id="21" name="عنصر نائب للتذييل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A2B3107-BD49-444C-9DE4-0ED88DCC92DC}" type="datetimeFigureOut">
              <a:rPr lang="en-US" smtClean="0"/>
              <a:pPr/>
              <a:t>11/16/2011</a:t>
            </a:fld>
            <a:endParaRPr lang="en-US"/>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C5D65D8-0C84-404E-8A14-48E53DE2AAE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youtube.com/watch?v=DizdkUayQBw"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hyperlink" Target="http://en.wikipedia.org/wiki/Acrylamide" TargetMode="Externa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en.wikipedia.org/wiki/Microwave_oven"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en.wikipedia.org/wiki/Acrylamide" TargetMode="External"/><Relationship Id="rId2" Type="http://schemas.openxmlformats.org/officeDocument/2006/relationships/hyperlink" Target="http://en.wikipedia.org/wiki/Food_Standards_Agency" TargetMode="External"/><Relationship Id="rId1" Type="http://schemas.openxmlformats.org/officeDocument/2006/relationships/slideLayout" Target="../slideLayouts/slideLayout2.xml"/><Relationship Id="rId6" Type="http://schemas.openxmlformats.org/officeDocument/2006/relationships/hyperlink" Target="http://en.wikipedia.org/wiki/Potato_chips" TargetMode="External"/><Relationship Id="rId5" Type="http://schemas.openxmlformats.org/officeDocument/2006/relationships/hyperlink" Target="http://en.wikipedia.org/wiki/French_fries" TargetMode="External"/><Relationship Id="rId4" Type="http://schemas.openxmlformats.org/officeDocument/2006/relationships/hyperlink" Target="http://en.wikipedia.org/wiki/Carbohydrate"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Unhealthy diet</a:t>
            </a:r>
            <a:endParaRPr lang="ar-SA" dirty="0"/>
          </a:p>
        </p:txBody>
      </p:sp>
      <p:sp>
        <p:nvSpPr>
          <p:cNvPr id="5" name="Subtitle 4"/>
          <p:cNvSpPr>
            <a:spLocks noGrp="1"/>
          </p:cNvSpPr>
          <p:nvPr>
            <p:ph type="subTitle" idx="1"/>
          </p:nvPr>
        </p:nvSpPr>
        <p:spPr/>
        <p:txBody>
          <a:bodyPr/>
          <a:lstStyle/>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body" idx="1"/>
          </p:nvPr>
        </p:nvSpPr>
        <p:spPr>
          <a:xfrm>
            <a:off x="457200" y="620713"/>
            <a:ext cx="8229600" cy="5976937"/>
          </a:xfrm>
        </p:spPr>
        <p:txBody>
          <a:bodyPr/>
          <a:lstStyle/>
          <a:p>
            <a:pPr algn="l" rtl="0" eaLnBrk="1" hangingPunct="1">
              <a:defRPr/>
            </a:pPr>
            <a:r>
              <a:rPr lang="en-US" dirty="0" smtClean="0"/>
              <a:t>Use one plate for raw meats and use another plate after the meat is cooked</a:t>
            </a:r>
          </a:p>
          <a:p>
            <a:pPr algn="l" rtl="0" eaLnBrk="1" hangingPunct="1">
              <a:defRPr/>
            </a:pPr>
            <a:r>
              <a:rPr lang="en-US" dirty="0" smtClean="0"/>
              <a:t>Cook foods to a safe temperature </a:t>
            </a:r>
          </a:p>
          <a:p>
            <a:pPr algn="l" rtl="0" eaLnBrk="1" hangingPunct="1">
              <a:defRPr/>
            </a:pPr>
            <a:r>
              <a:rPr lang="en-US" dirty="0" smtClean="0"/>
              <a:t>Cook meat and poultry thoroughly </a:t>
            </a:r>
          </a:p>
          <a:p>
            <a:pPr algn="l" rtl="0" eaLnBrk="1" hangingPunct="1">
              <a:defRPr/>
            </a:pPr>
            <a:r>
              <a:rPr lang="en-US" dirty="0" smtClean="0"/>
              <a:t>Tightly wrap meat, poultry and fish so the juices don't drip on other food as they thaw in the refrigerator </a:t>
            </a:r>
          </a:p>
          <a:p>
            <a:pPr>
              <a:defRPr/>
            </a:pPr>
            <a:r>
              <a:rPr lang="en-US" dirty="0" smtClean="0"/>
              <a:t>Cook food immediately after defrosting</a:t>
            </a:r>
          </a:p>
          <a:p>
            <a:pPr>
              <a:defRPr/>
            </a:pPr>
            <a:r>
              <a:rPr lang="en-US" dirty="0" smtClean="0"/>
              <a:t>Don't drink unpasteurized milk or dairy products </a:t>
            </a:r>
          </a:p>
          <a:p>
            <a:pPr>
              <a:defRPr/>
            </a:pPr>
            <a:r>
              <a:rPr lang="en-US" dirty="0" smtClean="0"/>
              <a:t>Don't eat raw or undercooked eggs or foods that may contain them </a:t>
            </a:r>
          </a:p>
          <a:p>
            <a:pPr>
              <a:defRPr/>
            </a:pPr>
            <a:r>
              <a:rPr lang="en-US" dirty="0" smtClean="0"/>
              <a:t>Don't leave high-risk foods at room temperature for more than two hours, or above 90 F for more than one hour</a:t>
            </a:r>
            <a:r>
              <a:rPr lang="en-US" sz="3400" dirty="0" smtClean="0"/>
              <a:t>. </a:t>
            </a:r>
          </a:p>
          <a:p>
            <a:pPr algn="l" rtl="0" eaLnBrk="1" hangingPunct="1">
              <a:defRPr/>
            </a:pPr>
            <a:endParaRPr lang="en-US" dirty="0" smtClean="0"/>
          </a:p>
          <a:p>
            <a:pPr algn="l" rtl="0" eaLnBrk="1" hangingPunct="1">
              <a:buFont typeface="Wingdings" pitchFamily="2" charset="2"/>
              <a:buNone/>
              <a:defRPr/>
            </a:pPr>
            <a:endParaRPr lang="en-US" sz="3400" dirty="0" smtClean="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rrowheads="1"/>
          </p:cNvSpPr>
          <p:nvPr>
            <p:ph type="title"/>
          </p:nvPr>
        </p:nvSpPr>
        <p:spPr/>
        <p:txBody>
          <a:bodyPr/>
          <a:lstStyle/>
          <a:p>
            <a:pPr eaLnBrk="1" hangingPunct="1">
              <a:defRPr/>
            </a:pPr>
            <a:endParaRPr lang="en-US" smtClean="0"/>
          </a:p>
        </p:txBody>
      </p:sp>
      <p:sp>
        <p:nvSpPr>
          <p:cNvPr id="69635" name="Rectangle 3"/>
          <p:cNvSpPr>
            <a:spLocks noGrp="1" noChangeArrowheads="1"/>
          </p:cNvSpPr>
          <p:nvPr>
            <p:ph type="body" idx="1"/>
          </p:nvPr>
        </p:nvSpPr>
        <p:spPr/>
        <p:txBody>
          <a:bodyPr/>
          <a:lstStyle/>
          <a:p>
            <a:pPr algn="l" rtl="0" eaLnBrk="1" hangingPunct="1">
              <a:defRPr/>
            </a:pPr>
            <a:r>
              <a:rPr lang="en-US" smtClean="0"/>
              <a:t>Don't eat raw oysters. Make sure all fish and shellfish are thoroughly cooked </a:t>
            </a:r>
          </a:p>
          <a:p>
            <a:pPr algn="l" rtl="0" eaLnBrk="1" hangingPunct="1">
              <a:defRPr/>
            </a:pPr>
            <a:r>
              <a:rPr lang="en-US" smtClean="0"/>
              <a:t>Wash fruits and vegetables thoroughly before eating them </a:t>
            </a:r>
          </a:p>
          <a:p>
            <a:pPr algn="l" rtl="0" eaLnBrk="1" hangingPunct="1">
              <a:defRPr/>
            </a:pPr>
            <a:r>
              <a:rPr lang="en-US" smtClean="0"/>
              <a:t>Divide large volumes of food into small portions for rapid cooling in the refrigerator. Hot, bulky foods in the refrigerator can raise the temperature of foods already cooled. </a:t>
            </a:r>
          </a:p>
          <a:p>
            <a:pPr algn="l" rtl="0" eaLnBrk="1" hangingPunct="1">
              <a:buFont typeface="Wingdings" pitchFamily="2" charset="2"/>
              <a:buNone/>
              <a:defRPr/>
            </a:pPr>
            <a:endParaRPr lang="en-US" smtClean="0"/>
          </a:p>
          <a:p>
            <a:pPr algn="l" rtl="0" eaLnBrk="1" hangingPunct="1">
              <a:defRPr/>
            </a:pPr>
            <a:endParaRPr lang="en-US" smtClean="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a:xfrm>
            <a:off x="457200" y="549275"/>
            <a:ext cx="8229600" cy="6048375"/>
          </a:xfrm>
        </p:spPr>
        <p:txBody>
          <a:bodyPr/>
          <a:lstStyle/>
          <a:p>
            <a:pPr algn="l" rtl="0" eaLnBrk="1" hangingPunct="1">
              <a:defRPr/>
            </a:pPr>
            <a:r>
              <a:rPr lang="en-US" smtClean="0"/>
              <a:t>Serve hot foods immediately or keep them heated above 140 degrees F</a:t>
            </a:r>
            <a:r>
              <a:rPr lang="ar-SA" smtClean="0"/>
              <a:t>. </a:t>
            </a:r>
            <a:endParaRPr lang="en-US" smtClean="0"/>
          </a:p>
          <a:p>
            <a:pPr algn="l" rtl="0" eaLnBrk="1" hangingPunct="1">
              <a:defRPr/>
            </a:pPr>
            <a:r>
              <a:rPr lang="en-US" smtClean="0"/>
              <a:t>The temperature range in which most bacteria grow is between 40 degrees F (5 degrees C) and 140 degrees F (60 degrees C). Raw and cooked foods should not be kept in this danger zone any longer than absolutely necessary. </a:t>
            </a:r>
          </a:p>
          <a:p>
            <a:pPr algn="l" rtl="0" eaLnBrk="1" hangingPunct="1">
              <a:defRPr/>
            </a:pPr>
            <a:r>
              <a:rPr lang="en-US" smtClean="0"/>
              <a:t>Remember the danger zone is between 40 degrees F and 140 degrees F. </a:t>
            </a:r>
          </a:p>
          <a:p>
            <a:pPr algn="l" rtl="0" eaLnBrk="1" hangingPunct="1">
              <a:defRPr/>
            </a:pPr>
            <a:r>
              <a:rPr lang="en-US" smtClean="0"/>
              <a:t>When in doubt, throw it out </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To thaw food safely, choose one of these options:</a:t>
            </a:r>
            <a:br>
              <a:rPr lang="en-US" dirty="0" smtClean="0"/>
            </a:br>
            <a:endParaRPr lang="ar-SA" dirty="0"/>
          </a:p>
        </p:txBody>
      </p:sp>
      <p:sp>
        <p:nvSpPr>
          <p:cNvPr id="3" name="عنصر نائب للمحتوى 2"/>
          <p:cNvSpPr>
            <a:spLocks noGrp="1"/>
          </p:cNvSpPr>
          <p:nvPr>
            <p:ph sz="quarter" idx="1"/>
          </p:nvPr>
        </p:nvSpPr>
        <p:spPr/>
        <p:txBody>
          <a:bodyPr>
            <a:normAutofit fontScale="77500" lnSpcReduction="20000"/>
          </a:bodyPr>
          <a:lstStyle/>
          <a:p>
            <a:r>
              <a:rPr lang="en-US" b="1" dirty="0" smtClean="0"/>
              <a:t>Thaw in the refrigerator.</a:t>
            </a:r>
            <a:r>
              <a:rPr lang="en-US" dirty="0" smtClean="0"/>
              <a:t> This is the safest way to thaw meat, poultry, and seafood. Simply take the food out of the freezer and place it on a plate or pan that can catch any juices that may leak. Normally, it should be ready to use the next day.</a:t>
            </a:r>
          </a:p>
          <a:p>
            <a:r>
              <a:rPr lang="en-US" b="1" dirty="0" smtClean="0"/>
              <a:t>Thaw in cold water.</a:t>
            </a:r>
            <a:r>
              <a:rPr lang="en-US" dirty="0" smtClean="0"/>
              <a:t> For faster thawing, you can put the frozen package in a watertight plastic bag and submerge it in cold water. Be sure to change the water every 30 minutes. Note: If you thaw this way, be sure to cook the food immediately.</a:t>
            </a:r>
          </a:p>
          <a:p>
            <a:r>
              <a:rPr lang="en-US" b="1" dirty="0" smtClean="0"/>
              <a:t>Thaw in the microwave.</a:t>
            </a:r>
            <a:r>
              <a:rPr lang="en-US" dirty="0" smtClean="0"/>
              <a:t> Faster thawing can also be accomplished in the microwave. Simply follow instructions in your owner’s manual for thawing. As with thawing in cold water, food thawed in the microwave should be cooked immediately.</a:t>
            </a:r>
          </a:p>
          <a:p>
            <a:r>
              <a:rPr lang="en-US" b="1" dirty="0" smtClean="0"/>
              <a:t>Cook without thawing.</a:t>
            </a:r>
            <a:r>
              <a:rPr lang="en-US" dirty="0" smtClean="0"/>
              <a:t> If you don’t have enough time to thaw food, just remember, it is safe to cook foods from a frozen state—but your cooking time will be approximately 50% longer than fully thawed meat or poultry</a:t>
            </a:r>
            <a:r>
              <a:rPr lang="en-US" b="1" dirty="0" smtClean="0"/>
              <a:t>.</a:t>
            </a:r>
            <a:endParaRPr lang="en-US" dirty="0" smtClean="0"/>
          </a:p>
          <a:p>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27584" y="0"/>
            <a:ext cx="7467600" cy="1143000"/>
          </a:xfrm>
        </p:spPr>
        <p:txBody>
          <a:bodyPr>
            <a:normAutofit fontScale="90000"/>
          </a:bodyPr>
          <a:lstStyle/>
          <a:p>
            <a:r>
              <a:rPr lang="en-US" sz="2200" b="1" dirty="0" smtClean="0"/>
              <a:t>Storage Times for the Refrigerator and Freezer</a:t>
            </a:r>
            <a:br>
              <a:rPr lang="en-US" sz="2200" b="1" dirty="0" smtClean="0"/>
            </a:br>
            <a:r>
              <a:rPr lang="en-US" sz="1600" b="1" dirty="0" smtClean="0">
                <a:solidFill>
                  <a:srgbClr val="FF0000"/>
                </a:solidFill>
              </a:rPr>
              <a:t>http://www.foodsafety.gov/keep/charts/storagetimes.html</a:t>
            </a:r>
            <a:r>
              <a:rPr lang="en-US" dirty="0" smtClean="0"/>
              <a:t/>
            </a:r>
            <a:br>
              <a:rPr lang="en-US" dirty="0" smtClean="0"/>
            </a:br>
            <a:endParaRPr lang="ar-SA" dirty="0"/>
          </a:p>
        </p:txBody>
      </p:sp>
      <p:graphicFrame>
        <p:nvGraphicFramePr>
          <p:cNvPr id="6" name="جدول 5"/>
          <p:cNvGraphicFramePr>
            <a:graphicFrameLocks noGrp="1"/>
          </p:cNvGraphicFramePr>
          <p:nvPr/>
        </p:nvGraphicFramePr>
        <p:xfrm>
          <a:off x="179512" y="836712"/>
          <a:ext cx="8640960" cy="5832648"/>
        </p:xfrm>
        <a:graphic>
          <a:graphicData uri="http://schemas.openxmlformats.org/drawingml/2006/table">
            <a:tbl>
              <a:tblPr/>
              <a:tblGrid>
                <a:gridCol w="2160240"/>
                <a:gridCol w="2160240"/>
                <a:gridCol w="2160240"/>
                <a:gridCol w="2160240"/>
              </a:tblGrid>
              <a:tr h="486054">
                <a:tc>
                  <a:txBody>
                    <a:bodyPr/>
                    <a:lstStyle/>
                    <a:p>
                      <a:pPr marL="0" marR="0" algn="l" rtl="0">
                        <a:lnSpc>
                          <a:spcPct val="115000"/>
                        </a:lnSpc>
                        <a:spcBef>
                          <a:spcPts val="1200"/>
                        </a:spcBef>
                        <a:spcAft>
                          <a:spcPts val="1200"/>
                        </a:spcAft>
                      </a:pPr>
                      <a:r>
                        <a:rPr lang="en-US" sz="900" b="1" dirty="0">
                          <a:solidFill>
                            <a:srgbClr val="FFFFFF"/>
                          </a:solidFill>
                          <a:latin typeface="Arial"/>
                          <a:ea typeface="Times New Roman"/>
                          <a:cs typeface="Arial"/>
                        </a:rPr>
                        <a:t>Category</a:t>
                      </a:r>
                      <a:endParaRPr lang="en-US" sz="1100" dirty="0">
                        <a:latin typeface="Calibri"/>
                        <a:ea typeface="Calibri"/>
                        <a:cs typeface="Arial"/>
                      </a:endParaRPr>
                    </a:p>
                  </a:txBody>
                  <a:tcPr marL="31750" marR="0" marT="0" marB="0">
                    <a:lnL>
                      <a:noFill/>
                    </a:lnL>
                    <a:lnR>
                      <a:noFill/>
                    </a:lnR>
                    <a:lnT>
                      <a:noFill/>
                    </a:lnT>
                    <a:lnB>
                      <a:noFill/>
                    </a:lnB>
                    <a:solidFill>
                      <a:srgbClr val="699557"/>
                    </a:solidFill>
                  </a:tcPr>
                </a:tc>
                <a:tc>
                  <a:txBody>
                    <a:bodyPr/>
                    <a:lstStyle/>
                    <a:p>
                      <a:pPr marL="0" marR="0" algn="l" rtl="0">
                        <a:lnSpc>
                          <a:spcPct val="115000"/>
                        </a:lnSpc>
                        <a:spcBef>
                          <a:spcPts val="1200"/>
                        </a:spcBef>
                        <a:spcAft>
                          <a:spcPts val="1200"/>
                        </a:spcAft>
                      </a:pPr>
                      <a:r>
                        <a:rPr lang="en-US" sz="900" b="1">
                          <a:solidFill>
                            <a:srgbClr val="FFFFFF"/>
                          </a:solidFill>
                          <a:latin typeface="Arial"/>
                          <a:ea typeface="Times New Roman"/>
                          <a:cs typeface="Arial"/>
                        </a:rPr>
                        <a:t>Food</a:t>
                      </a:r>
                      <a:endParaRPr lang="en-US" sz="1100">
                        <a:latin typeface="Calibri"/>
                        <a:ea typeface="Calibri"/>
                        <a:cs typeface="Arial"/>
                      </a:endParaRPr>
                    </a:p>
                  </a:txBody>
                  <a:tcPr marL="31750" marR="0" marT="0" marB="0">
                    <a:lnL>
                      <a:noFill/>
                    </a:lnL>
                    <a:lnR>
                      <a:noFill/>
                    </a:lnR>
                    <a:lnT>
                      <a:noFill/>
                    </a:lnT>
                    <a:lnB>
                      <a:noFill/>
                    </a:lnB>
                    <a:solidFill>
                      <a:srgbClr val="699557"/>
                    </a:solidFill>
                  </a:tcPr>
                </a:tc>
                <a:tc>
                  <a:txBody>
                    <a:bodyPr/>
                    <a:lstStyle/>
                    <a:p>
                      <a:pPr marL="0" marR="0" algn="l" rtl="0">
                        <a:lnSpc>
                          <a:spcPct val="115000"/>
                        </a:lnSpc>
                        <a:spcBef>
                          <a:spcPts val="1200"/>
                        </a:spcBef>
                        <a:spcAft>
                          <a:spcPts val="1200"/>
                        </a:spcAft>
                      </a:pPr>
                      <a:r>
                        <a:rPr lang="en-US" sz="900" b="1">
                          <a:solidFill>
                            <a:srgbClr val="FFFFFF"/>
                          </a:solidFill>
                          <a:latin typeface="Arial"/>
                          <a:ea typeface="Times New Roman"/>
                          <a:cs typeface="Arial"/>
                        </a:rPr>
                        <a:t>Refrigerator</a:t>
                      </a:r>
                      <a:br>
                        <a:rPr lang="en-US" sz="900" b="1">
                          <a:solidFill>
                            <a:srgbClr val="FFFFFF"/>
                          </a:solidFill>
                          <a:latin typeface="Arial"/>
                          <a:ea typeface="Times New Roman"/>
                          <a:cs typeface="Arial"/>
                        </a:rPr>
                      </a:br>
                      <a:r>
                        <a:rPr lang="en-US" sz="900" b="1">
                          <a:solidFill>
                            <a:srgbClr val="FFFFFF"/>
                          </a:solidFill>
                          <a:latin typeface="Arial"/>
                          <a:ea typeface="Times New Roman"/>
                          <a:cs typeface="Arial"/>
                        </a:rPr>
                        <a:t>(40 °F or below)</a:t>
                      </a:r>
                      <a:endParaRPr lang="en-US" sz="1100">
                        <a:latin typeface="Calibri"/>
                        <a:ea typeface="Calibri"/>
                        <a:cs typeface="Arial"/>
                      </a:endParaRPr>
                    </a:p>
                  </a:txBody>
                  <a:tcPr marL="31750" marR="0" marT="0" marB="0">
                    <a:lnL>
                      <a:noFill/>
                    </a:lnL>
                    <a:lnR>
                      <a:noFill/>
                    </a:lnR>
                    <a:lnT>
                      <a:noFill/>
                    </a:lnT>
                    <a:lnB>
                      <a:noFill/>
                    </a:lnB>
                    <a:solidFill>
                      <a:srgbClr val="699557"/>
                    </a:solidFill>
                  </a:tcPr>
                </a:tc>
                <a:tc>
                  <a:txBody>
                    <a:bodyPr/>
                    <a:lstStyle/>
                    <a:p>
                      <a:pPr marL="0" marR="0" algn="l" rtl="0">
                        <a:lnSpc>
                          <a:spcPct val="115000"/>
                        </a:lnSpc>
                        <a:spcBef>
                          <a:spcPts val="1200"/>
                        </a:spcBef>
                        <a:spcAft>
                          <a:spcPts val="1200"/>
                        </a:spcAft>
                      </a:pPr>
                      <a:r>
                        <a:rPr lang="en-US" sz="900" b="1">
                          <a:solidFill>
                            <a:srgbClr val="FFFFFF"/>
                          </a:solidFill>
                          <a:latin typeface="Arial"/>
                          <a:ea typeface="Times New Roman"/>
                          <a:cs typeface="Arial"/>
                        </a:rPr>
                        <a:t>Freezer</a:t>
                      </a:r>
                      <a:br>
                        <a:rPr lang="en-US" sz="900" b="1">
                          <a:solidFill>
                            <a:srgbClr val="FFFFFF"/>
                          </a:solidFill>
                          <a:latin typeface="Arial"/>
                          <a:ea typeface="Times New Roman"/>
                          <a:cs typeface="Arial"/>
                        </a:rPr>
                      </a:br>
                      <a:r>
                        <a:rPr lang="en-US" sz="900" b="1">
                          <a:solidFill>
                            <a:srgbClr val="FFFFFF"/>
                          </a:solidFill>
                          <a:latin typeface="Arial"/>
                          <a:ea typeface="Times New Roman"/>
                          <a:cs typeface="Arial"/>
                        </a:rPr>
                        <a:t>(0 °F or below)</a:t>
                      </a:r>
                      <a:endParaRPr lang="en-US" sz="1100">
                        <a:latin typeface="Calibri"/>
                        <a:ea typeface="Calibri"/>
                        <a:cs typeface="Arial"/>
                      </a:endParaRPr>
                    </a:p>
                  </a:txBody>
                  <a:tcPr marL="31750" marR="0" marT="0" marB="0">
                    <a:lnL>
                      <a:noFill/>
                    </a:lnL>
                    <a:lnR>
                      <a:noFill/>
                    </a:lnR>
                    <a:lnT>
                      <a:noFill/>
                    </a:lnT>
                    <a:lnB>
                      <a:noFill/>
                    </a:lnB>
                    <a:solidFill>
                      <a:srgbClr val="699557"/>
                    </a:solidFill>
                  </a:tcPr>
                </a:tc>
              </a:tr>
              <a:tr h="486054">
                <a:tc>
                  <a:txBody>
                    <a:bodyPr/>
                    <a:lstStyle/>
                    <a:p>
                      <a:pPr marL="0" marR="0" algn="l" rtl="0">
                        <a:lnSpc>
                          <a:spcPct val="115000"/>
                        </a:lnSpc>
                        <a:spcBef>
                          <a:spcPts val="1200"/>
                        </a:spcBef>
                        <a:spcAft>
                          <a:spcPts val="1200"/>
                        </a:spcAft>
                      </a:pPr>
                      <a:r>
                        <a:rPr lang="en-US" sz="900" b="1" dirty="0">
                          <a:latin typeface="Arial"/>
                          <a:ea typeface="Times New Roman"/>
                          <a:cs typeface="Arial"/>
                        </a:rPr>
                        <a:t>Salads</a:t>
                      </a:r>
                      <a:endParaRPr lang="en-US" sz="1100" dirty="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l" rtl="0">
                        <a:lnSpc>
                          <a:spcPct val="115000"/>
                        </a:lnSpc>
                        <a:spcBef>
                          <a:spcPts val="1200"/>
                        </a:spcBef>
                        <a:spcAft>
                          <a:spcPts val="1200"/>
                        </a:spcAft>
                      </a:pPr>
                      <a:r>
                        <a:rPr lang="en-US" sz="900" b="1">
                          <a:latin typeface="Arial"/>
                          <a:ea typeface="Times New Roman"/>
                          <a:cs typeface="Arial"/>
                        </a:rPr>
                        <a:t>Egg, chicken, ham, tuna &amp; macaroni salads</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3 to 5 days</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Does not freeze well</a:t>
                      </a:r>
                      <a:endParaRPr lang="en-US" sz="1100">
                        <a:latin typeface="Calibri"/>
                        <a:ea typeface="Calibri"/>
                        <a:cs typeface="Arial"/>
                      </a:endParaRPr>
                    </a:p>
                  </a:txBody>
                  <a:tcPr marL="31750" marR="0" marT="0" marB="0">
                    <a:lnL>
                      <a:noFill/>
                    </a:lnL>
                    <a:lnR>
                      <a:noFill/>
                    </a:lnR>
                    <a:lnT>
                      <a:noFill/>
                    </a:lnT>
                    <a:lnB>
                      <a:noFill/>
                    </a:lnB>
                    <a:solidFill>
                      <a:srgbClr val="FFFFFF"/>
                    </a:solidFill>
                  </a:tcPr>
                </a:tc>
              </a:tr>
              <a:tr h="243027">
                <a:tc rowSpan="2">
                  <a:txBody>
                    <a:bodyPr/>
                    <a:lstStyle/>
                    <a:p>
                      <a:pPr marL="0" marR="0" algn="l" rtl="0">
                        <a:lnSpc>
                          <a:spcPct val="115000"/>
                        </a:lnSpc>
                        <a:spcBef>
                          <a:spcPts val="1200"/>
                        </a:spcBef>
                        <a:spcAft>
                          <a:spcPts val="1200"/>
                        </a:spcAft>
                      </a:pPr>
                      <a:r>
                        <a:rPr lang="en-US" sz="900" b="1">
                          <a:latin typeface="Arial"/>
                          <a:ea typeface="Times New Roman"/>
                          <a:cs typeface="Arial"/>
                        </a:rPr>
                        <a:t>Hot dogs</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l" rtl="0">
                        <a:lnSpc>
                          <a:spcPct val="115000"/>
                        </a:lnSpc>
                        <a:spcBef>
                          <a:spcPts val="1200"/>
                        </a:spcBef>
                        <a:spcAft>
                          <a:spcPts val="1200"/>
                        </a:spcAft>
                      </a:pPr>
                      <a:r>
                        <a:rPr lang="en-US" sz="900" b="1">
                          <a:latin typeface="Arial"/>
                          <a:ea typeface="Times New Roman"/>
                          <a:cs typeface="Arial"/>
                        </a:rPr>
                        <a:t>opened package</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1 week</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1 to 2 months</a:t>
                      </a:r>
                      <a:endParaRPr lang="en-US" sz="1100">
                        <a:latin typeface="Calibri"/>
                        <a:ea typeface="Calibri"/>
                        <a:cs typeface="Arial"/>
                      </a:endParaRPr>
                    </a:p>
                  </a:txBody>
                  <a:tcPr marL="31750" marR="0" marT="0" marB="0">
                    <a:lnL>
                      <a:noFill/>
                    </a:lnL>
                    <a:lnR>
                      <a:noFill/>
                    </a:lnR>
                    <a:lnT>
                      <a:noFill/>
                    </a:lnT>
                    <a:lnB>
                      <a:noFill/>
                    </a:lnB>
                    <a:solidFill>
                      <a:srgbClr val="E8F0F2"/>
                    </a:solidFill>
                  </a:tcPr>
                </a:tc>
              </a:tr>
              <a:tr h="243027">
                <a:tc vMerge="1">
                  <a:txBody>
                    <a:bodyPr/>
                    <a:lstStyle/>
                    <a:p>
                      <a:pPr rtl="1"/>
                      <a:endParaRPr lang="ar-SA"/>
                    </a:p>
                  </a:txBody>
                  <a:tcPr/>
                </a:tc>
                <a:tc>
                  <a:txBody>
                    <a:bodyPr/>
                    <a:lstStyle/>
                    <a:p>
                      <a:pPr marL="0" marR="0" algn="l" rtl="0">
                        <a:lnSpc>
                          <a:spcPct val="115000"/>
                        </a:lnSpc>
                        <a:spcBef>
                          <a:spcPts val="1200"/>
                        </a:spcBef>
                        <a:spcAft>
                          <a:spcPts val="1200"/>
                        </a:spcAft>
                      </a:pPr>
                      <a:r>
                        <a:rPr lang="en-US" sz="900" b="1">
                          <a:latin typeface="Arial"/>
                          <a:ea typeface="Times New Roman"/>
                          <a:cs typeface="Arial"/>
                        </a:rPr>
                        <a:t>unopened package</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2 weeks</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1 to 2 months</a:t>
                      </a:r>
                      <a:endParaRPr lang="en-US" sz="1100">
                        <a:latin typeface="Calibri"/>
                        <a:ea typeface="Calibri"/>
                        <a:cs typeface="Arial"/>
                      </a:endParaRPr>
                    </a:p>
                  </a:txBody>
                  <a:tcPr marL="31750" marR="0" marT="0" marB="0">
                    <a:lnL>
                      <a:noFill/>
                    </a:lnL>
                    <a:lnR>
                      <a:noFill/>
                    </a:lnR>
                    <a:lnT>
                      <a:noFill/>
                    </a:lnT>
                    <a:lnB>
                      <a:noFill/>
                    </a:lnB>
                    <a:solidFill>
                      <a:srgbClr val="E8F0F2"/>
                    </a:solidFill>
                  </a:tcPr>
                </a:tc>
              </a:tr>
              <a:tr h="486054">
                <a:tc rowSpan="2">
                  <a:txBody>
                    <a:bodyPr/>
                    <a:lstStyle/>
                    <a:p>
                      <a:pPr marL="0" marR="0" algn="l" rtl="0">
                        <a:lnSpc>
                          <a:spcPct val="115000"/>
                        </a:lnSpc>
                        <a:spcBef>
                          <a:spcPts val="1200"/>
                        </a:spcBef>
                        <a:spcAft>
                          <a:spcPts val="1200"/>
                        </a:spcAft>
                      </a:pPr>
                      <a:r>
                        <a:rPr lang="en-US" sz="900" b="1">
                          <a:latin typeface="Arial"/>
                          <a:ea typeface="Times New Roman"/>
                          <a:cs typeface="Arial"/>
                        </a:rPr>
                        <a:t>Luncheon meat</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l" rtl="0">
                        <a:lnSpc>
                          <a:spcPct val="115000"/>
                        </a:lnSpc>
                        <a:spcBef>
                          <a:spcPts val="1200"/>
                        </a:spcBef>
                        <a:spcAft>
                          <a:spcPts val="1200"/>
                        </a:spcAft>
                      </a:pPr>
                      <a:r>
                        <a:rPr lang="en-US" sz="900" b="1">
                          <a:latin typeface="Arial"/>
                          <a:ea typeface="Times New Roman"/>
                          <a:cs typeface="Arial"/>
                        </a:rPr>
                        <a:t>opened package or deli sliced</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3 to 5 days</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1 to 2 months</a:t>
                      </a:r>
                      <a:endParaRPr lang="en-US" sz="1100">
                        <a:latin typeface="Calibri"/>
                        <a:ea typeface="Calibri"/>
                        <a:cs typeface="Arial"/>
                      </a:endParaRPr>
                    </a:p>
                  </a:txBody>
                  <a:tcPr marL="31750" marR="0" marT="0" marB="0">
                    <a:lnL>
                      <a:noFill/>
                    </a:lnL>
                    <a:lnR>
                      <a:noFill/>
                    </a:lnR>
                    <a:lnT>
                      <a:noFill/>
                    </a:lnT>
                    <a:lnB>
                      <a:noFill/>
                    </a:lnB>
                    <a:solidFill>
                      <a:srgbClr val="FFFFFF"/>
                    </a:solidFill>
                  </a:tcPr>
                </a:tc>
              </a:tr>
              <a:tr h="243027">
                <a:tc vMerge="1">
                  <a:txBody>
                    <a:bodyPr/>
                    <a:lstStyle/>
                    <a:p>
                      <a:pPr rtl="1"/>
                      <a:endParaRPr lang="ar-SA"/>
                    </a:p>
                  </a:txBody>
                  <a:tcPr/>
                </a:tc>
                <a:tc>
                  <a:txBody>
                    <a:bodyPr/>
                    <a:lstStyle/>
                    <a:p>
                      <a:pPr marL="0" marR="0" algn="l" rtl="0">
                        <a:lnSpc>
                          <a:spcPct val="115000"/>
                        </a:lnSpc>
                        <a:spcBef>
                          <a:spcPts val="1200"/>
                        </a:spcBef>
                        <a:spcAft>
                          <a:spcPts val="1200"/>
                        </a:spcAft>
                      </a:pPr>
                      <a:r>
                        <a:rPr lang="en-US" sz="900" b="1">
                          <a:latin typeface="Arial"/>
                          <a:ea typeface="Times New Roman"/>
                          <a:cs typeface="Arial"/>
                        </a:rPr>
                        <a:t>unopened package</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2 weeks</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1 to 2 months</a:t>
                      </a:r>
                      <a:endParaRPr lang="en-US" sz="1100">
                        <a:latin typeface="Calibri"/>
                        <a:ea typeface="Calibri"/>
                        <a:cs typeface="Arial"/>
                      </a:endParaRPr>
                    </a:p>
                  </a:txBody>
                  <a:tcPr marL="31750" marR="0" marT="0" marB="0">
                    <a:lnL>
                      <a:noFill/>
                    </a:lnL>
                    <a:lnR>
                      <a:noFill/>
                    </a:lnR>
                    <a:lnT>
                      <a:noFill/>
                    </a:lnT>
                    <a:lnB>
                      <a:noFill/>
                    </a:lnB>
                    <a:solidFill>
                      <a:srgbClr val="FFFFFF"/>
                    </a:solidFill>
                  </a:tcPr>
                </a:tc>
              </a:tr>
              <a:tr h="243027">
                <a:tc rowSpan="2">
                  <a:txBody>
                    <a:bodyPr/>
                    <a:lstStyle/>
                    <a:p>
                      <a:pPr marL="0" marR="0" algn="l" rtl="0">
                        <a:lnSpc>
                          <a:spcPct val="115000"/>
                        </a:lnSpc>
                        <a:spcBef>
                          <a:spcPts val="1200"/>
                        </a:spcBef>
                        <a:spcAft>
                          <a:spcPts val="1200"/>
                        </a:spcAft>
                      </a:pPr>
                      <a:r>
                        <a:rPr lang="en-US" sz="900" b="1">
                          <a:latin typeface="Arial"/>
                          <a:ea typeface="Times New Roman"/>
                          <a:cs typeface="Arial"/>
                        </a:rPr>
                        <a:t>Bacon &amp; Sausage</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l" rtl="0">
                        <a:lnSpc>
                          <a:spcPct val="115000"/>
                        </a:lnSpc>
                        <a:spcBef>
                          <a:spcPts val="1200"/>
                        </a:spcBef>
                        <a:spcAft>
                          <a:spcPts val="1200"/>
                        </a:spcAft>
                      </a:pPr>
                      <a:r>
                        <a:rPr lang="en-US" sz="900" b="1">
                          <a:latin typeface="Arial"/>
                          <a:ea typeface="Times New Roman"/>
                          <a:cs typeface="Arial"/>
                        </a:rPr>
                        <a:t>Bacon</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7 days</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1 month</a:t>
                      </a:r>
                      <a:endParaRPr lang="en-US" sz="1100">
                        <a:latin typeface="Calibri"/>
                        <a:ea typeface="Calibri"/>
                        <a:cs typeface="Arial"/>
                      </a:endParaRPr>
                    </a:p>
                  </a:txBody>
                  <a:tcPr marL="31750" marR="0" marT="0" marB="0">
                    <a:lnL>
                      <a:noFill/>
                    </a:lnL>
                    <a:lnR>
                      <a:noFill/>
                    </a:lnR>
                    <a:lnT>
                      <a:noFill/>
                    </a:lnT>
                    <a:lnB>
                      <a:noFill/>
                    </a:lnB>
                    <a:solidFill>
                      <a:srgbClr val="E8F0F2"/>
                    </a:solidFill>
                  </a:tcPr>
                </a:tc>
              </a:tr>
              <a:tr h="486054">
                <a:tc vMerge="1">
                  <a:txBody>
                    <a:bodyPr/>
                    <a:lstStyle/>
                    <a:p>
                      <a:pPr rtl="1"/>
                      <a:endParaRPr lang="ar-SA"/>
                    </a:p>
                  </a:txBody>
                  <a:tcPr/>
                </a:tc>
                <a:tc>
                  <a:txBody>
                    <a:bodyPr/>
                    <a:lstStyle/>
                    <a:p>
                      <a:pPr marL="0" marR="0" algn="l" rtl="0">
                        <a:lnSpc>
                          <a:spcPct val="115000"/>
                        </a:lnSpc>
                        <a:spcBef>
                          <a:spcPts val="1200"/>
                        </a:spcBef>
                        <a:spcAft>
                          <a:spcPts val="1200"/>
                        </a:spcAft>
                      </a:pPr>
                      <a:r>
                        <a:rPr lang="en-US" sz="900" b="1">
                          <a:latin typeface="Arial"/>
                          <a:ea typeface="Times New Roman"/>
                          <a:cs typeface="Arial"/>
                        </a:rPr>
                        <a:t>Sausage, raw — from chicken, turkey, pork, beef</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1 to 2 days</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1 to 2 months</a:t>
                      </a:r>
                      <a:endParaRPr lang="en-US" sz="1100">
                        <a:latin typeface="Calibri"/>
                        <a:ea typeface="Calibri"/>
                        <a:cs typeface="Arial"/>
                      </a:endParaRPr>
                    </a:p>
                  </a:txBody>
                  <a:tcPr marL="31750" marR="0" marT="0" marB="0">
                    <a:lnL>
                      <a:noFill/>
                    </a:lnL>
                    <a:lnR>
                      <a:noFill/>
                    </a:lnR>
                    <a:lnT>
                      <a:noFill/>
                    </a:lnT>
                    <a:lnB>
                      <a:noFill/>
                    </a:lnB>
                    <a:solidFill>
                      <a:srgbClr val="E8F0F2"/>
                    </a:solidFill>
                  </a:tcPr>
                </a:tc>
              </a:tr>
              <a:tr h="729081">
                <a:tc>
                  <a:txBody>
                    <a:bodyPr/>
                    <a:lstStyle/>
                    <a:p>
                      <a:pPr marL="0" marR="0" algn="l" rtl="0">
                        <a:lnSpc>
                          <a:spcPct val="115000"/>
                        </a:lnSpc>
                        <a:spcBef>
                          <a:spcPts val="1200"/>
                        </a:spcBef>
                        <a:spcAft>
                          <a:spcPts val="1200"/>
                        </a:spcAft>
                      </a:pPr>
                      <a:r>
                        <a:rPr lang="en-US" sz="900" b="1">
                          <a:latin typeface="Arial"/>
                          <a:ea typeface="Times New Roman"/>
                          <a:cs typeface="Arial"/>
                        </a:rPr>
                        <a:t>Hamburger &amp; Other Ground Meats</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l" rtl="0">
                        <a:lnSpc>
                          <a:spcPct val="115000"/>
                        </a:lnSpc>
                        <a:spcBef>
                          <a:spcPts val="1200"/>
                        </a:spcBef>
                        <a:spcAft>
                          <a:spcPts val="1200"/>
                        </a:spcAft>
                      </a:pPr>
                      <a:r>
                        <a:rPr lang="en-US" sz="900" b="1">
                          <a:latin typeface="Arial"/>
                          <a:ea typeface="Times New Roman"/>
                          <a:cs typeface="Arial"/>
                        </a:rPr>
                        <a:t>Hamburger, ground beef, turkey, veal, pork, lamb, &amp; mixtures of them</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1 to 2 days</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3 to 4 months</a:t>
                      </a:r>
                      <a:endParaRPr lang="en-US" sz="1100">
                        <a:latin typeface="Calibri"/>
                        <a:ea typeface="Calibri"/>
                        <a:cs typeface="Arial"/>
                      </a:endParaRPr>
                    </a:p>
                  </a:txBody>
                  <a:tcPr marL="31750" marR="0" marT="0" marB="0">
                    <a:lnL>
                      <a:noFill/>
                    </a:lnL>
                    <a:lnR>
                      <a:noFill/>
                    </a:lnR>
                    <a:lnT>
                      <a:noFill/>
                    </a:lnT>
                    <a:lnB>
                      <a:noFill/>
                    </a:lnB>
                    <a:solidFill>
                      <a:srgbClr val="FFFFFF"/>
                    </a:solidFill>
                  </a:tcPr>
                </a:tc>
              </a:tr>
              <a:tr h="243027">
                <a:tc rowSpan="3">
                  <a:txBody>
                    <a:bodyPr/>
                    <a:lstStyle/>
                    <a:p>
                      <a:pPr marL="0" marR="0" algn="l" rtl="0">
                        <a:lnSpc>
                          <a:spcPct val="115000"/>
                        </a:lnSpc>
                        <a:spcBef>
                          <a:spcPts val="1200"/>
                        </a:spcBef>
                        <a:spcAft>
                          <a:spcPts val="1200"/>
                        </a:spcAft>
                      </a:pPr>
                      <a:r>
                        <a:rPr lang="en-US" sz="900" b="1">
                          <a:latin typeface="Arial"/>
                          <a:ea typeface="Times New Roman"/>
                          <a:cs typeface="Arial"/>
                        </a:rPr>
                        <a:t>Fresh Beef, Veal, Lamb &amp; Pork</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l" rtl="0">
                        <a:lnSpc>
                          <a:spcPct val="115000"/>
                        </a:lnSpc>
                        <a:spcBef>
                          <a:spcPts val="1200"/>
                        </a:spcBef>
                        <a:spcAft>
                          <a:spcPts val="1200"/>
                        </a:spcAft>
                      </a:pPr>
                      <a:r>
                        <a:rPr lang="en-US" sz="900" b="1">
                          <a:latin typeface="Arial"/>
                          <a:ea typeface="Times New Roman"/>
                          <a:cs typeface="Arial"/>
                        </a:rPr>
                        <a:t>Steaks</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3 to 5 days</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6 to 12 months</a:t>
                      </a:r>
                      <a:endParaRPr lang="en-US" sz="1100">
                        <a:latin typeface="Calibri"/>
                        <a:ea typeface="Calibri"/>
                        <a:cs typeface="Arial"/>
                      </a:endParaRPr>
                    </a:p>
                  </a:txBody>
                  <a:tcPr marL="31750" marR="0" marT="0" marB="0">
                    <a:lnL>
                      <a:noFill/>
                    </a:lnL>
                    <a:lnR>
                      <a:noFill/>
                    </a:lnR>
                    <a:lnT>
                      <a:noFill/>
                    </a:lnT>
                    <a:lnB>
                      <a:noFill/>
                    </a:lnB>
                    <a:solidFill>
                      <a:srgbClr val="E8F0F2"/>
                    </a:solidFill>
                  </a:tcPr>
                </a:tc>
              </a:tr>
              <a:tr h="243027">
                <a:tc vMerge="1">
                  <a:txBody>
                    <a:bodyPr/>
                    <a:lstStyle/>
                    <a:p>
                      <a:pPr rtl="1"/>
                      <a:endParaRPr lang="ar-SA"/>
                    </a:p>
                  </a:txBody>
                  <a:tcPr/>
                </a:tc>
                <a:tc>
                  <a:txBody>
                    <a:bodyPr/>
                    <a:lstStyle/>
                    <a:p>
                      <a:pPr marL="0" marR="0" algn="l" rtl="0">
                        <a:lnSpc>
                          <a:spcPct val="115000"/>
                        </a:lnSpc>
                        <a:spcBef>
                          <a:spcPts val="1200"/>
                        </a:spcBef>
                        <a:spcAft>
                          <a:spcPts val="1200"/>
                        </a:spcAft>
                      </a:pPr>
                      <a:r>
                        <a:rPr lang="en-US" sz="900" b="1">
                          <a:latin typeface="Arial"/>
                          <a:ea typeface="Times New Roman"/>
                          <a:cs typeface="Arial"/>
                        </a:rPr>
                        <a:t>Chops</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3 to 5 days</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4 to 6 months</a:t>
                      </a:r>
                      <a:endParaRPr lang="en-US" sz="1100">
                        <a:latin typeface="Calibri"/>
                        <a:ea typeface="Calibri"/>
                        <a:cs typeface="Arial"/>
                      </a:endParaRPr>
                    </a:p>
                  </a:txBody>
                  <a:tcPr marL="31750" marR="0" marT="0" marB="0">
                    <a:lnL>
                      <a:noFill/>
                    </a:lnL>
                    <a:lnR>
                      <a:noFill/>
                    </a:lnR>
                    <a:lnT>
                      <a:noFill/>
                    </a:lnT>
                    <a:lnB>
                      <a:noFill/>
                    </a:lnB>
                    <a:solidFill>
                      <a:srgbClr val="E8F0F2"/>
                    </a:solidFill>
                  </a:tcPr>
                </a:tc>
              </a:tr>
              <a:tr h="243027">
                <a:tc vMerge="1">
                  <a:txBody>
                    <a:bodyPr/>
                    <a:lstStyle/>
                    <a:p>
                      <a:pPr rtl="1"/>
                      <a:endParaRPr lang="ar-SA"/>
                    </a:p>
                  </a:txBody>
                  <a:tcPr/>
                </a:tc>
                <a:tc>
                  <a:txBody>
                    <a:bodyPr/>
                    <a:lstStyle/>
                    <a:p>
                      <a:pPr marL="0" marR="0" algn="l" rtl="0">
                        <a:lnSpc>
                          <a:spcPct val="115000"/>
                        </a:lnSpc>
                        <a:spcBef>
                          <a:spcPts val="1200"/>
                        </a:spcBef>
                        <a:spcAft>
                          <a:spcPts val="1200"/>
                        </a:spcAft>
                      </a:pPr>
                      <a:r>
                        <a:rPr lang="en-US" sz="900" b="1">
                          <a:latin typeface="Arial"/>
                          <a:ea typeface="Times New Roman"/>
                          <a:cs typeface="Arial"/>
                        </a:rPr>
                        <a:t>Roasts</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3 to 5 days</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4 to 12 months</a:t>
                      </a:r>
                      <a:endParaRPr lang="en-US" sz="1100">
                        <a:latin typeface="Calibri"/>
                        <a:ea typeface="Calibri"/>
                        <a:cs typeface="Arial"/>
                      </a:endParaRPr>
                    </a:p>
                  </a:txBody>
                  <a:tcPr marL="31750" marR="0" marT="0" marB="0">
                    <a:lnL>
                      <a:noFill/>
                    </a:lnL>
                    <a:lnR>
                      <a:noFill/>
                    </a:lnR>
                    <a:lnT>
                      <a:noFill/>
                    </a:lnT>
                    <a:lnB>
                      <a:noFill/>
                    </a:lnB>
                    <a:solidFill>
                      <a:srgbClr val="E8F0F2"/>
                    </a:solidFill>
                  </a:tcPr>
                </a:tc>
              </a:tr>
              <a:tr h="243027">
                <a:tc rowSpan="2">
                  <a:txBody>
                    <a:bodyPr/>
                    <a:lstStyle/>
                    <a:p>
                      <a:pPr marL="0" marR="0" algn="l" rtl="0">
                        <a:lnSpc>
                          <a:spcPct val="115000"/>
                        </a:lnSpc>
                        <a:spcBef>
                          <a:spcPts val="1200"/>
                        </a:spcBef>
                        <a:spcAft>
                          <a:spcPts val="1200"/>
                        </a:spcAft>
                      </a:pPr>
                      <a:r>
                        <a:rPr lang="en-US" sz="900" b="1">
                          <a:latin typeface="Arial"/>
                          <a:ea typeface="Times New Roman"/>
                          <a:cs typeface="Arial"/>
                        </a:rPr>
                        <a:t>Fresh Poultry</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l" rtl="0">
                        <a:lnSpc>
                          <a:spcPct val="115000"/>
                        </a:lnSpc>
                        <a:spcBef>
                          <a:spcPts val="1200"/>
                        </a:spcBef>
                        <a:spcAft>
                          <a:spcPts val="1200"/>
                        </a:spcAft>
                      </a:pPr>
                      <a:r>
                        <a:rPr lang="en-US" sz="900" b="1">
                          <a:latin typeface="Arial"/>
                          <a:ea typeface="Times New Roman"/>
                          <a:cs typeface="Arial"/>
                        </a:rPr>
                        <a:t>Chicken or turkey, whole</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1 to 2 days</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1 year</a:t>
                      </a:r>
                      <a:endParaRPr lang="en-US" sz="1100">
                        <a:latin typeface="Calibri"/>
                        <a:ea typeface="Calibri"/>
                        <a:cs typeface="Arial"/>
                      </a:endParaRPr>
                    </a:p>
                  </a:txBody>
                  <a:tcPr marL="31750" marR="0" marT="0" marB="0">
                    <a:lnL>
                      <a:noFill/>
                    </a:lnL>
                    <a:lnR>
                      <a:noFill/>
                    </a:lnR>
                    <a:lnT>
                      <a:noFill/>
                    </a:lnT>
                    <a:lnB>
                      <a:noFill/>
                    </a:lnB>
                    <a:solidFill>
                      <a:srgbClr val="FFFFFF"/>
                    </a:solidFill>
                  </a:tcPr>
                </a:tc>
              </a:tr>
              <a:tr h="243027">
                <a:tc vMerge="1">
                  <a:txBody>
                    <a:bodyPr/>
                    <a:lstStyle/>
                    <a:p>
                      <a:pPr rtl="1"/>
                      <a:endParaRPr lang="ar-SA"/>
                    </a:p>
                  </a:txBody>
                  <a:tcPr/>
                </a:tc>
                <a:tc>
                  <a:txBody>
                    <a:bodyPr/>
                    <a:lstStyle/>
                    <a:p>
                      <a:pPr marL="0" marR="0" algn="l" rtl="0">
                        <a:lnSpc>
                          <a:spcPct val="115000"/>
                        </a:lnSpc>
                        <a:spcBef>
                          <a:spcPts val="1200"/>
                        </a:spcBef>
                        <a:spcAft>
                          <a:spcPts val="1200"/>
                        </a:spcAft>
                      </a:pPr>
                      <a:r>
                        <a:rPr lang="en-US" sz="900" b="1">
                          <a:latin typeface="Arial"/>
                          <a:ea typeface="Times New Roman"/>
                          <a:cs typeface="Arial"/>
                        </a:rPr>
                        <a:t>Chicken or turkey, pieces</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1 to 2 days</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9 months</a:t>
                      </a:r>
                      <a:endParaRPr lang="en-US" sz="1100">
                        <a:latin typeface="Calibri"/>
                        <a:ea typeface="Calibri"/>
                        <a:cs typeface="Arial"/>
                      </a:endParaRPr>
                    </a:p>
                  </a:txBody>
                  <a:tcPr marL="31750" marR="0" marT="0" marB="0">
                    <a:lnL>
                      <a:noFill/>
                    </a:lnL>
                    <a:lnR>
                      <a:noFill/>
                    </a:lnR>
                    <a:lnT>
                      <a:noFill/>
                    </a:lnT>
                    <a:lnB>
                      <a:noFill/>
                    </a:lnB>
                    <a:solidFill>
                      <a:srgbClr val="FFFFFF"/>
                    </a:solidFill>
                  </a:tcPr>
                </a:tc>
              </a:tr>
              <a:tr h="243027">
                <a:tc>
                  <a:txBody>
                    <a:bodyPr/>
                    <a:lstStyle/>
                    <a:p>
                      <a:pPr marL="0" marR="0" algn="l" rtl="0">
                        <a:lnSpc>
                          <a:spcPct val="115000"/>
                        </a:lnSpc>
                        <a:spcBef>
                          <a:spcPts val="1200"/>
                        </a:spcBef>
                        <a:spcAft>
                          <a:spcPts val="1200"/>
                        </a:spcAft>
                      </a:pPr>
                      <a:r>
                        <a:rPr lang="en-US" sz="900" b="1">
                          <a:latin typeface="Arial"/>
                          <a:ea typeface="Times New Roman"/>
                          <a:cs typeface="Arial"/>
                        </a:rPr>
                        <a:t>Soups &amp; Stews</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l" rtl="0">
                        <a:lnSpc>
                          <a:spcPct val="115000"/>
                        </a:lnSpc>
                        <a:spcBef>
                          <a:spcPts val="1200"/>
                        </a:spcBef>
                        <a:spcAft>
                          <a:spcPts val="1200"/>
                        </a:spcAft>
                      </a:pPr>
                      <a:r>
                        <a:rPr lang="en-US" sz="900" b="1">
                          <a:latin typeface="Arial"/>
                          <a:ea typeface="Times New Roman"/>
                          <a:cs typeface="Arial"/>
                        </a:rPr>
                        <a:t>Vegetable or meat added</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3 to 4 days</a:t>
                      </a:r>
                      <a:endParaRPr lang="en-US" sz="1100">
                        <a:latin typeface="Calibri"/>
                        <a:ea typeface="Calibri"/>
                        <a:cs typeface="Arial"/>
                      </a:endParaRPr>
                    </a:p>
                  </a:txBody>
                  <a:tcPr marL="31750" marR="0" marT="0" marB="0">
                    <a:lnL>
                      <a:noFill/>
                    </a:lnL>
                    <a:lnR>
                      <a:noFill/>
                    </a:lnR>
                    <a:lnT>
                      <a:noFill/>
                    </a:lnT>
                    <a:lnB>
                      <a:noFill/>
                    </a:lnB>
                    <a:solidFill>
                      <a:srgbClr val="E8F0F2"/>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2 to 3 months</a:t>
                      </a:r>
                      <a:endParaRPr lang="en-US" sz="1100">
                        <a:latin typeface="Calibri"/>
                        <a:ea typeface="Calibri"/>
                        <a:cs typeface="Arial"/>
                      </a:endParaRPr>
                    </a:p>
                  </a:txBody>
                  <a:tcPr marL="31750" marR="0" marT="0" marB="0">
                    <a:lnL>
                      <a:noFill/>
                    </a:lnL>
                    <a:lnR>
                      <a:noFill/>
                    </a:lnR>
                    <a:lnT>
                      <a:noFill/>
                    </a:lnT>
                    <a:lnB>
                      <a:noFill/>
                    </a:lnB>
                    <a:solidFill>
                      <a:srgbClr val="E8F0F2"/>
                    </a:solidFill>
                  </a:tcPr>
                </a:tc>
              </a:tr>
              <a:tr h="243027">
                <a:tc rowSpan="3">
                  <a:txBody>
                    <a:bodyPr/>
                    <a:lstStyle/>
                    <a:p>
                      <a:pPr marL="0" marR="0" algn="l" rtl="0">
                        <a:lnSpc>
                          <a:spcPct val="115000"/>
                        </a:lnSpc>
                        <a:spcBef>
                          <a:spcPts val="1200"/>
                        </a:spcBef>
                        <a:spcAft>
                          <a:spcPts val="1200"/>
                        </a:spcAft>
                      </a:pPr>
                      <a:r>
                        <a:rPr lang="en-US" sz="900" b="1">
                          <a:latin typeface="Arial"/>
                          <a:ea typeface="Times New Roman"/>
                          <a:cs typeface="Arial"/>
                        </a:rPr>
                        <a:t>Leftovers</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l" rtl="0">
                        <a:lnSpc>
                          <a:spcPct val="115000"/>
                        </a:lnSpc>
                        <a:spcBef>
                          <a:spcPts val="1200"/>
                        </a:spcBef>
                        <a:spcAft>
                          <a:spcPts val="1200"/>
                        </a:spcAft>
                      </a:pPr>
                      <a:r>
                        <a:rPr lang="en-US" sz="900" b="1">
                          <a:latin typeface="Arial"/>
                          <a:ea typeface="Times New Roman"/>
                          <a:cs typeface="Arial"/>
                        </a:rPr>
                        <a:t>Cooked meat or poultry</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3 to 4 days</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2 to 6 months</a:t>
                      </a:r>
                      <a:endParaRPr lang="en-US" sz="1100">
                        <a:latin typeface="Calibri"/>
                        <a:ea typeface="Calibri"/>
                        <a:cs typeface="Arial"/>
                      </a:endParaRPr>
                    </a:p>
                  </a:txBody>
                  <a:tcPr marL="31750" marR="0" marT="0" marB="0">
                    <a:lnL>
                      <a:noFill/>
                    </a:lnL>
                    <a:lnR>
                      <a:noFill/>
                    </a:lnR>
                    <a:lnT>
                      <a:noFill/>
                    </a:lnT>
                    <a:lnB>
                      <a:noFill/>
                    </a:lnB>
                    <a:solidFill>
                      <a:srgbClr val="FFFFFF"/>
                    </a:solidFill>
                  </a:tcPr>
                </a:tc>
              </a:tr>
              <a:tr h="243027">
                <a:tc vMerge="1">
                  <a:txBody>
                    <a:bodyPr/>
                    <a:lstStyle/>
                    <a:p>
                      <a:pPr rtl="1"/>
                      <a:endParaRPr lang="ar-SA"/>
                    </a:p>
                  </a:txBody>
                  <a:tcPr/>
                </a:tc>
                <a:tc>
                  <a:txBody>
                    <a:bodyPr/>
                    <a:lstStyle/>
                    <a:p>
                      <a:pPr marL="0" marR="0" algn="l" rtl="0">
                        <a:lnSpc>
                          <a:spcPct val="115000"/>
                        </a:lnSpc>
                        <a:spcBef>
                          <a:spcPts val="1200"/>
                        </a:spcBef>
                        <a:spcAft>
                          <a:spcPts val="1200"/>
                        </a:spcAft>
                      </a:pPr>
                      <a:r>
                        <a:rPr lang="en-US" sz="900" b="1">
                          <a:latin typeface="Arial"/>
                          <a:ea typeface="Times New Roman"/>
                          <a:cs typeface="Arial"/>
                        </a:rPr>
                        <a:t>Chicken nuggets or patties</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3 to 4 days</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1 to 3 months</a:t>
                      </a:r>
                      <a:endParaRPr lang="en-US" sz="1100">
                        <a:latin typeface="Calibri"/>
                        <a:ea typeface="Calibri"/>
                        <a:cs typeface="Arial"/>
                      </a:endParaRPr>
                    </a:p>
                  </a:txBody>
                  <a:tcPr marL="31750" marR="0" marT="0" marB="0">
                    <a:lnL>
                      <a:noFill/>
                    </a:lnL>
                    <a:lnR>
                      <a:noFill/>
                    </a:lnR>
                    <a:lnT>
                      <a:noFill/>
                    </a:lnT>
                    <a:lnB>
                      <a:noFill/>
                    </a:lnB>
                    <a:solidFill>
                      <a:srgbClr val="FFFFFF"/>
                    </a:solidFill>
                  </a:tcPr>
                </a:tc>
              </a:tr>
              <a:tr h="243027">
                <a:tc vMerge="1">
                  <a:txBody>
                    <a:bodyPr/>
                    <a:lstStyle/>
                    <a:p>
                      <a:pPr rtl="1"/>
                      <a:endParaRPr lang="ar-SA"/>
                    </a:p>
                  </a:txBody>
                  <a:tcPr/>
                </a:tc>
                <a:tc>
                  <a:txBody>
                    <a:bodyPr/>
                    <a:lstStyle/>
                    <a:p>
                      <a:pPr marL="0" marR="0" algn="l" rtl="0">
                        <a:lnSpc>
                          <a:spcPct val="115000"/>
                        </a:lnSpc>
                        <a:spcBef>
                          <a:spcPts val="1200"/>
                        </a:spcBef>
                        <a:spcAft>
                          <a:spcPts val="1200"/>
                        </a:spcAft>
                      </a:pPr>
                      <a:r>
                        <a:rPr lang="en-US" sz="900" b="1">
                          <a:latin typeface="Arial"/>
                          <a:ea typeface="Times New Roman"/>
                          <a:cs typeface="Arial"/>
                        </a:rPr>
                        <a:t>Pizza</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a:latin typeface="Arial"/>
                          <a:ea typeface="Times New Roman"/>
                          <a:cs typeface="Arial"/>
                        </a:rPr>
                        <a:t>3 to 4 days</a:t>
                      </a:r>
                      <a:endParaRPr lang="en-US" sz="1100">
                        <a:latin typeface="Calibri"/>
                        <a:ea typeface="Calibri"/>
                        <a:cs typeface="Arial"/>
                      </a:endParaRPr>
                    </a:p>
                  </a:txBody>
                  <a:tcPr marL="31750" marR="0" marT="0" marB="0">
                    <a:lnL>
                      <a:noFill/>
                    </a:lnL>
                    <a:lnR>
                      <a:noFill/>
                    </a:lnR>
                    <a:lnT>
                      <a:noFill/>
                    </a:lnT>
                    <a:lnB>
                      <a:noFill/>
                    </a:lnB>
                    <a:solidFill>
                      <a:srgbClr val="FFFFFF"/>
                    </a:solidFill>
                  </a:tcPr>
                </a:tc>
                <a:tc>
                  <a:txBody>
                    <a:bodyPr/>
                    <a:lstStyle/>
                    <a:p>
                      <a:pPr marL="0" marR="0" algn="ctr" rtl="0">
                        <a:lnSpc>
                          <a:spcPct val="115000"/>
                        </a:lnSpc>
                        <a:spcBef>
                          <a:spcPts val="1200"/>
                        </a:spcBef>
                        <a:spcAft>
                          <a:spcPts val="1200"/>
                        </a:spcAft>
                      </a:pPr>
                      <a:r>
                        <a:rPr lang="en-US" sz="900" dirty="0">
                          <a:latin typeface="Arial"/>
                          <a:ea typeface="Times New Roman"/>
                          <a:cs typeface="Arial"/>
                        </a:rPr>
                        <a:t>1 to 2 months</a:t>
                      </a:r>
                      <a:endParaRPr lang="en-US" sz="1100" dirty="0">
                        <a:latin typeface="Calibri"/>
                        <a:ea typeface="Calibri"/>
                        <a:cs typeface="Arial"/>
                      </a:endParaRPr>
                    </a:p>
                  </a:txBody>
                  <a:tcPr marL="31750" marR="0" marT="0" marB="0">
                    <a:lnL>
                      <a:noFill/>
                    </a:lnL>
                    <a:lnR>
                      <a:noFill/>
                    </a:lnR>
                    <a:lnT>
                      <a:noFill/>
                    </a:lnT>
                    <a:lnB>
                      <a:noFill/>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on food hygiene</a:t>
            </a:r>
            <a:endParaRPr lang="ar-SA" dirty="0"/>
          </a:p>
        </p:txBody>
      </p:sp>
      <p:sp>
        <p:nvSpPr>
          <p:cNvPr id="3" name="Content Placeholder 2"/>
          <p:cNvSpPr>
            <a:spLocks noGrp="1"/>
          </p:cNvSpPr>
          <p:nvPr>
            <p:ph sz="quarter" idx="1"/>
          </p:nvPr>
        </p:nvSpPr>
        <p:spPr/>
        <p:txBody>
          <a:bodyPr/>
          <a:lstStyle/>
          <a:p>
            <a:r>
              <a:rPr lang="en-US" dirty="0" smtClean="0">
                <a:hlinkClick r:id="rId2"/>
              </a:rPr>
              <a:t>http://</a:t>
            </a:r>
            <a:r>
              <a:rPr lang="en-US" dirty="0" smtClean="0">
                <a:hlinkClick r:id="rId2"/>
              </a:rPr>
              <a:t>www.youtube.com/watch?v=DizdkUayQBw</a:t>
            </a:r>
            <a:endParaRPr lang="en-US" dirty="0" smtClean="0"/>
          </a:p>
          <a:p>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b="1"/>
              <a:t>Food carcinogens</a:t>
            </a:r>
          </a:p>
        </p:txBody>
      </p:sp>
      <p:sp>
        <p:nvSpPr>
          <p:cNvPr id="59395" name="Rectangle 3"/>
          <p:cNvSpPr>
            <a:spLocks noGrp="1" noChangeArrowheads="1"/>
          </p:cNvSpPr>
          <p:nvPr>
            <p:ph type="body" idx="1"/>
          </p:nvPr>
        </p:nvSpPr>
        <p:spPr/>
        <p:txBody>
          <a:bodyPr/>
          <a:lstStyle/>
          <a:p>
            <a:r>
              <a:rPr lang="en-US" dirty="0"/>
              <a:t>The occurrence of carcinogens in some foods, either as natural constituents or as </a:t>
            </a:r>
            <a:r>
              <a:rPr lang="en-US" dirty="0" smtClean="0"/>
              <a:t>contaminants </a:t>
            </a:r>
            <a:r>
              <a:rPr lang="en-US" dirty="0"/>
              <a:t>that develop during harvesting, processing, or cooking, is now well </a:t>
            </a:r>
            <a:r>
              <a:rPr lang="en-US" dirty="0" smtClean="0"/>
              <a:t>established</a:t>
            </a:r>
          </a:p>
          <a:p>
            <a:endParaRPr lang="en-US"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algn="l"/>
            <a:r>
              <a:rPr lang="en-US" sz="3200" b="1"/>
              <a:t>carcinogens of Natural Origin in the Human Diet:</a:t>
            </a:r>
          </a:p>
        </p:txBody>
      </p:sp>
      <p:sp>
        <p:nvSpPr>
          <p:cNvPr id="175108" name="Rectangle 4"/>
          <p:cNvSpPr>
            <a:spLocks noGrp="1" noChangeArrowheads="1"/>
          </p:cNvSpPr>
          <p:nvPr>
            <p:ph type="body" idx="1"/>
          </p:nvPr>
        </p:nvSpPr>
        <p:spPr>
          <a:xfrm>
            <a:off x="468313" y="1989138"/>
            <a:ext cx="8226425" cy="4497387"/>
          </a:xfrm>
        </p:spPr>
        <p:txBody>
          <a:bodyPr/>
          <a:lstStyle/>
          <a:p>
            <a:pPr>
              <a:buFont typeface="Wingdings" pitchFamily="2" charset="2"/>
              <a:buNone/>
            </a:pPr>
            <a:endParaRPr lang="en-US" b="1" dirty="0"/>
          </a:p>
          <a:p>
            <a:r>
              <a:rPr lang="en-US" dirty="0" smtClean="0"/>
              <a:t>Carcinogens </a:t>
            </a:r>
            <a:r>
              <a:rPr lang="en-US" dirty="0"/>
              <a:t>from food-containing</a:t>
            </a:r>
            <a:r>
              <a:rPr lang="en-US" b="1" dirty="0"/>
              <a:t> molds: </a:t>
            </a:r>
            <a:r>
              <a:rPr lang="en-US" dirty="0" err="1"/>
              <a:t>Aflatoxins</a:t>
            </a:r>
            <a:r>
              <a:rPr lang="en-US" dirty="0"/>
              <a:t>'' (</a:t>
            </a:r>
            <a:r>
              <a:rPr lang="en-US" dirty="0" err="1"/>
              <a:t>Aspergillus</a:t>
            </a:r>
            <a:r>
              <a:rPr lang="en-US" dirty="0" smtClean="0"/>
              <a:t>) </a:t>
            </a:r>
            <a:r>
              <a:rPr lang="en-US" i="1" dirty="0" smtClean="0"/>
              <a:t>common contaminants of foods that are harvested and/or stored under warm, humid conditions especially peanuts, corn, and some grains</a:t>
            </a:r>
            <a:endParaRPr lang="en-US" dirty="0" smtClean="0"/>
          </a:p>
          <a:p>
            <a:r>
              <a:rPr lang="en-US" dirty="0" smtClean="0"/>
              <a:t>Gossypol from unrefined cotton seed oil (used in cooking in Egypt).</a:t>
            </a:r>
          </a:p>
          <a:p>
            <a:r>
              <a:rPr lang="en-US" dirty="0" smtClean="0"/>
              <a:t>Ethyl </a:t>
            </a:r>
            <a:r>
              <a:rPr lang="en-US" dirty="0" err="1" smtClean="0"/>
              <a:t>carbamate</a:t>
            </a:r>
            <a:r>
              <a:rPr lang="en-US" dirty="0" smtClean="0"/>
              <a:t>" wines. beers,(heavy alcohol consumption is correlated to cancers of the head and neck, </a:t>
            </a:r>
            <a:r>
              <a:rPr lang="en-US" dirty="0" err="1" smtClean="0"/>
              <a:t>oropharynx</a:t>
            </a:r>
            <a:r>
              <a:rPr lang="en-US" dirty="0" smtClean="0"/>
              <a:t>, esophagus, and rectum.)</a:t>
            </a:r>
          </a:p>
          <a:p>
            <a:endParaRPr lang="en-US" dirty="0"/>
          </a:p>
          <a:p>
            <a:endParaRPr lang="en-US" b="1"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normAutofit fontScale="90000"/>
          </a:bodyPr>
          <a:lstStyle/>
          <a:p>
            <a:r>
              <a:rPr lang="en-US" sz="4000" b="1">
                <a:effectLst/>
              </a:rPr>
              <a:t>The mechanism of</a:t>
            </a:r>
            <a:br>
              <a:rPr lang="en-US" sz="4000" b="1">
                <a:effectLst/>
              </a:rPr>
            </a:br>
            <a:r>
              <a:rPr lang="en-US" sz="4000" b="1">
                <a:effectLst/>
              </a:rPr>
              <a:t>alcohol carcinogenicity</a:t>
            </a:r>
          </a:p>
        </p:txBody>
      </p:sp>
      <p:sp>
        <p:nvSpPr>
          <p:cNvPr id="181251" name="Rectangle 3"/>
          <p:cNvSpPr>
            <a:spLocks noGrp="1" noChangeArrowheads="1"/>
          </p:cNvSpPr>
          <p:nvPr>
            <p:ph type="body" idx="1"/>
          </p:nvPr>
        </p:nvSpPr>
        <p:spPr/>
        <p:txBody>
          <a:bodyPr>
            <a:normAutofit/>
          </a:bodyPr>
          <a:lstStyle/>
          <a:p>
            <a:pPr>
              <a:lnSpc>
                <a:spcPct val="90000"/>
              </a:lnSpc>
            </a:pPr>
            <a:r>
              <a:rPr lang="en-US" dirty="0"/>
              <a:t>a direct carcinogenic action,</a:t>
            </a:r>
          </a:p>
          <a:p>
            <a:pPr>
              <a:lnSpc>
                <a:spcPct val="90000"/>
              </a:lnSpc>
            </a:pPr>
            <a:r>
              <a:rPr lang="en-US" dirty="0"/>
              <a:t> a solvent effect facilitating carcinogen transport across mucous membranes (cigarette products), </a:t>
            </a:r>
          </a:p>
          <a:p>
            <a:pPr>
              <a:lnSpc>
                <a:spcPct val="90000"/>
              </a:lnSpc>
            </a:pPr>
            <a:r>
              <a:rPr lang="en-US" dirty="0"/>
              <a:t>Enzyme induction leading to carcinogen </a:t>
            </a:r>
            <a:r>
              <a:rPr lang="en-US" dirty="0" err="1"/>
              <a:t>bioactivation</a:t>
            </a:r>
            <a:r>
              <a:rPr lang="en-US" dirty="0"/>
              <a:t>,</a:t>
            </a:r>
          </a:p>
          <a:p>
            <a:pPr>
              <a:lnSpc>
                <a:spcPct val="90000"/>
              </a:lnSpc>
            </a:pPr>
            <a:r>
              <a:rPr lang="en-US" dirty="0"/>
              <a:t>Contaminating carcinogens of alcohol production (nitrosamines, polycyclic aromatic hydrocarbons, asbestos from filters),</a:t>
            </a:r>
          </a:p>
          <a:p>
            <a:pPr>
              <a:lnSpc>
                <a:spcPct val="90000"/>
              </a:lnSpc>
            </a:pPr>
            <a:r>
              <a:rPr lang="en-US" dirty="0"/>
              <a:t>as well as associated malnutrition and host </a:t>
            </a:r>
            <a:r>
              <a:rPr lang="en-US" dirty="0" err="1"/>
              <a:t>immunosuppression</a:t>
            </a:r>
            <a:r>
              <a:rPr lang="en-US" dirty="0"/>
              <a:t>.</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Contaminant carcinogens</a:t>
            </a:r>
            <a:endParaRPr lang="ar-SA" dirty="0"/>
          </a:p>
        </p:txBody>
      </p:sp>
      <p:sp>
        <p:nvSpPr>
          <p:cNvPr id="3" name="عنصر نائب للنص 2"/>
          <p:cNvSpPr>
            <a:spLocks noGrp="1"/>
          </p:cNvSpPr>
          <p:nvPr>
            <p:ph type="body" sz="half" idx="1"/>
          </p:nvPr>
        </p:nvSpPr>
        <p:spPr/>
        <p:txBody>
          <a:bodyPr/>
          <a:lstStyle/>
          <a:p>
            <a:r>
              <a:rPr lang="en-US" dirty="0" smtClean="0"/>
              <a:t>heterocyclic amines</a:t>
            </a:r>
          </a:p>
          <a:p>
            <a:pPr>
              <a:buFont typeface="Wingdings" pitchFamily="2" charset="2"/>
              <a:buNone/>
            </a:pPr>
            <a:r>
              <a:rPr lang="en-US" dirty="0" smtClean="0"/>
              <a:t>  • cooked meats</a:t>
            </a:r>
          </a:p>
          <a:p>
            <a:r>
              <a:rPr lang="en-US" dirty="0" smtClean="0"/>
              <a:t>polycyclic aromatic hydrocarbons</a:t>
            </a:r>
          </a:p>
          <a:p>
            <a:pPr>
              <a:buFont typeface="Wingdings" pitchFamily="2" charset="2"/>
              <a:buNone/>
            </a:pPr>
            <a:r>
              <a:rPr lang="en-US" dirty="0" smtClean="0"/>
              <a:t>   • smoked foods</a:t>
            </a:r>
          </a:p>
          <a:p>
            <a:r>
              <a:rPr lang="en-US" dirty="0" smtClean="0"/>
              <a:t>– </a:t>
            </a:r>
            <a:r>
              <a:rPr lang="en-US" dirty="0" err="1" smtClean="0">
                <a:hlinkClick r:id="rId2" tooltip="Acrylamide"/>
              </a:rPr>
              <a:t>acrylamide</a:t>
            </a:r>
            <a:r>
              <a:rPr lang="en-US" dirty="0" smtClean="0"/>
              <a:t> </a:t>
            </a:r>
          </a:p>
          <a:p>
            <a:pPr>
              <a:buFont typeface="Wingdings" pitchFamily="2" charset="2"/>
              <a:buNone/>
            </a:pPr>
            <a:endParaRPr lang="en-US" dirty="0" smtClean="0"/>
          </a:p>
          <a:p>
            <a:r>
              <a:rPr lang="en-US" dirty="0" smtClean="0"/>
              <a:t>Some Food additives</a:t>
            </a:r>
          </a:p>
          <a:p>
            <a:endParaRPr lang="ar-SA" dirty="0"/>
          </a:p>
        </p:txBody>
      </p:sp>
      <p:pic>
        <p:nvPicPr>
          <p:cNvPr id="5" name="Picture 7"/>
          <p:cNvPicPr>
            <a:picLocks noGrp="1" noChangeAspect="1" noChangeArrowheads="1"/>
          </p:cNvPicPr>
          <p:nvPr>
            <p:ph sz="half" idx="2"/>
          </p:nvPr>
        </p:nvPicPr>
        <p:blipFill>
          <a:blip r:embed="rId3" cstate="print"/>
          <a:srcRect/>
          <a:stretch>
            <a:fillRect/>
          </a:stretch>
        </p:blipFill>
        <p:spPr>
          <a:xfrm>
            <a:off x="5127625" y="1632744"/>
            <a:ext cx="3071813" cy="4429125"/>
          </a:xfrm>
          <a:noFill/>
          <a:ln/>
        </p:spPr>
      </p:pic>
    </p:spTree>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rrowheads="1"/>
          </p:cNvSpPr>
          <p:nvPr>
            <p:ph type="title"/>
          </p:nvPr>
        </p:nvSpPr>
        <p:spPr/>
        <p:txBody>
          <a:bodyPr/>
          <a:lstStyle/>
          <a:p>
            <a:pPr eaLnBrk="1" hangingPunct="1">
              <a:defRPr/>
            </a:pPr>
            <a:r>
              <a:rPr lang="en-US" dirty="0" smtClean="0"/>
              <a:t>Food poisoning</a:t>
            </a:r>
          </a:p>
        </p:txBody>
      </p:sp>
      <p:sp>
        <p:nvSpPr>
          <p:cNvPr id="65539" name="Rectangle 3"/>
          <p:cNvSpPr>
            <a:spLocks noGrp="1" noChangeArrowheads="1"/>
          </p:cNvSpPr>
          <p:nvPr>
            <p:ph type="body" idx="1"/>
          </p:nvPr>
        </p:nvSpPr>
        <p:spPr/>
        <p:txBody>
          <a:bodyPr/>
          <a:lstStyle/>
          <a:p>
            <a:pPr algn="l" rtl="0" eaLnBrk="1" hangingPunct="1">
              <a:defRPr/>
            </a:pPr>
            <a:r>
              <a:rPr lang="en-US" smtClean="0"/>
              <a:t>Food poisoning is an ever-present threat that can be prevented with proper care and handling of food products. It is estimated that between 24 and 81 million cases of food borne diarrhea disease occur each year in the United States, costing between $5 billion and $17 billion in medical care and lost productivity</a:t>
            </a:r>
            <a:r>
              <a:rPr lang="ar-SA" smtClean="0"/>
              <a:t>. </a:t>
            </a:r>
            <a:endParaRPr lang="en-US"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endParaRPr lang="ar-SA"/>
          </a:p>
        </p:txBody>
      </p:sp>
      <p:sp>
        <p:nvSpPr>
          <p:cNvPr id="159747" name="Rectangle 3"/>
          <p:cNvSpPr>
            <a:spLocks noGrp="1" noChangeArrowheads="1"/>
          </p:cNvSpPr>
          <p:nvPr>
            <p:ph type="body" idx="1"/>
          </p:nvPr>
        </p:nvSpPr>
        <p:spPr/>
        <p:txBody>
          <a:bodyPr/>
          <a:lstStyle/>
          <a:p>
            <a:pPr>
              <a:lnSpc>
                <a:spcPct val="90000"/>
              </a:lnSpc>
            </a:pPr>
            <a:r>
              <a:rPr lang="en-US">
                <a:effectLst/>
              </a:rPr>
              <a:t>heterocyclic amines(cooked meats)</a:t>
            </a:r>
            <a:r>
              <a:rPr lang="en-US"/>
              <a:t> has been shown to induce lymphomas in mice, colon and mammary carcinomas in female rats, and colon and prostate tumors in male rats </a:t>
            </a:r>
          </a:p>
          <a:p>
            <a:pPr>
              <a:lnSpc>
                <a:spcPct val="90000"/>
              </a:lnSpc>
            </a:pPr>
            <a:r>
              <a:rPr lang="en-US">
                <a:effectLst/>
              </a:rPr>
              <a:t>polyaromatic hydrocarbons (PAHs) are formed during meat or fish grilling and are found in the smoke that rises when the fat from the meat drips on to the hot coals</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endParaRPr lang="ar-SA"/>
          </a:p>
        </p:txBody>
      </p:sp>
      <p:sp>
        <p:nvSpPr>
          <p:cNvPr id="168963" name="Rectangle 3"/>
          <p:cNvSpPr>
            <a:spLocks noGrp="1" noChangeArrowheads="1"/>
          </p:cNvSpPr>
          <p:nvPr>
            <p:ph type="body" idx="1"/>
          </p:nvPr>
        </p:nvSpPr>
        <p:spPr/>
        <p:txBody>
          <a:bodyPr/>
          <a:lstStyle/>
          <a:p>
            <a:pPr>
              <a:lnSpc>
                <a:spcPct val="90000"/>
              </a:lnSpc>
            </a:pPr>
            <a:r>
              <a:rPr lang="en-US">
                <a:effectLst/>
              </a:rPr>
              <a:t>this contamination can be prevented if a barrier(e.g foil) is inserted between the source of the hydrocarbon and the meat</a:t>
            </a:r>
            <a:endParaRPr lang="en-US"/>
          </a:p>
          <a:p>
            <a:pPr>
              <a:lnSpc>
                <a:spcPct val="90000"/>
              </a:lnSpc>
            </a:pPr>
            <a:r>
              <a:rPr lang="en-US"/>
              <a:t>Pre-cooking meats in a </a:t>
            </a:r>
            <a:r>
              <a:rPr lang="en-US">
                <a:hlinkClick r:id="rId2" tooltip="Microwave oven"/>
              </a:rPr>
              <a:t>microwave oven</a:t>
            </a:r>
            <a:r>
              <a:rPr lang="en-US"/>
              <a:t> for 2–3 minutes before grilling shortens the time on the hot pan, and removes heterocyclic amine (HCA) precursors, which can help minimize the formation of these carcinogens </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endParaRPr lang="ar-SA"/>
          </a:p>
        </p:txBody>
      </p:sp>
      <p:sp>
        <p:nvSpPr>
          <p:cNvPr id="169987" name="Rectangle 3"/>
          <p:cNvSpPr>
            <a:spLocks noGrp="1" noChangeArrowheads="1"/>
          </p:cNvSpPr>
          <p:nvPr>
            <p:ph type="body" idx="1"/>
          </p:nvPr>
        </p:nvSpPr>
        <p:spPr/>
        <p:txBody>
          <a:bodyPr/>
          <a:lstStyle/>
          <a:p>
            <a:r>
              <a:rPr lang="en-US" dirty="0"/>
              <a:t>Reports from the </a:t>
            </a:r>
            <a:r>
              <a:rPr lang="en-US" dirty="0">
                <a:hlinkClick r:id="rId2" tooltip="Food Standards Agency"/>
              </a:rPr>
              <a:t>Food Standards Agency</a:t>
            </a:r>
            <a:r>
              <a:rPr lang="en-US" dirty="0"/>
              <a:t> have found that the known animal carcinogen </a:t>
            </a:r>
            <a:r>
              <a:rPr lang="en-US" dirty="0" err="1">
                <a:hlinkClick r:id="rId3" tooltip="Acrylamide"/>
              </a:rPr>
              <a:t>acrylamide</a:t>
            </a:r>
            <a:r>
              <a:rPr lang="en-US" dirty="0"/>
              <a:t> is generated in fried or overheated </a:t>
            </a:r>
            <a:r>
              <a:rPr lang="en-US" dirty="0">
                <a:hlinkClick r:id="rId4" tooltip="Carbohydrate"/>
              </a:rPr>
              <a:t>carbohydrate</a:t>
            </a:r>
            <a:r>
              <a:rPr lang="en-US" dirty="0"/>
              <a:t> foods (such as </a:t>
            </a:r>
            <a:r>
              <a:rPr lang="en-US" dirty="0" err="1">
                <a:hlinkClick r:id="rId5" tooltip="French fries"/>
              </a:rPr>
              <a:t>french</a:t>
            </a:r>
            <a:r>
              <a:rPr lang="en-US" dirty="0">
                <a:hlinkClick r:id="rId5" tooltip="French fries"/>
              </a:rPr>
              <a:t> fries</a:t>
            </a:r>
            <a:r>
              <a:rPr lang="en-US" dirty="0"/>
              <a:t> and </a:t>
            </a:r>
            <a:r>
              <a:rPr lang="en-US" dirty="0">
                <a:hlinkClick r:id="rId6" tooltip="Potato chips"/>
              </a:rPr>
              <a:t>potato chips</a:t>
            </a:r>
            <a:r>
              <a:rPr lang="en-US" dirty="0"/>
              <a:t> </a:t>
            </a:r>
            <a:endParaRPr lang="en-US" dirty="0" smtClean="0"/>
          </a:p>
          <a:p>
            <a:endParaRPr lang="en-US" dirty="0" smtClean="0"/>
          </a:p>
          <a:p>
            <a:r>
              <a:rPr lang="en-US" dirty="0" smtClean="0"/>
              <a:t>Up to one half of breast cancers and Up to 75% of colon and rectal cancers can be prevented by a healthy choice of foods, the proper body weight, and regular exercise</a:t>
            </a:r>
          </a:p>
          <a:p>
            <a:endParaRPr lang="en-US"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Rectangle 4"/>
          <p:cNvSpPr>
            <a:spLocks noGrp="1" noChangeArrowheads="1"/>
          </p:cNvSpPr>
          <p:nvPr>
            <p:ph type="title"/>
          </p:nvPr>
        </p:nvSpPr>
        <p:spPr/>
        <p:txBody>
          <a:bodyPr/>
          <a:lstStyle/>
          <a:p>
            <a:r>
              <a:rPr lang="en-US" sz="3200" b="1"/>
              <a:t>Food that has anticarcinogenic activity</a:t>
            </a:r>
          </a:p>
        </p:txBody>
      </p:sp>
      <p:sp>
        <p:nvSpPr>
          <p:cNvPr id="63493" name="Rectangle 5"/>
          <p:cNvSpPr>
            <a:spLocks noGrp="1" noChangeArrowheads="1"/>
          </p:cNvSpPr>
          <p:nvPr>
            <p:ph type="body" sz="half" idx="1"/>
          </p:nvPr>
        </p:nvSpPr>
        <p:spPr/>
        <p:txBody>
          <a:bodyPr>
            <a:normAutofit/>
          </a:bodyPr>
          <a:lstStyle/>
          <a:p>
            <a:r>
              <a:rPr lang="en-US" sz="2800" b="1" dirty="0" err="1">
                <a:effectLst/>
              </a:rPr>
              <a:t>diallyl</a:t>
            </a:r>
            <a:r>
              <a:rPr lang="en-US" sz="2800" b="1" dirty="0">
                <a:effectLst/>
              </a:rPr>
              <a:t> disulfide in </a:t>
            </a:r>
            <a:r>
              <a:rPr lang="en-US" sz="2800" b="1" dirty="0" smtClean="0">
                <a:effectLst/>
              </a:rPr>
              <a:t>garlic</a:t>
            </a:r>
            <a:endParaRPr lang="en-US" sz="2800" b="1" dirty="0">
              <a:effectLst/>
            </a:endParaRPr>
          </a:p>
          <a:p>
            <a:r>
              <a:rPr lang="en-US" sz="2800" b="1" dirty="0">
                <a:effectLst/>
              </a:rPr>
              <a:t>selenium</a:t>
            </a:r>
            <a:r>
              <a:rPr lang="en-US" sz="2800" dirty="0">
                <a:effectLst/>
              </a:rPr>
              <a:t> is the best compelling cancer prevention agent known to be effective in humans to </a:t>
            </a:r>
            <a:r>
              <a:rPr lang="en-US" sz="2800" dirty="0" err="1" smtClean="0">
                <a:effectLst/>
              </a:rPr>
              <a:t>date.In</a:t>
            </a:r>
            <a:r>
              <a:rPr lang="en-US" sz="2800" dirty="0" smtClean="0">
                <a:effectLst/>
              </a:rPr>
              <a:t> </a:t>
            </a:r>
            <a:r>
              <a:rPr lang="en-US" sz="2800" dirty="0" smtClean="0"/>
              <a:t>Nuts, Tuna, Beef, Cod, Turkey, </a:t>
            </a:r>
            <a:r>
              <a:rPr lang="en-US" sz="2800" dirty="0" err="1" smtClean="0"/>
              <a:t>Nut,cereals</a:t>
            </a:r>
            <a:r>
              <a:rPr lang="en-US" sz="2800" dirty="0" smtClean="0"/>
              <a:t> , fish</a:t>
            </a:r>
            <a:endParaRPr lang="en-US" sz="2800" dirty="0">
              <a:effectLst/>
            </a:endParaRPr>
          </a:p>
        </p:txBody>
      </p:sp>
      <p:pic>
        <p:nvPicPr>
          <p:cNvPr id="63495" name="Picture 7"/>
          <p:cNvPicPr>
            <a:picLocks noGrp="1" noChangeAspect="1" noChangeArrowheads="1"/>
          </p:cNvPicPr>
          <p:nvPr>
            <p:ph sz="half" idx="2"/>
          </p:nvPr>
        </p:nvPicPr>
        <p:blipFill>
          <a:blip r:embed="rId2" cstate="print"/>
          <a:srcRect/>
          <a:stretch>
            <a:fillRect/>
          </a:stretch>
        </p:blipFill>
        <p:spPr>
          <a:xfrm>
            <a:off x="5489575" y="1628775"/>
            <a:ext cx="3654425" cy="5229225"/>
          </a:xfrm>
          <a:noFill/>
          <a:ln/>
        </p:spPr>
      </p:pic>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normAutofit fontScale="90000"/>
          </a:bodyPr>
          <a:lstStyle/>
          <a:p>
            <a:r>
              <a:rPr lang="en-US" sz="4000" b="1">
                <a:effectLst/>
              </a:rPr>
              <a:t>Foods that discourage cancer include:</a:t>
            </a:r>
          </a:p>
        </p:txBody>
      </p:sp>
      <p:sp>
        <p:nvSpPr>
          <p:cNvPr id="187395" name="Rectangle 3"/>
          <p:cNvSpPr>
            <a:spLocks noGrp="1" noChangeArrowheads="1"/>
          </p:cNvSpPr>
          <p:nvPr>
            <p:ph type="body" idx="1"/>
          </p:nvPr>
        </p:nvSpPr>
        <p:spPr/>
        <p:txBody>
          <a:bodyPr/>
          <a:lstStyle/>
          <a:p>
            <a:endParaRPr lang="en-US">
              <a:effectLst/>
            </a:endParaRPr>
          </a:p>
          <a:p>
            <a:r>
              <a:rPr lang="en-US">
                <a:effectLst/>
              </a:rPr>
              <a:t>• Fruits &amp; Vegetables</a:t>
            </a:r>
          </a:p>
          <a:p>
            <a:r>
              <a:rPr lang="en-US">
                <a:effectLst/>
              </a:rPr>
              <a:t>• Whole Grains</a:t>
            </a:r>
          </a:p>
          <a:p>
            <a:r>
              <a:rPr lang="en-US">
                <a:effectLst/>
              </a:rPr>
              <a:t>• Nuts &amp; Seeds</a:t>
            </a:r>
          </a:p>
          <a:p>
            <a:r>
              <a:rPr lang="en-US">
                <a:effectLst/>
              </a:rPr>
              <a:t>• Roots &amp; Tubers</a:t>
            </a:r>
          </a:p>
          <a:p>
            <a:r>
              <a:rPr lang="en-US">
                <a:effectLst/>
              </a:rPr>
              <a:t>• Spices/herbs</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b="1">
                <a:effectLst/>
              </a:rPr>
              <a:t>Recommendations</a:t>
            </a:r>
          </a:p>
        </p:txBody>
      </p:sp>
      <p:sp>
        <p:nvSpPr>
          <p:cNvPr id="66563" name="Rectangle 3"/>
          <p:cNvSpPr>
            <a:spLocks noGrp="1" noChangeArrowheads="1"/>
          </p:cNvSpPr>
          <p:nvPr>
            <p:ph type="body" idx="1"/>
          </p:nvPr>
        </p:nvSpPr>
        <p:spPr/>
        <p:txBody>
          <a:bodyPr/>
          <a:lstStyle/>
          <a:p>
            <a:pPr marL="533400" indent="-533400">
              <a:buFont typeface="Wingdings" pitchFamily="2" charset="2"/>
              <a:buAutoNum type="arabicPeriod"/>
            </a:pPr>
            <a:r>
              <a:rPr lang="en-US"/>
              <a:t>Keep meat consumption to reasonable Level – Recommend not &gt; 3 oz/day</a:t>
            </a:r>
          </a:p>
          <a:p>
            <a:pPr marL="533400" indent="-533400">
              <a:buFont typeface="Wingdings" pitchFamily="2" charset="2"/>
              <a:buAutoNum type="arabicPeriod"/>
            </a:pPr>
            <a:r>
              <a:rPr lang="en-US">
                <a:effectLst/>
              </a:rPr>
              <a:t>Choose low-fat meats to grill</a:t>
            </a:r>
            <a:endParaRPr lang="en-US"/>
          </a:p>
          <a:p>
            <a:pPr marL="533400" indent="-533400">
              <a:buFont typeface="Wingdings" pitchFamily="2" charset="2"/>
              <a:buAutoNum type="arabicPeriod"/>
            </a:pPr>
            <a:r>
              <a:rPr lang="en-US"/>
              <a:t>Maintain optimal body weight</a:t>
            </a:r>
          </a:p>
          <a:p>
            <a:pPr marL="533400" indent="-533400">
              <a:buFont typeface="Wingdings" pitchFamily="2" charset="2"/>
              <a:buAutoNum type="arabicPeriod"/>
            </a:pPr>
            <a:r>
              <a:rPr lang="en-US"/>
              <a:t> Choose a diet rich in a variety of plant-based foods. </a:t>
            </a:r>
          </a:p>
          <a:p>
            <a:pPr marL="533400" indent="-533400">
              <a:buFont typeface="Wingdings" pitchFamily="2" charset="2"/>
              <a:buAutoNum type="arabicPeriod"/>
            </a:pPr>
            <a:r>
              <a:rPr lang="en-US"/>
              <a:t>Eat plenty of vegetables and fruits.</a:t>
            </a:r>
            <a:br>
              <a:rPr lang="en-US"/>
            </a:br>
            <a:endParaRPr lang="en-US"/>
          </a:p>
          <a:p>
            <a:pPr marL="533400" indent="-533400">
              <a:buFont typeface="Wingdings" pitchFamily="2" charset="2"/>
              <a:buAutoNum type="arabicPeriod"/>
            </a:pPr>
            <a:endParaRPr lang="en-US"/>
          </a:p>
          <a:p>
            <a:pPr marL="533400" indent="-533400"/>
            <a:endParaRPr lang="en-US"/>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p:txBody>
          <a:bodyPr/>
          <a:lstStyle/>
          <a:p>
            <a:endParaRPr lang="ar-SA"/>
          </a:p>
        </p:txBody>
      </p:sp>
      <p:sp>
        <p:nvSpPr>
          <p:cNvPr id="185347" name="Rectangle 3"/>
          <p:cNvSpPr>
            <a:spLocks noGrp="1" noChangeArrowheads="1"/>
          </p:cNvSpPr>
          <p:nvPr>
            <p:ph type="body" idx="1"/>
          </p:nvPr>
        </p:nvSpPr>
        <p:spPr/>
        <p:txBody>
          <a:bodyPr/>
          <a:lstStyle/>
          <a:p>
            <a:pPr marL="609600" indent="-609600">
              <a:buFont typeface="Wingdings" pitchFamily="2" charset="2"/>
              <a:buAutoNum type="arabicPeriod" startAt="6"/>
            </a:pPr>
            <a:r>
              <a:rPr lang="en-US"/>
              <a:t>be physically active. </a:t>
            </a:r>
          </a:p>
          <a:p>
            <a:pPr marL="609600" indent="-609600">
              <a:buFont typeface="Wingdings" pitchFamily="2" charset="2"/>
              <a:buAutoNum type="arabicPeriod" startAt="6"/>
            </a:pPr>
            <a:r>
              <a:rPr lang="en-US"/>
              <a:t>Do no  drink alcohol.</a:t>
            </a:r>
          </a:p>
          <a:p>
            <a:pPr marL="609600" indent="-609600">
              <a:buFont typeface="Wingdings" pitchFamily="2" charset="2"/>
              <a:buAutoNum type="arabicPeriod" startAt="6"/>
            </a:pPr>
            <a:r>
              <a:rPr lang="en-US"/>
              <a:t>Select foods low in fat and salt.</a:t>
            </a:r>
          </a:p>
          <a:p>
            <a:pPr marL="609600" indent="-609600">
              <a:buFont typeface="Wingdings" pitchFamily="2" charset="2"/>
              <a:buAutoNum type="arabicPeriod" startAt="6"/>
            </a:pPr>
            <a:r>
              <a:rPr lang="en-US"/>
              <a:t>Prepare and store foods safely. </a:t>
            </a:r>
          </a:p>
          <a:p>
            <a:pPr marL="609600" indent="-609600">
              <a:buFont typeface="Wingdings" pitchFamily="2" charset="2"/>
              <a:buAutoNum type="arabicPeriod" startAt="6"/>
            </a:pPr>
            <a:r>
              <a:rPr lang="en-US"/>
              <a:t>Do not use tobacco in any form</a:t>
            </a:r>
          </a:p>
          <a:p>
            <a:pPr marL="609600" indent="-609600">
              <a:buFont typeface="Wingdings" pitchFamily="2" charset="2"/>
              <a:buAutoNum type="arabicPeriod" startAt="6"/>
            </a:pPr>
            <a:r>
              <a:rPr lang="en-US"/>
              <a:t>Do not stuck to fixed types of food for long time</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9" name="Rectangle 5"/>
          <p:cNvSpPr>
            <a:spLocks noGrp="1" noChangeArrowheads="1"/>
          </p:cNvSpPr>
          <p:nvPr>
            <p:ph type="title"/>
          </p:nvPr>
        </p:nvSpPr>
        <p:spPr/>
        <p:txBody>
          <a:bodyPr/>
          <a:lstStyle/>
          <a:p>
            <a:endParaRPr lang="ar-SA"/>
          </a:p>
        </p:txBody>
      </p:sp>
      <p:pic>
        <p:nvPicPr>
          <p:cNvPr id="67588" name="Picture 4" descr="new american plate"/>
          <p:cNvPicPr>
            <a:picLocks noGrp="1" noChangeAspect="1" noChangeArrowheads="1"/>
          </p:cNvPicPr>
          <p:nvPr>
            <p:ph idx="1"/>
          </p:nvPr>
        </p:nvPicPr>
        <p:blipFill>
          <a:blip r:embed="rId2" cstate="print"/>
          <a:srcRect/>
          <a:stretch>
            <a:fillRect/>
          </a:stretch>
        </p:blipFill>
        <p:spPr>
          <a:xfrm>
            <a:off x="-973138" y="476250"/>
            <a:ext cx="10117138" cy="6381750"/>
          </a:xfrm>
          <a:noFill/>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a:xfrm>
            <a:off x="457200" y="274638"/>
            <a:ext cx="8686800" cy="1143000"/>
          </a:xfrm>
        </p:spPr>
        <p:txBody>
          <a:bodyPr/>
          <a:lstStyle/>
          <a:p>
            <a:pPr algn="l" eaLnBrk="1" hangingPunct="1">
              <a:defRPr/>
            </a:pPr>
            <a:r>
              <a:rPr lang="en-US" sz="4000" smtClean="0"/>
              <a:t>CAUSES OF FOODPOISONING</a:t>
            </a:r>
          </a:p>
        </p:txBody>
      </p:sp>
      <p:sp>
        <p:nvSpPr>
          <p:cNvPr id="21507" name="Rectangle 3"/>
          <p:cNvSpPr>
            <a:spLocks noGrp="1" noChangeArrowheads="1"/>
          </p:cNvSpPr>
          <p:nvPr>
            <p:ph type="body" idx="1"/>
          </p:nvPr>
        </p:nvSpPr>
        <p:spPr>
          <a:xfrm>
            <a:off x="457200" y="1341438"/>
            <a:ext cx="8229600" cy="5040312"/>
          </a:xfrm>
        </p:spPr>
        <p:txBody>
          <a:bodyPr/>
          <a:lstStyle/>
          <a:p>
            <a:pPr>
              <a:lnSpc>
                <a:spcPct val="90000"/>
              </a:lnSpc>
              <a:defRPr/>
            </a:pPr>
            <a:r>
              <a:rPr lang="en-US" dirty="0" smtClean="0"/>
              <a:t>Microorganisms (bacteria, viruses, parasitic) </a:t>
            </a:r>
          </a:p>
          <a:p>
            <a:pPr algn="l" rtl="0" eaLnBrk="1" hangingPunct="1">
              <a:lnSpc>
                <a:spcPct val="90000"/>
              </a:lnSpc>
              <a:defRPr/>
            </a:pPr>
            <a:r>
              <a:rPr lang="en-US" dirty="0" smtClean="0"/>
              <a:t>natural toxins, </a:t>
            </a:r>
          </a:p>
          <a:p>
            <a:pPr algn="l" rtl="0" eaLnBrk="1" hangingPunct="1">
              <a:lnSpc>
                <a:spcPct val="90000"/>
              </a:lnSpc>
              <a:defRPr/>
            </a:pPr>
            <a:r>
              <a:rPr lang="en-US" dirty="0" smtClean="0"/>
              <a:t>and chemical residues. </a:t>
            </a:r>
          </a:p>
          <a:p>
            <a:pPr algn="l" rtl="0" eaLnBrk="1" hangingPunct="1">
              <a:lnSpc>
                <a:spcPct val="90000"/>
              </a:lnSpc>
              <a:defRPr/>
            </a:pPr>
            <a:endParaRPr lang="en-US" dirty="0" smtClean="0"/>
          </a:p>
          <a:p>
            <a:pPr algn="l" rtl="0" eaLnBrk="1" hangingPunct="1">
              <a:lnSpc>
                <a:spcPct val="90000"/>
              </a:lnSpc>
              <a:defRPr/>
            </a:pPr>
            <a:r>
              <a:rPr lang="en-US" b="1" dirty="0" smtClean="0"/>
              <a:t>Bacteria.</a:t>
            </a:r>
            <a:r>
              <a:rPr lang="en-US" dirty="0" smtClean="0"/>
              <a:t> The mechanisms by which food-borne bacteria cause illness include </a:t>
            </a:r>
          </a:p>
          <a:p>
            <a:pPr algn="l" rtl="0" eaLnBrk="1" hangingPunct="1">
              <a:lnSpc>
                <a:spcPct val="90000"/>
              </a:lnSpc>
              <a:defRPr/>
            </a:pPr>
            <a:r>
              <a:rPr lang="en-US" dirty="0" smtClean="0"/>
              <a:t>the production of toxin in food </a:t>
            </a:r>
            <a:r>
              <a:rPr lang="en-US" dirty="0" smtClean="0">
                <a:solidFill>
                  <a:srgbClr val="FF3399"/>
                </a:solidFill>
              </a:rPr>
              <a:t>before</a:t>
            </a:r>
            <a:r>
              <a:rPr lang="en-US" dirty="0" smtClean="0"/>
              <a:t> it is eaten </a:t>
            </a:r>
          </a:p>
          <a:p>
            <a:pPr algn="l" rtl="0" eaLnBrk="1" hangingPunct="1">
              <a:lnSpc>
                <a:spcPct val="90000"/>
              </a:lnSpc>
              <a:defRPr/>
            </a:pPr>
            <a:r>
              <a:rPr lang="en-US" dirty="0" smtClean="0"/>
              <a:t>or the production of </a:t>
            </a:r>
            <a:r>
              <a:rPr lang="en-US" dirty="0" smtClean="0">
                <a:solidFill>
                  <a:srgbClr val="FF3399"/>
                </a:solidFill>
              </a:rPr>
              <a:t>toxin</a:t>
            </a:r>
            <a:r>
              <a:rPr lang="en-US" dirty="0" smtClean="0"/>
              <a:t> in the intestine, </a:t>
            </a:r>
          </a:p>
          <a:p>
            <a:pPr algn="l" rtl="0" eaLnBrk="1" hangingPunct="1">
              <a:lnSpc>
                <a:spcPct val="90000"/>
              </a:lnSpc>
              <a:defRPr/>
            </a:pPr>
            <a:r>
              <a:rPr lang="en-US" dirty="0" smtClean="0"/>
              <a:t> </a:t>
            </a:r>
            <a:r>
              <a:rPr lang="en-US" dirty="0" smtClean="0">
                <a:solidFill>
                  <a:srgbClr val="FF3399"/>
                </a:solidFill>
              </a:rPr>
              <a:t>multiplication</a:t>
            </a:r>
            <a:r>
              <a:rPr lang="en-US" dirty="0" smtClean="0"/>
              <a:t> of the organism in the intestine</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idx="1"/>
          </p:nvPr>
        </p:nvSpPr>
        <p:spPr>
          <a:xfrm>
            <a:off x="457200" y="620713"/>
            <a:ext cx="8229600" cy="5505450"/>
          </a:xfrm>
        </p:spPr>
        <p:txBody>
          <a:bodyPr/>
          <a:lstStyle/>
          <a:p>
            <a:pPr algn="l" rtl="0" eaLnBrk="1" hangingPunct="1">
              <a:defRPr/>
            </a:pPr>
            <a:r>
              <a:rPr lang="en-US" sz="3600" dirty="0" smtClean="0"/>
              <a:t>Illness is usually characterized by rapid onset, within hours or days, of vomiting and diarrhea, which may last a few hours or days in healthy people. </a:t>
            </a:r>
          </a:p>
          <a:p>
            <a:pPr eaLnBrk="1" hangingPunct="1">
              <a:defRPr/>
            </a:pPr>
            <a:endParaRPr lang="en-US" sz="3600"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879" name="Group 327"/>
          <p:cNvGraphicFramePr>
            <a:graphicFrameLocks noGrp="1"/>
          </p:cNvGraphicFramePr>
          <p:nvPr>
            <p:ph type="tbl" idx="1"/>
          </p:nvPr>
        </p:nvGraphicFramePr>
        <p:xfrm>
          <a:off x="0" y="260350"/>
          <a:ext cx="9144000" cy="5832478"/>
        </p:xfrm>
        <a:graphic>
          <a:graphicData uri="http://schemas.openxmlformats.org/drawingml/2006/table">
            <a:tbl>
              <a:tblPr rtl="1"/>
              <a:tblGrid>
                <a:gridCol w="1811337"/>
                <a:gridCol w="4687888"/>
                <a:gridCol w="2644775"/>
              </a:tblGrid>
              <a:tr h="817563">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2"/>
                          </a:solidFill>
                          <a:effectLst/>
                          <a:latin typeface="Times New Roman" pitchFamily="18" charset="0"/>
                          <a:cs typeface="Times New Roman" pitchFamily="18" charset="0"/>
                        </a:rPr>
                        <a:t>Common Bacteria Causing Food Poisoning</a:t>
                      </a:r>
                      <a:endParaRPr kumimoji="0" lang="en-US" sz="2400" b="0" i="0" u="none" strike="noStrike" cap="none" normalizeH="0" baseline="0" dirty="0" smtClean="0">
                        <a:ln>
                          <a:noFill/>
                        </a:ln>
                        <a:solidFill>
                          <a:schemeClr val="bg2"/>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E49B"/>
                    </a:solidFill>
                  </a:tcPr>
                </a:tc>
                <a:tc hMerge="1">
                  <a:txBody>
                    <a:bodyPr/>
                    <a:lstStyle/>
                    <a:p>
                      <a:pPr rtl="1"/>
                      <a:endParaRPr lang="ar-SA"/>
                    </a:p>
                  </a:txBody>
                  <a:tcPr/>
                </a:tc>
                <a:tc hMerge="1">
                  <a:txBody>
                    <a:bodyPr/>
                    <a:lstStyle/>
                    <a:p>
                      <a:pPr rtl="1"/>
                      <a:endParaRPr lang="ar-SA"/>
                    </a:p>
                  </a:txBody>
                  <a:tcPr/>
                </a:tc>
              </a:tr>
              <a:tr h="817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Incubation</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Main Symptoms</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Bacteria</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1744663">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4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44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Times New Roman" pitchFamily="18" charset="0"/>
                          <a:cs typeface="Times New Roman" pitchFamily="18" charset="0"/>
                        </a:rPr>
                        <a:t>Produce toxins in food:</a:t>
                      </a:r>
                      <a:endParaRPr kumimoji="0" lang="en-US" sz="3200" b="0" i="0" u="none" strike="noStrike" cap="none" normalizeH="0" baseline="0" dirty="0" smtClean="0">
                        <a:ln>
                          <a:noFill/>
                        </a:ln>
                        <a:solidFill>
                          <a:srgbClr val="FF0000"/>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817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2 </a:t>
                      </a:r>
                      <a:r>
                        <a:rPr kumimoji="0" lang="en-US" sz="1800" b="0" i="0" u="none" strike="noStrike" cap="none" normalizeH="0" baseline="0" smtClean="0">
                          <a:ln>
                            <a:noFill/>
                          </a:ln>
                          <a:solidFill>
                            <a:schemeClr val="tx1"/>
                          </a:solidFill>
                          <a:effectLst/>
                          <a:latin typeface="Arial"/>
                          <a:cs typeface="Times New Roman" pitchFamily="18" charset="0"/>
                        </a:rPr>
                        <a:t>–</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6 hours</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Vomiting</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Staphylococcus aureus</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817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 </a:t>
                      </a:r>
                      <a:r>
                        <a:rPr kumimoji="0" lang="en-US" sz="1800" b="0" i="0" u="none" strike="noStrike" cap="none" normalizeH="0" baseline="0" smtClean="0">
                          <a:ln>
                            <a:noFill/>
                          </a:ln>
                          <a:solidFill>
                            <a:schemeClr val="tx1"/>
                          </a:solidFill>
                          <a:effectLst/>
                          <a:latin typeface="Arial"/>
                          <a:cs typeface="Times New Roman" pitchFamily="18" charset="0"/>
                        </a:rPr>
                        <a:t>–</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16 hours</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Vomiting or diarrhea</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Bacillus cereus</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817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12 </a:t>
                      </a:r>
                      <a:r>
                        <a:rPr kumimoji="0" lang="en-US" sz="1800" b="0" i="0" u="none" strike="noStrike" cap="none" normalizeH="0" baseline="0" smtClean="0">
                          <a:ln>
                            <a:noFill/>
                          </a:ln>
                          <a:solidFill>
                            <a:schemeClr val="tx1"/>
                          </a:solidFill>
                          <a:effectLst/>
                          <a:latin typeface="Arial"/>
                          <a:cs typeface="Times New Roman" pitchFamily="18" charset="0"/>
                        </a:rPr>
                        <a:t>–</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 96 hours</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Headache, double vision, paralysis, death</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Clostridium botulinum (botulism)</a:t>
                      </a:r>
                      <a:endParaRPr kumimoji="0" lang="en-US" sz="32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933" name="Group 333"/>
          <p:cNvGraphicFramePr>
            <a:graphicFrameLocks noGrp="1"/>
          </p:cNvGraphicFramePr>
          <p:nvPr>
            <p:ph type="tbl" idx="1"/>
          </p:nvPr>
        </p:nvGraphicFramePr>
        <p:xfrm>
          <a:off x="250825" y="498475"/>
          <a:ext cx="8435975" cy="6099178"/>
        </p:xfrm>
        <a:graphic>
          <a:graphicData uri="http://schemas.openxmlformats.org/drawingml/2006/table">
            <a:tbl>
              <a:tblPr rtl="1"/>
              <a:tblGrid>
                <a:gridCol w="1671637"/>
                <a:gridCol w="4324350"/>
                <a:gridCol w="2439988"/>
              </a:tblGrid>
              <a:tr h="506413">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Times New Roman" pitchFamily="18" charset="0"/>
                        </a:rPr>
                        <a:t>Common Bacteria Causing Food-Borne Illness</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E49B"/>
                    </a:solidFill>
                  </a:tcPr>
                </a:tc>
                <a:tc hMerge="1">
                  <a:txBody>
                    <a:bodyPr/>
                    <a:lstStyle/>
                    <a:p>
                      <a:pPr rtl="1"/>
                      <a:endParaRPr lang="ar-SA"/>
                    </a:p>
                  </a:txBody>
                  <a:tcPr/>
                </a:tc>
                <a:tc hMerge="1">
                  <a:txBody>
                    <a:bodyPr/>
                    <a:lstStyle/>
                    <a:p>
                      <a:pPr rtl="1"/>
                      <a:endParaRPr lang="ar-SA"/>
                    </a:p>
                  </a:txBody>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Incubation</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Main Symptoms</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Bacteria</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1027113">
                <a:tc>
                  <a:txBody>
                    <a:bodyPr/>
                    <a:lstStyle/>
                    <a:p>
                      <a:pPr marL="0" marR="0" lvl="0" indent="0" algn="l"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4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4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0000"/>
                          </a:solidFill>
                          <a:effectLst/>
                          <a:latin typeface="Times New Roman" pitchFamily="18" charset="0"/>
                          <a:cs typeface="Times New Roman" pitchFamily="18" charset="0"/>
                        </a:rPr>
                        <a:t>Release toxins in intestines:</a:t>
                      </a:r>
                      <a:endParaRPr kumimoji="0" lang="en-US" sz="2800" b="0" i="0" u="none" strike="noStrike" cap="none" normalizeH="0" baseline="0" dirty="0" smtClean="0">
                        <a:ln>
                          <a:noFill/>
                        </a:ln>
                        <a:solidFill>
                          <a:srgbClr val="FF0000"/>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4810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8 </a:t>
                      </a:r>
                      <a:r>
                        <a:rPr kumimoji="0" lang="en-US" sz="1600" b="0" i="0" u="none" strike="noStrike" cap="none" normalizeH="0" baseline="0" smtClean="0">
                          <a:ln>
                            <a:noFill/>
                          </a:ln>
                          <a:solidFill>
                            <a:schemeClr val="tx1"/>
                          </a:solidFill>
                          <a:effectLst/>
                          <a:latin typeface="Arial"/>
                          <a:cs typeface="Times New Roman" pitchFamily="18" charset="0"/>
                        </a:rPr>
                        <a:t>–</a:t>
                      </a: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 22 hours</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Diarrhea, stomach pains</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Clostridium perfringens</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1028700">
                <a:tc>
                  <a:txBody>
                    <a:bodyPr/>
                    <a:lstStyle/>
                    <a:p>
                      <a:pPr marL="0" marR="0" lvl="0" indent="0" algn="l"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4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4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0000"/>
                          </a:solidFill>
                          <a:effectLst/>
                          <a:latin typeface="Times New Roman" pitchFamily="18" charset="0"/>
                          <a:cs typeface="Times New Roman" pitchFamily="18" charset="0"/>
                        </a:rPr>
                        <a:t>Rapid multiplication in intestine:</a:t>
                      </a:r>
                      <a:endParaRPr kumimoji="0" lang="en-US" sz="2800" b="1" i="0" u="none" strike="noStrike" cap="none" normalizeH="0" baseline="0" dirty="0" smtClean="0">
                        <a:ln>
                          <a:noFill/>
                        </a:ln>
                        <a:solidFill>
                          <a:srgbClr val="FF0000"/>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4810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6 </a:t>
                      </a:r>
                      <a:r>
                        <a:rPr kumimoji="0" lang="en-US" sz="1600" b="0" i="0" u="none" strike="noStrike" cap="none" normalizeH="0" baseline="0" smtClean="0">
                          <a:ln>
                            <a:noFill/>
                          </a:ln>
                          <a:solidFill>
                            <a:schemeClr val="tx1"/>
                          </a:solidFill>
                          <a:effectLst/>
                          <a:latin typeface="Arial"/>
                          <a:cs typeface="Times New Roman" pitchFamily="18" charset="0"/>
                        </a:rPr>
                        <a:t>–</a:t>
                      </a: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 48 hours</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Diarrhea, fever, headache, some vomiting</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Salmonellaspecies</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2 </a:t>
                      </a:r>
                      <a:r>
                        <a:rPr kumimoji="0" lang="en-US" sz="1600" b="0" i="0" u="none" strike="noStrike" cap="none" normalizeH="0" baseline="0" smtClean="0">
                          <a:ln>
                            <a:noFill/>
                          </a:ln>
                          <a:solidFill>
                            <a:schemeClr val="tx1"/>
                          </a:solidFill>
                          <a:effectLst/>
                          <a:latin typeface="Arial"/>
                          <a:cs typeface="Times New Roman" pitchFamily="18" charset="0"/>
                        </a:rPr>
                        <a:t>–</a:t>
                      </a: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 8 days</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Fever, headache, diarrhea, stomach pains, nausea</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Campylobacterspecies</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642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 </a:t>
                      </a:r>
                      <a:r>
                        <a:rPr kumimoji="0" lang="en-US" sz="1600" b="0" i="0" u="none" strike="noStrike" cap="none" normalizeH="0" baseline="0" smtClean="0">
                          <a:ln>
                            <a:noFill/>
                          </a:ln>
                          <a:solidFill>
                            <a:schemeClr val="tx1"/>
                          </a:solidFill>
                          <a:effectLst/>
                          <a:latin typeface="Arial"/>
                          <a:cs typeface="Times New Roman" pitchFamily="18" charset="0"/>
                        </a:rPr>
                        <a:t>–</a:t>
                      </a: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 5 days</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Cramps, vomiting, fever, bloody diarrhea, hemolytic uremic syndrome (HUS)</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Escherichia coli</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4841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 </a:t>
                      </a:r>
                      <a:r>
                        <a:rPr kumimoji="0" lang="en-US" sz="1600" b="0" i="0" u="none" strike="noStrike" cap="none" normalizeH="0" baseline="0" smtClean="0">
                          <a:ln>
                            <a:noFill/>
                          </a:ln>
                          <a:solidFill>
                            <a:schemeClr val="tx1"/>
                          </a:solidFill>
                          <a:effectLst/>
                          <a:latin typeface="Arial"/>
                          <a:cs typeface="Times New Roman" pitchFamily="18" charset="0"/>
                        </a:rPr>
                        <a:t>–</a:t>
                      </a: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 7 days</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Diarrhea, vomiting, fever, cramps</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Shigellaspecies</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 </a:t>
                      </a:r>
                      <a:r>
                        <a:rPr kumimoji="0" lang="en-US" sz="1600" b="0" i="0" u="none" strike="noStrike" cap="none" normalizeH="0" baseline="0" smtClean="0">
                          <a:ln>
                            <a:noFill/>
                          </a:ln>
                          <a:solidFill>
                            <a:schemeClr val="tx1"/>
                          </a:solidFill>
                          <a:effectLst/>
                          <a:latin typeface="Arial"/>
                          <a:cs typeface="Times New Roman" pitchFamily="18" charset="0"/>
                        </a:rPr>
                        <a:t>–</a:t>
                      </a: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 7 days</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Diarrhea, fever, severe abdominal and joint pain</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Yersinia enterocolitica</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061" name="Group 365"/>
          <p:cNvGraphicFramePr>
            <a:graphicFrameLocks noGrp="1"/>
          </p:cNvGraphicFramePr>
          <p:nvPr>
            <p:ph type="tbl" idx="1"/>
          </p:nvPr>
        </p:nvGraphicFramePr>
        <p:xfrm>
          <a:off x="0" y="188913"/>
          <a:ext cx="9144000" cy="6629083"/>
        </p:xfrm>
        <a:graphic>
          <a:graphicData uri="http://schemas.openxmlformats.org/drawingml/2006/table">
            <a:tbl>
              <a:tblPr rtl="1"/>
              <a:tblGrid>
                <a:gridCol w="1406525"/>
                <a:gridCol w="1900237"/>
                <a:gridCol w="2068513"/>
                <a:gridCol w="1071562"/>
                <a:gridCol w="2697163"/>
              </a:tblGrid>
              <a:tr h="309563">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Times New Roman" pitchFamily="18" charset="0"/>
                          <a:cs typeface="Times New Roman" pitchFamily="18" charset="0"/>
                        </a:rPr>
                        <a:t>Food-handling practices commonly linked to outbreaks of bacterial food-borne disease</a:t>
                      </a:r>
                      <a:endParaRPr kumimoji="0" lang="en-US" sz="1800" b="0" i="0" u="none" strike="noStrike" cap="none" normalizeH="0" baseline="0" smtClean="0">
                        <a:ln>
                          <a:noFill/>
                        </a:ln>
                        <a:solidFill>
                          <a:schemeClr val="bg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8E49B"/>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09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Bacillus Cereus</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Staphylococus Aureus</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Clostridium Perfringens</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Salmonella</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Factor contributing to outbreaks</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3111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Food prepared too early</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309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Stored at room temperature</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6604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Not properly cooked</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6604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Not properly reheated</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660400">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Undercooked</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660400">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Contaminated canned food</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660400">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Not properly thawed</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660400">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Cross contamination</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6604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Improper warm holding</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r h="660400">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99999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Infected food handler</a:t>
                      </a:r>
                      <a:endParaRPr kumimoji="0" lang="en-US" sz="16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999999"/>
                      </a:solidFill>
                      <a:prstDash val="solid"/>
                      <a:round/>
                      <a:headEnd type="none" w="med" len="med"/>
                      <a:tailEnd type="none" w="med" len="med"/>
                    </a:lnR>
                    <a:lnT w="12700" cap="flat" cmpd="sng" algn="ctr">
                      <a:solidFill>
                        <a:srgbClr val="999999"/>
                      </a:solidFill>
                      <a:prstDash val="solid"/>
                      <a:round/>
                      <a:headEnd type="none" w="med" len="med"/>
                      <a:tailEnd type="none" w="med" len="med"/>
                    </a:lnT>
                    <a:lnB w="12700" cap="flat" cmpd="sng" algn="ctr">
                      <a:solidFill>
                        <a:srgbClr val="999999"/>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rrowheads="1"/>
          </p:cNvSpPr>
          <p:nvPr>
            <p:ph type="title"/>
          </p:nvPr>
        </p:nvSpPr>
        <p:spPr/>
        <p:txBody>
          <a:bodyPr/>
          <a:lstStyle/>
          <a:p>
            <a:pPr eaLnBrk="1" hangingPunct="1">
              <a:defRPr/>
            </a:pPr>
            <a:r>
              <a:rPr lang="en-US" smtClean="0"/>
              <a:t>Prevention</a:t>
            </a:r>
          </a:p>
        </p:txBody>
      </p:sp>
      <p:sp>
        <p:nvSpPr>
          <p:cNvPr id="66563" name="Rectangle 3"/>
          <p:cNvSpPr>
            <a:spLocks noGrp="1" noChangeArrowheads="1"/>
          </p:cNvSpPr>
          <p:nvPr>
            <p:ph type="body" idx="1"/>
          </p:nvPr>
        </p:nvSpPr>
        <p:spPr/>
        <p:txBody>
          <a:bodyPr/>
          <a:lstStyle/>
          <a:p>
            <a:pPr algn="l" rtl="0" eaLnBrk="1" hangingPunct="1">
              <a:defRPr/>
            </a:pPr>
            <a:r>
              <a:rPr lang="en-US" smtClean="0"/>
              <a:t>Normally a large number of food-poisoning bacteria must be present to cause illness. Therefore, illness can be prevented by</a:t>
            </a:r>
            <a:endParaRPr lang="ar-EG" smtClean="0"/>
          </a:p>
          <a:p>
            <a:pPr algn="l" rtl="0" eaLnBrk="1" hangingPunct="1">
              <a:defRPr/>
            </a:pPr>
            <a:r>
              <a:rPr lang="en-US" smtClean="0"/>
              <a:t>(1) controlling the initial number of bacteria present, </a:t>
            </a:r>
            <a:endParaRPr lang="ar-EG" smtClean="0"/>
          </a:p>
          <a:p>
            <a:pPr algn="l" rtl="0" eaLnBrk="1" hangingPunct="1">
              <a:defRPr/>
            </a:pPr>
            <a:r>
              <a:rPr lang="en-US" smtClean="0"/>
              <a:t>(2) preventing the small number from growing,</a:t>
            </a:r>
          </a:p>
          <a:p>
            <a:pPr algn="l" rtl="0" eaLnBrk="1" hangingPunct="1">
              <a:defRPr/>
            </a:pPr>
            <a:r>
              <a:rPr lang="en-US" smtClean="0"/>
              <a:t> (3) destroying the bacteria by proper cooking</a:t>
            </a:r>
            <a:endParaRPr lang="ar-EG" smtClean="0"/>
          </a:p>
          <a:p>
            <a:pPr algn="l" rtl="0" eaLnBrk="1" hangingPunct="1">
              <a:defRPr/>
            </a:pPr>
            <a:r>
              <a:rPr lang="en-US" smtClean="0"/>
              <a:t>(4) avoiding re-contamination</a:t>
            </a:r>
            <a:r>
              <a:rPr lang="ar-SA" smtClean="0"/>
              <a:t> </a:t>
            </a:r>
            <a:endParaRPr lang="en-US"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a:xfrm>
            <a:off x="214282" y="-214338"/>
            <a:ext cx="8229600" cy="1417638"/>
          </a:xfrm>
        </p:spPr>
        <p:txBody>
          <a:bodyPr/>
          <a:lstStyle/>
          <a:p>
            <a:pPr eaLnBrk="1" hangingPunct="1">
              <a:defRPr/>
            </a:pPr>
            <a:r>
              <a:rPr lang="en-US" dirty="0" smtClean="0"/>
              <a:t>Prevention of food poisoning</a:t>
            </a:r>
          </a:p>
        </p:txBody>
      </p:sp>
      <p:sp>
        <p:nvSpPr>
          <p:cNvPr id="38915" name="Rectangle 3"/>
          <p:cNvSpPr>
            <a:spLocks noGrp="1" noChangeArrowheads="1"/>
          </p:cNvSpPr>
          <p:nvPr>
            <p:ph type="body" idx="1"/>
          </p:nvPr>
        </p:nvSpPr>
        <p:spPr>
          <a:xfrm>
            <a:off x="457200" y="1125538"/>
            <a:ext cx="8229600" cy="5399087"/>
          </a:xfrm>
        </p:spPr>
        <p:txBody>
          <a:bodyPr/>
          <a:lstStyle/>
          <a:p>
            <a:pPr algn="l" rtl="0" eaLnBrk="1" hangingPunct="1">
              <a:defRPr/>
            </a:pPr>
            <a:endParaRPr lang="en-US" dirty="0" smtClean="0"/>
          </a:p>
          <a:p>
            <a:pPr algn="l" rtl="0" eaLnBrk="1" hangingPunct="1">
              <a:defRPr/>
            </a:pPr>
            <a:r>
              <a:rPr lang="en-US" dirty="0" smtClean="0"/>
              <a:t>Wash your hands, utensils and food surfaces often</a:t>
            </a:r>
          </a:p>
          <a:p>
            <a:pPr algn="l" rtl="0" eaLnBrk="1" hangingPunct="1">
              <a:defRPr/>
            </a:pPr>
            <a:r>
              <a:rPr lang="en-US" dirty="0" smtClean="0"/>
              <a:t>Wash knives and cutting surfaces with hot, soapy water after contact with raw meat or poultry. </a:t>
            </a:r>
          </a:p>
          <a:p>
            <a:pPr>
              <a:defRPr/>
            </a:pPr>
            <a:r>
              <a:rPr lang="en-US" dirty="0" smtClean="0"/>
              <a:t>Keep raw foods separate from ready-to-eat foods </a:t>
            </a:r>
          </a:p>
          <a:p>
            <a:pPr>
              <a:defRPr/>
            </a:pPr>
            <a:r>
              <a:rPr lang="en-US" dirty="0" smtClean="0"/>
              <a:t>Separate your meat and poultry products from the rest of your groceries. </a:t>
            </a:r>
          </a:p>
          <a:p>
            <a:pPr>
              <a:defRPr/>
            </a:pPr>
            <a:r>
              <a:rPr lang="en-US" dirty="0" smtClean="0"/>
              <a:t>Tightly wrap raw meat packages in plastic bags so that leaking juices won't contaminate other food. </a:t>
            </a:r>
          </a:p>
          <a:p>
            <a:pPr>
              <a:defRPr/>
            </a:pPr>
            <a:r>
              <a:rPr lang="en-US" dirty="0" smtClean="0"/>
              <a:t>Use separate cutting boards for raw meats and other ready-to-eat foods such as breads and vegetables. .</a:t>
            </a:r>
          </a:p>
          <a:p>
            <a:pPr>
              <a:defRPr/>
            </a:pPr>
            <a:endParaRPr lang="en-US" dirty="0" smtClean="0"/>
          </a:p>
          <a:p>
            <a:pPr algn="l" rtl="0" eaLnBrk="1" hangingPunct="1">
              <a:defRPr/>
            </a:pPr>
            <a:endParaRPr lang="en-US" dirty="0" smtClean="0"/>
          </a:p>
          <a:p>
            <a:pPr algn="l" rtl="0" eaLnBrk="1" hangingPunct="1">
              <a:defRPr/>
            </a:pPr>
            <a:endParaRPr lang="en-US" dirty="0" smtClean="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151</TotalTime>
  <Words>1649</Words>
  <Application>Microsoft Office PowerPoint</Application>
  <PresentationFormat>On-screen Show (4:3)</PresentationFormat>
  <Paragraphs>240</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مشربية</vt:lpstr>
      <vt:lpstr>Unhealthy diet</vt:lpstr>
      <vt:lpstr>Food poisoning</vt:lpstr>
      <vt:lpstr>CAUSES OF FOODPOISONING</vt:lpstr>
      <vt:lpstr>Slide 4</vt:lpstr>
      <vt:lpstr>Slide 5</vt:lpstr>
      <vt:lpstr>Slide 6</vt:lpstr>
      <vt:lpstr>Slide 7</vt:lpstr>
      <vt:lpstr>Prevention</vt:lpstr>
      <vt:lpstr>Prevention of food poisoning</vt:lpstr>
      <vt:lpstr>Slide 10</vt:lpstr>
      <vt:lpstr>Slide 11</vt:lpstr>
      <vt:lpstr>Slide 12</vt:lpstr>
      <vt:lpstr>To thaw food safely, choose one of these options: </vt:lpstr>
      <vt:lpstr>Storage Times for the Refrigerator and Freezer http://www.foodsafety.gov/keep/charts/storagetimes.html </vt:lpstr>
      <vt:lpstr>Video on food hygiene</vt:lpstr>
      <vt:lpstr>Food carcinogens</vt:lpstr>
      <vt:lpstr>carcinogens of Natural Origin in the Human Diet:</vt:lpstr>
      <vt:lpstr>The mechanism of alcohol carcinogenicity</vt:lpstr>
      <vt:lpstr>Contaminant carcinogens</vt:lpstr>
      <vt:lpstr>Slide 20</vt:lpstr>
      <vt:lpstr>Slide 21</vt:lpstr>
      <vt:lpstr>Slide 22</vt:lpstr>
      <vt:lpstr>Food that has anticarcinogenic activity</vt:lpstr>
      <vt:lpstr>Foods that discourage cancer include:</vt:lpstr>
      <vt:lpstr>Recommendations</vt:lpstr>
      <vt:lpstr>Slide 26</vt:lpstr>
      <vt:lpstr>Slide 27</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ksu</cp:lastModifiedBy>
  <cp:revision>41</cp:revision>
  <dcterms:created xsi:type="dcterms:W3CDTF">2010-08-02T12:57:23Z</dcterms:created>
  <dcterms:modified xsi:type="dcterms:W3CDTF">2011-11-16T08:53:36Z</dcterms:modified>
</cp:coreProperties>
</file>