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27"/>
  </p:notesMasterIdLst>
  <p:handoutMasterIdLst>
    <p:handoutMasterId r:id="rId28"/>
  </p:handoutMasterIdLst>
  <p:sldIdLst>
    <p:sldId id="256" r:id="rId3"/>
    <p:sldId id="486" r:id="rId4"/>
    <p:sldId id="483" r:id="rId5"/>
    <p:sldId id="463" r:id="rId6"/>
    <p:sldId id="464" r:id="rId7"/>
    <p:sldId id="465" r:id="rId8"/>
    <p:sldId id="467" r:id="rId9"/>
    <p:sldId id="468" r:id="rId10"/>
    <p:sldId id="469" r:id="rId11"/>
    <p:sldId id="470" r:id="rId12"/>
    <p:sldId id="471" r:id="rId13"/>
    <p:sldId id="472" r:id="rId14"/>
    <p:sldId id="476" r:id="rId15"/>
    <p:sldId id="489" r:id="rId16"/>
    <p:sldId id="490" r:id="rId17"/>
    <p:sldId id="479" r:id="rId18"/>
    <p:sldId id="461" r:id="rId19"/>
    <p:sldId id="473" r:id="rId20"/>
    <p:sldId id="487" r:id="rId21"/>
    <p:sldId id="488" r:id="rId22"/>
    <p:sldId id="481" r:id="rId23"/>
    <p:sldId id="484" r:id="rId24"/>
    <p:sldId id="491" r:id="rId25"/>
    <p:sldId id="370" r:id="rId26"/>
  </p:sldIdLst>
  <p:sldSz cx="9144000" cy="6858000" type="screen4x3"/>
  <p:notesSz cx="7102475" cy="10234613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hamed Berbar" initials="M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0000FF"/>
    <a:srgbClr val="0066CC"/>
    <a:srgbClr val="FFFF99"/>
    <a:srgbClr val="FF0000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660"/>
  </p:normalViewPr>
  <p:slideViewPr>
    <p:cSldViewPr>
      <p:cViewPr>
        <p:scale>
          <a:sx n="80" d="100"/>
          <a:sy n="80" d="100"/>
        </p:scale>
        <p:origin x="-126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2076"/>
    </p:cViewPr>
  </p:sorterViewPr>
  <p:notesViewPr>
    <p:cSldViewPr>
      <p:cViewPr varScale="1">
        <p:scale>
          <a:sx n="57" d="100"/>
          <a:sy n="57" d="100"/>
        </p:scale>
        <p:origin x="-1704" y="-84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2-19T22:33:42.255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276" tIns="50139" rIns="100276" bIns="50139" numCol="1" anchor="t" anchorCtr="0" compatLnSpc="1">
            <a:prstTxWarp prst="textNoShape">
              <a:avLst/>
            </a:prstTxWarp>
          </a:bodyPr>
          <a:lstStyle>
            <a:lvl1pPr algn="r" defTabSz="1002946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276" tIns="50139" rIns="100276" bIns="50139" numCol="1" anchor="t" anchorCtr="0" compatLnSpc="1">
            <a:prstTxWarp prst="textNoShape">
              <a:avLst/>
            </a:prstTxWarp>
          </a:bodyPr>
          <a:lstStyle>
            <a:lvl1pPr defTabSz="1002946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276" tIns="50139" rIns="100276" bIns="50139" numCol="1" anchor="b" anchorCtr="0" compatLnSpc="1">
            <a:prstTxWarp prst="textNoShape">
              <a:avLst/>
            </a:prstTxWarp>
          </a:bodyPr>
          <a:lstStyle>
            <a:lvl1pPr algn="r" defTabSz="1002946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276" tIns="50139" rIns="100276" bIns="50139" numCol="1" anchor="b" anchorCtr="0" compatLnSpc="1">
            <a:prstTxWarp prst="textNoShape">
              <a:avLst/>
            </a:prstTxWarp>
          </a:bodyPr>
          <a:lstStyle>
            <a:lvl1pPr defTabSz="1002946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EB037D-6CE2-4BBE-80E3-97D9064426D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19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0" tIns="47430" rIns="94860" bIns="4743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0" tIns="47430" rIns="94860" bIns="4743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0" tIns="47430" rIns="94860" bIns="47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0" tIns="47430" rIns="94860" bIns="4743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0" tIns="47430" rIns="94860" bIns="4743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C710C90-0176-4420-8C78-D82295E6097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25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19B5BE37-5E98-4953-8CDA-FA7DFEDE821B}" type="slidenum">
              <a:rPr lang="en-US" altLang="en-US" sz="1400" b="0" u="none" baseline="0"/>
              <a:pPr/>
              <a:t>4</a:t>
            </a:fld>
            <a:endParaRPr lang="en-US" altLang="en-US" sz="1400" b="0" u="none" baseline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9488" y="754063"/>
            <a:ext cx="5145087" cy="38608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344" y="4865165"/>
            <a:ext cx="5249789" cy="4614713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1B27E189-0D0A-4319-B4C1-BB134D90D9BA}" type="slidenum">
              <a:rPr lang="en-US" altLang="en-US" sz="1400" b="0" u="none" baseline="0"/>
              <a:pPr/>
              <a:t>18</a:t>
            </a:fld>
            <a:endParaRPr lang="en-US" altLang="en-US" sz="1400" b="0" u="none" baseline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9488" y="754063"/>
            <a:ext cx="5145087" cy="38608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344" y="4865165"/>
            <a:ext cx="5249789" cy="4614713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2DDCC6B6-B92C-4CE0-8ABC-D91F99724240}" type="slidenum">
              <a:rPr lang="en-US" altLang="en-US" sz="1400" b="0" u="none" baseline="0"/>
              <a:pPr/>
              <a:t>20</a:t>
            </a:fld>
            <a:endParaRPr lang="en-US" altLang="en-US" sz="1400" b="0" u="none" baseline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9488" y="754063"/>
            <a:ext cx="5145087" cy="38608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344" y="4865165"/>
            <a:ext cx="5249789" cy="4614713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2DDCC6B6-B92C-4CE0-8ABC-D91F99724240}" type="slidenum">
              <a:rPr lang="en-US" altLang="en-US" sz="1400" b="0" u="none" baseline="0"/>
              <a:pPr/>
              <a:t>21</a:t>
            </a:fld>
            <a:endParaRPr lang="en-US" altLang="en-US" sz="1400" b="0" u="none" baseline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9488" y="754063"/>
            <a:ext cx="5145087" cy="38608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344" y="4865165"/>
            <a:ext cx="5249789" cy="4614713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2DDCC6B6-B92C-4CE0-8ABC-D91F99724240}" type="slidenum">
              <a:rPr lang="en-US" altLang="en-US" sz="1400" b="0" u="none" baseline="0"/>
              <a:pPr/>
              <a:t>22</a:t>
            </a:fld>
            <a:endParaRPr lang="en-US" altLang="en-US" sz="1400" b="0" u="none" baseline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9488" y="754063"/>
            <a:ext cx="5145087" cy="38608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344" y="4865165"/>
            <a:ext cx="5249789" cy="4614713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2DDCC6B6-B92C-4CE0-8ABC-D91F99724240}" type="slidenum">
              <a:rPr lang="en-US" altLang="en-US" sz="1400" b="0" u="none" baseline="0"/>
              <a:pPr/>
              <a:t>23</a:t>
            </a:fld>
            <a:endParaRPr lang="en-US" altLang="en-US" sz="1400" b="0" u="none" baseline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9488" y="754063"/>
            <a:ext cx="5145087" cy="38608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344" y="4865165"/>
            <a:ext cx="5249789" cy="4614713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46F23C4E-4FDA-49AA-9D1F-A7C980607441}" type="slidenum">
              <a:rPr lang="en-US" altLang="en-US" sz="1400" b="0" u="none" baseline="0"/>
              <a:pPr/>
              <a:t>5</a:t>
            </a:fld>
            <a:endParaRPr lang="en-US" altLang="en-US" sz="1400" b="0" u="none" baseline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9488" y="754063"/>
            <a:ext cx="5145087" cy="38608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344" y="4865165"/>
            <a:ext cx="5249789" cy="4614713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99ED26E0-2B2D-427C-85A8-4E809DD851EF}" type="slidenum">
              <a:rPr lang="en-US" altLang="en-US" sz="1400" b="0" u="none" baseline="0"/>
              <a:pPr/>
              <a:t>6</a:t>
            </a:fld>
            <a:endParaRPr lang="en-US" altLang="en-US" sz="1400" b="0" u="none" baseline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9488" y="754063"/>
            <a:ext cx="5145087" cy="38608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344" y="4865165"/>
            <a:ext cx="5249789" cy="4614713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737DEEFA-8945-4249-B5EF-CAF4576D32AC}" type="slidenum">
              <a:rPr lang="en-US" altLang="en-US" sz="1400" b="0" u="none" baseline="0"/>
              <a:pPr/>
              <a:t>8</a:t>
            </a:fld>
            <a:endParaRPr lang="en-US" altLang="en-US" sz="1400" b="0" u="none" baseline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9488" y="754063"/>
            <a:ext cx="5145087" cy="38608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344" y="4865165"/>
            <a:ext cx="5249789" cy="4614713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096A3668-9BCB-434D-BB34-99C1C649FB86}" type="slidenum">
              <a:rPr lang="en-US" altLang="en-US" sz="1400" b="0" u="none" baseline="0"/>
              <a:pPr/>
              <a:t>9</a:t>
            </a:fld>
            <a:endParaRPr lang="en-US" altLang="en-US" sz="1400" b="0" u="none" baseline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9488" y="754063"/>
            <a:ext cx="5145087" cy="38608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344" y="4865165"/>
            <a:ext cx="5249789" cy="4614713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BEA13E9B-BC36-4845-B054-5C13B8874A8A}" type="slidenum">
              <a:rPr lang="en-US" altLang="en-US" sz="1400" b="0" u="none" baseline="0"/>
              <a:pPr/>
              <a:t>10</a:t>
            </a:fld>
            <a:endParaRPr lang="en-US" altLang="en-US" sz="1400" b="0" u="none" baseline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9488" y="754063"/>
            <a:ext cx="5145087" cy="38608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344" y="4865165"/>
            <a:ext cx="5249789" cy="4614713"/>
          </a:xfrm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FE787923-3E21-4952-AC4D-FBB50321E29C}" type="slidenum">
              <a:rPr lang="en-US" altLang="en-US" sz="1400" b="0" u="none" baseline="0"/>
              <a:pPr/>
              <a:t>11</a:t>
            </a:fld>
            <a:endParaRPr lang="en-US" altLang="en-US" sz="1400" b="0" u="none" baseline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9488" y="754063"/>
            <a:ext cx="5145087" cy="38608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344" y="4865165"/>
            <a:ext cx="5249789" cy="4614713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03B0D1F3-A131-4236-9DD1-20DE2606EAED}" type="slidenum">
              <a:rPr lang="en-US" altLang="en-US" sz="1400" b="0" u="none" baseline="0"/>
              <a:pPr/>
              <a:t>12</a:t>
            </a:fld>
            <a:endParaRPr lang="en-US" altLang="en-US" sz="1400" b="0" u="none" baseline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9488" y="754063"/>
            <a:ext cx="5145087" cy="38608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344" y="4865165"/>
            <a:ext cx="5249789" cy="4614713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5AB87F-22B2-44E3-9E86-D925EB55CBD8}" type="slidenum">
              <a:rPr lang="ar-SA" smtClean="0"/>
              <a:pPr/>
              <a:t>17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100638" cy="38242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10175" cy="4605337"/>
          </a:xfrm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392AF-4E81-4745-BFE0-104B182F134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68700-E267-496B-BDB5-227EF4645C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188913"/>
            <a:ext cx="2078037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81713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0AC21-1792-4137-88B0-BE26047B5DD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963" y="0"/>
            <a:ext cx="7772400" cy="1020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9138" y="1314450"/>
            <a:ext cx="3810000" cy="5027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538" y="1314450"/>
            <a:ext cx="3810000" cy="5027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Chapter 10    </a:t>
            </a:r>
            <a:fld id="{E487CABA-4C6A-4101-8394-E7BCD2BF3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34922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3550" y="844550"/>
            <a:ext cx="8216900" cy="635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accent2"/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EG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457200"/>
            <a:ext cx="82296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914400"/>
            <a:ext cx="8229600" cy="457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BB8D77C9-84C0-4C50-AD40-B3589FF38A9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C542F-24A0-4D4E-8E61-A0DB4BE2819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54D99-5801-437F-AC72-F34CFC8C5B9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77056-B9C7-4675-8B96-731F1A95F7F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B3B63-7D4C-4D6E-BDC3-3A1F842C4A8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4A400-6CAA-49C3-8410-0630E311FC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A89B3-67BA-45D9-8E7E-3FF0309A95E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6EFF6-58C1-4A0F-9921-BE91A7B58AD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C49E1-F9D5-40DC-BCA4-969BD3B4FF6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1FD1E-DAE2-4307-A6E3-37856E855E1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19C82-3747-4D18-B561-7547B44A71C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A31C1-9CBA-4E85-B33A-27EC8C2CFA3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9EB08-61DA-48D6-8D88-DFD1214E0DE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5F287-BEFE-4240-BEBA-02D21129312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C3B6B-E397-4A63-9D0D-C3DA1E6B937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DBF7B-823D-407B-8D29-49B59EE878E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7E05A-B88C-4E06-829A-4A888185D06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65517-BF27-47FE-B784-CF6F4EBB1C6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1C4B0-A6DF-4922-B57A-F1D40640ED9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F5AAA7-849A-4B81-911A-B6630F0EC9E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7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82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84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EE74F96E-A013-4B7E-8BDE-EC62D48E647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4935" name="Rectangle 7"/>
          <p:cNvSpPr>
            <a:spLocks noChangeArrowheads="1"/>
          </p:cNvSpPr>
          <p:nvPr/>
        </p:nvSpPr>
        <p:spPr bwMode="auto">
          <a:xfrm>
            <a:off x="463550" y="692150"/>
            <a:ext cx="8216900" cy="635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accent2"/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25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25000"/>
        <a:buChar char="–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SzPct val="125000"/>
        <a:buChar char="•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SzPct val="125000"/>
        <a:buChar char="–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SzPct val="125000"/>
        <a:buChar char="•"/>
        <a:defRPr sz="20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SzPct val="125000"/>
        <a:buChar char="•"/>
        <a:defRPr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SzPct val="125000"/>
        <a:buChar char="•"/>
        <a:defRPr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SzPct val="125000"/>
        <a:buChar char="•"/>
        <a:defRPr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SzPct val="125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FC7933-506D-46B0-8197-4F52EAB149CB}" type="slidenum">
              <a:rPr lang="ar-SA" smtClean="0"/>
              <a:pPr/>
              <a:t>1</a:t>
            </a:fld>
            <a:endParaRPr lang="en-US" dirty="0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2924944"/>
            <a:ext cx="7632848" cy="2713856"/>
          </a:xfrm>
        </p:spPr>
        <p:txBody>
          <a:bodyPr/>
          <a:lstStyle/>
          <a:p>
            <a:pPr eaLnBrk="1" hangingPunct="1"/>
            <a:r>
              <a:rPr lang="en-US" sz="3600" b="1" dirty="0"/>
              <a:t>Unit </a:t>
            </a:r>
            <a:r>
              <a:rPr lang="en-US" sz="3600" b="1" dirty="0" smtClean="0"/>
              <a:t>12</a:t>
            </a:r>
            <a:endParaRPr lang="en-US" sz="3600" b="1" dirty="0"/>
          </a:p>
          <a:p>
            <a:pPr eaLnBrk="1" hangingPunct="1"/>
            <a:r>
              <a:rPr lang="en-US" sz="3600" b="1" dirty="0"/>
              <a:t>CPU Design </a:t>
            </a:r>
            <a:r>
              <a:rPr lang="en-US" sz="3600" b="1" dirty="0" smtClean="0"/>
              <a:t>&amp; Programming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60538" y="1392238"/>
            <a:ext cx="5030787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n-US" altLang="en-US" sz="1600"/>
              <a:t>College of Computer and Information Sciences</a:t>
            </a:r>
            <a:endParaRPr lang="en-US" altLang="en-US" sz="2000"/>
          </a:p>
          <a:p>
            <a:pPr algn="ctr"/>
            <a:r>
              <a:rPr lang="en-US" altLang="en-US" sz="1600"/>
              <a:t>Department of Computer Science </a:t>
            </a:r>
            <a:endParaRPr lang="en-US" altLang="en-US" sz="1600">
              <a:latin typeface="Calibri" pitchFamily="34" charset="0"/>
              <a:ea typeface="Calibri" pitchFamily="34" charset="0"/>
              <a:cs typeface="Arial" charset="0"/>
            </a:endParaRPr>
          </a:p>
          <a:p>
            <a:pPr algn="ctr"/>
            <a:r>
              <a:rPr lang="en-US" altLang="en-US" sz="1500" b="1">
                <a:latin typeface="Calibri" pitchFamily="34" charset="0"/>
                <a:ea typeface="Calibri" pitchFamily="34" charset="0"/>
                <a:cs typeface="Arial" charset="0"/>
              </a:rPr>
              <a:t>    </a:t>
            </a:r>
          </a:p>
          <a:p>
            <a:pPr algn="ctr"/>
            <a:r>
              <a:rPr lang="en-US" altLang="en-US" sz="1600" b="1">
                <a:latin typeface="Calibri" pitchFamily="34" charset="0"/>
                <a:ea typeface="Calibri" pitchFamily="34" charset="0"/>
                <a:cs typeface="Arial" charset="0"/>
              </a:rPr>
              <a:t> CSC 220: Computer Organization</a:t>
            </a:r>
            <a:endParaRPr lang="en-US" altLang="en-US" sz="28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76238"/>
            <a:ext cx="1982788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A65E5C8B-54CD-4CC8-903B-06CC9278015A}" type="slidenum">
              <a:rPr lang="en-US" altLang="en-US" sz="1600" b="0" u="none" baseline="0" smtClean="0">
                <a:cs typeface="Times New Roman" pitchFamily="18" charset="0"/>
              </a:rPr>
              <a:pPr/>
              <a:t>10</a:t>
            </a:fld>
            <a:endParaRPr lang="en-US" altLang="en-US" sz="1600" b="0" u="none" baseline="0" dirty="0">
              <a:cs typeface="Times New Roman" pitchFamily="18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Instruction Formats - 2</a:t>
            </a:r>
          </a:p>
        </p:txBody>
      </p:sp>
      <p:sp>
        <p:nvSpPr>
          <p:cNvPr id="32772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09600" y="1124744"/>
            <a:ext cx="8382000" cy="553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8925" indent="-288925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692150" indent="-234950">
              <a:spcBef>
                <a:spcPct val="20000"/>
              </a:spcBef>
              <a:buClr>
                <a:srgbClr val="009999"/>
              </a:buClr>
              <a:buChar char="•"/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44638" indent="-173038">
              <a:spcBef>
                <a:spcPct val="20000"/>
              </a:spcBef>
              <a:buClr>
                <a:srgbClr val="009999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06600" indent="-17780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4638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210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3782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354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indent="0" eaLnBrk="1" hangingPunct="1">
              <a:buNone/>
            </a:pPr>
            <a:r>
              <a:rPr lang="en-US" altLang="en-US" u="none" baseline="0" dirty="0" smtClean="0">
                <a:solidFill>
                  <a:srgbClr val="0066CC"/>
                </a:solidFill>
              </a:rPr>
              <a:t>Immediate</a:t>
            </a:r>
            <a:r>
              <a:rPr lang="en-US" altLang="en-US" b="0" u="none" baseline="0" dirty="0" smtClean="0">
                <a:solidFill>
                  <a:srgbClr val="0066CC"/>
                </a:solidFill>
              </a:rPr>
              <a:t> </a:t>
            </a:r>
            <a:r>
              <a:rPr lang="en-US" altLang="en-US" u="none" baseline="0" dirty="0" smtClean="0">
                <a:solidFill>
                  <a:srgbClr val="0070C0"/>
                </a:solidFill>
              </a:rPr>
              <a:t>operands:</a:t>
            </a:r>
            <a:r>
              <a:rPr lang="en-US" altLang="en-US" b="0" u="none" baseline="0" dirty="0" smtClean="0"/>
              <a:t> data constants are </a:t>
            </a:r>
            <a:r>
              <a:rPr lang="en-US" altLang="en-US" b="0" u="none" baseline="0" dirty="0"/>
              <a:t>contained within the instruction.</a:t>
            </a:r>
          </a:p>
          <a:p>
            <a:pPr eaLnBrk="1" hangingPunct="1"/>
            <a:r>
              <a:rPr lang="en-US" altLang="en-US" b="0" u="none" baseline="0" dirty="0"/>
              <a:t>Note that only three bits of data can be specified here, so </a:t>
            </a:r>
            <a:endParaRPr lang="en-US" altLang="en-US" b="0" u="none" baseline="0" dirty="0" smtClean="0"/>
          </a:p>
          <a:p>
            <a:pPr eaLnBrk="1" hangingPunct="1"/>
            <a:r>
              <a:rPr lang="en-US" altLang="en-US" b="0" u="none" baseline="0" dirty="0" smtClean="0"/>
              <a:t>It </a:t>
            </a:r>
            <a:r>
              <a:rPr lang="en-US" altLang="en-US" b="0" u="none" baseline="0" dirty="0"/>
              <a:t>must be extended to the register length by zero-fill or sign-extension.</a:t>
            </a:r>
          </a:p>
          <a:p>
            <a:r>
              <a:rPr lang="en-US" altLang="en-US" b="0" u="none" baseline="0" dirty="0"/>
              <a:t>Clever encodings enable wider </a:t>
            </a:r>
            <a:r>
              <a:rPr lang="en-US" altLang="en-US" b="0" u="none" baseline="0" dirty="0" err="1" smtClean="0"/>
              <a:t>immediates</a:t>
            </a:r>
            <a:endParaRPr lang="en-US" altLang="en-US" b="0" u="none" baseline="0" dirty="0"/>
          </a:p>
          <a:p>
            <a:pPr lvl="2" eaLnBrk="1" hangingPunct="1"/>
            <a:r>
              <a:rPr lang="en-US" altLang="en-US" b="0" u="none" baseline="0" dirty="0"/>
              <a:t>RR format, RI format, B format</a:t>
            </a:r>
            <a:endParaRPr lang="en-US" altLang="en-US" sz="2000" b="0" u="none" baseline="0" dirty="0"/>
          </a:p>
        </p:txBody>
      </p:sp>
      <p:pic>
        <p:nvPicPr>
          <p:cNvPr id="3277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5589240"/>
            <a:ext cx="7772400" cy="957263"/>
          </a:xfrm>
          <a:noFill/>
        </p:spPr>
      </p:pic>
    </p:spTree>
    <p:extLst>
      <p:ext uri="{BB962C8B-B14F-4D97-AF65-F5344CB8AC3E}">
        <p14:creationId xmlns:p14="http://schemas.microsoft.com/office/powerpoint/2010/main" val="176286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589"/>
    </mc:Choice>
    <mc:Fallback xmlns="">
      <p:transition spd="slow" advTm="10358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276975"/>
            <a:ext cx="2133600" cy="476250"/>
          </a:xfrm>
          <a:noFill/>
        </p:spPr>
        <p:txBody>
          <a:bodyPr/>
          <a:lstStyle>
            <a:lvl1pPr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D358FB31-1A4E-496E-AAC8-55DA69876626}" type="slidenum">
              <a:rPr lang="en-US" altLang="en-US" sz="1600" b="0" u="none" baseline="0" smtClean="0">
                <a:cs typeface="Times New Roman" pitchFamily="18" charset="0"/>
              </a:rPr>
              <a:pPr algn="r"/>
              <a:t>11</a:t>
            </a:fld>
            <a:endParaRPr lang="en-US" altLang="en-US" sz="1600" b="0" u="none" baseline="0" dirty="0">
              <a:cs typeface="Times New Roman" pitchFamily="18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Instruction Formats - 3</a:t>
            </a:r>
          </a:p>
        </p:txBody>
      </p:sp>
      <p:sp>
        <p:nvSpPr>
          <p:cNvPr id="33796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09600" y="1181100"/>
            <a:ext cx="8138864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8925" indent="-288925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692150" indent="-234950">
              <a:spcBef>
                <a:spcPct val="20000"/>
              </a:spcBef>
              <a:buClr>
                <a:srgbClr val="009999"/>
              </a:buClr>
              <a:buChar char="•"/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44638" indent="-173038">
              <a:spcBef>
                <a:spcPct val="20000"/>
              </a:spcBef>
              <a:buClr>
                <a:srgbClr val="009999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06600" indent="-17780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4638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210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3782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354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800" u="none" baseline="0" dirty="0" smtClean="0">
                <a:solidFill>
                  <a:srgbClr val="0066CC"/>
                </a:solidFill>
              </a:rPr>
              <a:t>Jump and Branch:</a:t>
            </a:r>
            <a:r>
              <a:rPr lang="en-US" altLang="en-US" sz="2800" u="none" dirty="0" smtClean="0">
                <a:solidFill>
                  <a:srgbClr val="0066CC"/>
                </a:solidFill>
              </a:rPr>
              <a:t> </a:t>
            </a:r>
            <a:r>
              <a:rPr lang="en-US" altLang="en-US" sz="2800" b="0" u="none" baseline="0" dirty="0" smtClean="0"/>
              <a:t>Changes </a:t>
            </a:r>
            <a:r>
              <a:rPr lang="en-US" altLang="en-US" sz="2800" b="0" u="none" baseline="0" dirty="0"/>
              <a:t>in program flow are caused by jump or branch instructions, affecting only the PC.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b="0" u="none" baseline="0" dirty="0"/>
              <a:t>Can load the PC from source </a:t>
            </a:r>
            <a:r>
              <a:rPr lang="en-US" altLang="en-US" sz="2800" b="0" u="none" baseline="0" dirty="0" smtClean="0">
                <a:solidFill>
                  <a:srgbClr val="FF0000"/>
                </a:solidFill>
              </a:rPr>
              <a:t>SA.</a:t>
            </a:r>
            <a:endParaRPr lang="en-US" altLang="en-US" sz="2800" b="0" u="none" baseline="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sz="2800" b="0" u="none" baseline="0" dirty="0"/>
              <a:t>Can add the sign-extended 6-bit offset (</a:t>
            </a:r>
            <a:r>
              <a:rPr lang="en-US" altLang="en-US" sz="2800" b="0" u="none" baseline="0" dirty="0">
                <a:solidFill>
                  <a:srgbClr val="FF0000"/>
                </a:solidFill>
              </a:rPr>
              <a:t>AD</a:t>
            </a:r>
            <a:r>
              <a:rPr lang="en-US" altLang="en-US" sz="2800" b="0" u="none" baseline="0" dirty="0"/>
              <a:t>) to the PC.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b="0" u="none" baseline="0" dirty="0"/>
              <a:t>Can be either </a:t>
            </a:r>
            <a:r>
              <a:rPr lang="en-US" altLang="en-US" sz="2800" b="0" i="1" u="none" baseline="0" dirty="0"/>
              <a:t>unconditional</a:t>
            </a:r>
            <a:r>
              <a:rPr lang="en-US" altLang="en-US" sz="2800" b="0" u="none" baseline="0" dirty="0"/>
              <a:t>, or </a:t>
            </a:r>
            <a:r>
              <a:rPr lang="en-US" altLang="en-US" sz="2800" b="0" i="1" u="none" baseline="0" dirty="0"/>
              <a:t>conditional</a:t>
            </a:r>
            <a:r>
              <a:rPr lang="en-US" altLang="en-US" sz="2800" b="0" u="none" baseline="0" dirty="0"/>
              <a:t> based on some flag value (i.e. </a:t>
            </a:r>
            <a:r>
              <a:rPr lang="en-US" altLang="en-US" sz="2800" b="0" u="none" baseline="0" dirty="0">
                <a:solidFill>
                  <a:srgbClr val="FF0000"/>
                </a:solidFill>
              </a:rPr>
              <a:t>Z, N, C, V</a:t>
            </a:r>
            <a:r>
              <a:rPr lang="en-US" altLang="en-US" sz="2800" b="0" u="none" baseline="0" dirty="0"/>
              <a:t>).</a:t>
            </a:r>
          </a:p>
        </p:txBody>
      </p:sp>
      <p:pic>
        <p:nvPicPr>
          <p:cNvPr id="3379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032" y="5142954"/>
            <a:ext cx="7772400" cy="1022350"/>
          </a:xfrm>
          <a:noFill/>
        </p:spPr>
      </p:pic>
    </p:spTree>
    <p:extLst>
      <p:ext uri="{BB962C8B-B14F-4D97-AF65-F5344CB8AC3E}">
        <p14:creationId xmlns:p14="http://schemas.microsoft.com/office/powerpoint/2010/main" val="370185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364"/>
    </mc:Choice>
    <mc:Fallback xmlns="">
      <p:transition spd="slow" advTm="6536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FC1E72D5-9B30-470B-B9C2-08693CE868DB}" type="slidenum">
              <a:rPr lang="en-US" altLang="en-US" sz="1600" b="0" u="none" baseline="0" smtClean="0">
                <a:cs typeface="Times New Roman" pitchFamily="18" charset="0"/>
              </a:rPr>
              <a:pPr/>
              <a:t>12</a:t>
            </a:fld>
            <a:endParaRPr lang="en-US" altLang="en-US" sz="1600" b="0" u="none" baseline="0" dirty="0">
              <a:cs typeface="Times New Roman" pitchFamily="18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</a:rPr>
              <a:t>Instruction Specifications</a:t>
            </a:r>
          </a:p>
        </p:txBody>
      </p:sp>
      <p:sp>
        <p:nvSpPr>
          <p:cNvPr id="34820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09600" y="1524000"/>
            <a:ext cx="8382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8925" indent="-288925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692150" indent="-234950">
              <a:spcBef>
                <a:spcPct val="20000"/>
              </a:spcBef>
              <a:buClr>
                <a:srgbClr val="009999"/>
              </a:buClr>
              <a:buChar char="•"/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44638" indent="-173038">
              <a:spcBef>
                <a:spcPct val="20000"/>
              </a:spcBef>
              <a:buClr>
                <a:srgbClr val="009999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06600" indent="-17780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4638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210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3782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354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0" u="none" baseline="0" dirty="0"/>
              <a:t>The </a:t>
            </a:r>
            <a:r>
              <a:rPr lang="en-US" altLang="en-US" b="0" i="1" u="none" baseline="0" dirty="0">
                <a:solidFill>
                  <a:srgbClr val="0070C0"/>
                </a:solidFill>
              </a:rPr>
              <a:t>instruction specifications</a:t>
            </a:r>
            <a:r>
              <a:rPr lang="en-US" altLang="en-US" b="0" u="none" baseline="0" dirty="0">
                <a:solidFill>
                  <a:srgbClr val="0070C0"/>
                </a:solidFill>
              </a:rPr>
              <a:t> </a:t>
            </a:r>
            <a:r>
              <a:rPr lang="en-US" altLang="en-US" b="0" u="none" baseline="0" dirty="0"/>
              <a:t>describe in detail each instruction the system can execute.</a:t>
            </a:r>
          </a:p>
          <a:p>
            <a:pPr eaLnBrk="1" hangingPunct="1"/>
            <a:r>
              <a:rPr lang="en-US" altLang="en-US" b="0" u="sng" baseline="0" dirty="0"/>
              <a:t>A </a:t>
            </a:r>
            <a:r>
              <a:rPr lang="en-US" altLang="en-US" i="1" u="sng" baseline="0" dirty="0">
                <a:solidFill>
                  <a:srgbClr val="0000FF"/>
                </a:solidFill>
              </a:rPr>
              <a:t>mnemonic</a:t>
            </a:r>
            <a:r>
              <a:rPr lang="en-US" altLang="en-US" b="0" u="sng" baseline="0" dirty="0">
                <a:solidFill>
                  <a:srgbClr val="0066CC"/>
                </a:solidFill>
              </a:rPr>
              <a:t> </a:t>
            </a:r>
            <a:r>
              <a:rPr lang="en-US" altLang="en-US" b="0" u="sng" baseline="0" dirty="0"/>
              <a:t>is </a:t>
            </a:r>
            <a:r>
              <a:rPr lang="en-US" altLang="en-US" b="0" u="sng" baseline="0" dirty="0" smtClean="0"/>
              <a:t>written by </a:t>
            </a:r>
            <a:r>
              <a:rPr lang="en-US" altLang="en-US" b="0" u="sng" baseline="0" dirty="0"/>
              <a:t>the programmer to represent the opcode in </a:t>
            </a:r>
            <a:r>
              <a:rPr lang="en-US" altLang="en-US" b="0" u="sng" baseline="0" dirty="0" smtClean="0"/>
              <a:t>text.</a:t>
            </a:r>
          </a:p>
          <a:p>
            <a:pPr eaLnBrk="1" hangingPunct="1"/>
            <a:r>
              <a:rPr lang="en-US" altLang="en-US" i="1" u="sng" baseline="0" dirty="0" smtClean="0">
                <a:solidFill>
                  <a:srgbClr val="0066CC"/>
                </a:solidFill>
              </a:rPr>
              <a:t>assembler</a:t>
            </a:r>
            <a:r>
              <a:rPr lang="en-US" altLang="en-US" b="0" u="sng" baseline="0" dirty="0" smtClean="0">
                <a:solidFill>
                  <a:srgbClr val="0066CC"/>
                </a:solidFill>
              </a:rPr>
              <a:t> </a:t>
            </a:r>
            <a:r>
              <a:rPr lang="en-US" altLang="en-US" b="0" u="sng" baseline="0" dirty="0" smtClean="0"/>
              <a:t> </a:t>
            </a:r>
            <a:r>
              <a:rPr lang="en-US" altLang="en-US" b="0" u="sng" baseline="0" dirty="0"/>
              <a:t>generates the actual binary instruction.</a:t>
            </a:r>
          </a:p>
          <a:p>
            <a:pPr eaLnBrk="1" hangingPunct="1"/>
            <a:r>
              <a:rPr lang="en-US" altLang="en-US" b="0" u="sng" baseline="0" dirty="0">
                <a:solidFill>
                  <a:srgbClr val="FF0000"/>
                </a:solidFill>
              </a:rPr>
              <a:t>Not every instruction sets every flag</a:t>
            </a:r>
          </a:p>
          <a:p>
            <a:pPr lvl="1" eaLnBrk="1" hangingPunct="1"/>
            <a:r>
              <a:rPr lang="en-US" altLang="en-US" b="0" u="none" baseline="0" dirty="0"/>
              <a:t>Refer to Table </a:t>
            </a:r>
            <a:r>
              <a:rPr lang="en-US" altLang="en-US" b="0" dirty="0"/>
              <a:t>8</a:t>
            </a:r>
            <a:r>
              <a:rPr lang="en-US" altLang="en-US" b="0" u="none" baseline="0" dirty="0" smtClean="0"/>
              <a:t>-8</a:t>
            </a:r>
            <a:endParaRPr lang="en-US" altLang="en-US" b="0" u="none" baseline="0" dirty="0"/>
          </a:p>
        </p:txBody>
      </p:sp>
    </p:spTree>
    <p:extLst>
      <p:ext uri="{BB962C8B-B14F-4D97-AF65-F5344CB8AC3E}">
        <p14:creationId xmlns:p14="http://schemas.microsoft.com/office/powerpoint/2010/main" val="2544179835"/>
      </p:ext>
    </p:extLst>
  </p:cSld>
  <p:clrMapOvr>
    <a:masterClrMapping/>
  </p:clrMapOvr>
  <p:transition advTm="10621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FCFF91-4B50-4051-A1D4-68F86EA79AED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843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/>
              <a:t>ISA: Instruction Specifications</a:t>
            </a:r>
          </a:p>
        </p:txBody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08720"/>
            <a:ext cx="8356600" cy="46609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>
                <a:solidFill>
                  <a:srgbClr val="0070C0"/>
                </a:solidFill>
              </a:rPr>
              <a:t>The specifications provide</a:t>
            </a:r>
            <a:r>
              <a:rPr lang="en-US" altLang="en-US" b="0" dirty="0"/>
              <a:t>:</a:t>
            </a:r>
          </a:p>
          <a:p>
            <a:pPr lvl="1"/>
            <a:r>
              <a:rPr lang="en-US" altLang="en-US" b="0" dirty="0"/>
              <a:t>The </a:t>
            </a:r>
            <a:r>
              <a:rPr lang="en-US" altLang="en-US" b="0" dirty="0">
                <a:solidFill>
                  <a:srgbClr val="0070C0"/>
                </a:solidFill>
              </a:rPr>
              <a:t>name</a:t>
            </a:r>
            <a:r>
              <a:rPr lang="en-US" altLang="en-US" b="0" dirty="0"/>
              <a:t> of the instruction</a:t>
            </a:r>
          </a:p>
          <a:p>
            <a:pPr lvl="1"/>
            <a:r>
              <a:rPr lang="en-US" altLang="en-US" b="0" dirty="0"/>
              <a:t>The instruction's </a:t>
            </a:r>
            <a:r>
              <a:rPr lang="en-US" altLang="en-US" dirty="0">
                <a:solidFill>
                  <a:srgbClr val="0070C0"/>
                </a:solidFill>
              </a:rPr>
              <a:t>opcode</a:t>
            </a:r>
          </a:p>
          <a:p>
            <a:pPr lvl="1"/>
            <a:r>
              <a:rPr lang="en-US" altLang="en-US" b="0" dirty="0"/>
              <a:t>A shorthand name for the opcode called a </a:t>
            </a:r>
            <a:r>
              <a:rPr lang="en-US" altLang="en-US" b="0" i="1" dirty="0">
                <a:solidFill>
                  <a:srgbClr val="0070C0"/>
                </a:solidFill>
              </a:rPr>
              <a:t>mnemonic</a:t>
            </a:r>
          </a:p>
          <a:p>
            <a:pPr lvl="1"/>
            <a:r>
              <a:rPr lang="en-US" altLang="en-US" b="0" dirty="0"/>
              <a:t>A specification for the </a:t>
            </a:r>
            <a:r>
              <a:rPr lang="en-US" altLang="en-US" b="0" dirty="0">
                <a:solidFill>
                  <a:srgbClr val="0070C0"/>
                </a:solidFill>
              </a:rPr>
              <a:t>instruction format</a:t>
            </a:r>
          </a:p>
          <a:p>
            <a:pPr lvl="1"/>
            <a:r>
              <a:rPr lang="en-US" altLang="en-US" b="0" dirty="0"/>
              <a:t>A register transfer description of the instruction, and</a:t>
            </a:r>
          </a:p>
          <a:p>
            <a:pPr lvl="1"/>
            <a:r>
              <a:rPr lang="en-US" altLang="en-US" sz="2400" b="0" dirty="0"/>
              <a:t>A listing of the </a:t>
            </a:r>
            <a:r>
              <a:rPr lang="en-US" altLang="en-US" sz="2400" b="0" dirty="0">
                <a:solidFill>
                  <a:srgbClr val="0070C0"/>
                </a:solidFill>
              </a:rPr>
              <a:t>status bits </a:t>
            </a:r>
            <a:r>
              <a:rPr lang="en-US" altLang="en-US" sz="2400" b="0" dirty="0"/>
              <a:t>that are meaningful  during an instruction's execution (not used in the architectures defined in this chapter)</a:t>
            </a:r>
          </a:p>
        </p:txBody>
      </p:sp>
    </p:spTree>
    <p:extLst>
      <p:ext uri="{BB962C8B-B14F-4D97-AF65-F5344CB8AC3E}">
        <p14:creationId xmlns:p14="http://schemas.microsoft.com/office/powerpoint/2010/main" val="79495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3" name="Rectangle 3"/>
          <p:cNvSpPr>
            <a:spLocks noChangeArrowheads="1"/>
          </p:cNvSpPr>
          <p:nvPr/>
        </p:nvSpPr>
        <p:spPr bwMode="auto">
          <a:xfrm>
            <a:off x="6110288" y="2555875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en-US" altLang="en-US"/>
          </a:p>
        </p:txBody>
      </p:sp>
      <p:sp>
        <p:nvSpPr>
          <p:cNvPr id="844804" name="Rectangle 4"/>
          <p:cNvSpPr>
            <a:spLocks noChangeArrowheads="1"/>
          </p:cNvSpPr>
          <p:nvPr/>
        </p:nvSpPr>
        <p:spPr bwMode="auto">
          <a:xfrm>
            <a:off x="6924675" y="3863975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en-US" altLang="en-US"/>
          </a:p>
        </p:txBody>
      </p:sp>
      <p:sp>
        <p:nvSpPr>
          <p:cNvPr id="844805" name="Rectangle 5"/>
          <p:cNvSpPr>
            <a:spLocks noChangeArrowheads="1"/>
          </p:cNvSpPr>
          <p:nvPr/>
        </p:nvSpPr>
        <p:spPr bwMode="auto">
          <a:xfrm>
            <a:off x="6924675" y="4125913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en-US" altLang="en-US"/>
          </a:p>
        </p:txBody>
      </p:sp>
      <p:pic>
        <p:nvPicPr>
          <p:cNvPr id="193" name="Picture 3" descr="tab08_08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80728"/>
            <a:ext cx="868680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116632"/>
            <a:ext cx="8807895" cy="792088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2800" dirty="0"/>
              <a:t>ISA: Instruction </a:t>
            </a:r>
            <a:r>
              <a:rPr lang="en-US" altLang="en-US" sz="2800" dirty="0" smtClean="0"/>
              <a:t>Specifications</a:t>
            </a:r>
            <a:br>
              <a:rPr lang="en-US" altLang="en-US" sz="2800" dirty="0" smtClean="0"/>
            </a:br>
            <a:endParaRPr lang="en-US" altLang="en-US" sz="2800" b="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0608" y="5517232"/>
            <a:ext cx="83038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Here we have  arithmetic, logic and shift </a:t>
            </a:r>
            <a:r>
              <a:rPr lang="en-US" sz="1400" b="1" dirty="0"/>
              <a:t>instruction sets</a:t>
            </a:r>
            <a:r>
              <a:rPr lang="en-US" sz="1400" dirty="0"/>
              <a:t> correspond to </a:t>
            </a:r>
            <a:r>
              <a:rPr lang="en-US" sz="1400" b="1" dirty="0" smtClean="0"/>
              <a:t>micro-operations</a:t>
            </a:r>
            <a:r>
              <a:rPr lang="en-US" sz="1400" dirty="0" smtClean="0"/>
              <a:t> </a:t>
            </a:r>
            <a:r>
              <a:rPr lang="en-US" sz="1400" dirty="0"/>
              <a:t>discussed in Unit 8-11. The </a:t>
            </a:r>
            <a:r>
              <a:rPr lang="en-US" sz="1400" b="1" dirty="0"/>
              <a:t>opcode</a:t>
            </a:r>
            <a:r>
              <a:rPr lang="en-US" sz="1400" dirty="0"/>
              <a:t> (</a:t>
            </a:r>
            <a:r>
              <a:rPr lang="en-US" sz="1400" dirty="0">
                <a:solidFill>
                  <a:srgbClr val="00B050"/>
                </a:solidFill>
              </a:rPr>
              <a:t>7 bit</a:t>
            </a:r>
            <a:r>
              <a:rPr lang="en-US" sz="1400" dirty="0"/>
              <a:t>) and </a:t>
            </a:r>
            <a:r>
              <a:rPr lang="en-US" sz="1400" b="1" dirty="0"/>
              <a:t>FS</a:t>
            </a:r>
            <a:r>
              <a:rPr lang="en-US" sz="1400" dirty="0"/>
              <a:t> (</a:t>
            </a:r>
            <a:r>
              <a:rPr lang="en-US" sz="1400" dirty="0">
                <a:solidFill>
                  <a:srgbClr val="00B050"/>
                </a:solidFill>
              </a:rPr>
              <a:t>4 bit</a:t>
            </a:r>
            <a:r>
              <a:rPr lang="en-US" sz="1400" dirty="0"/>
              <a:t>) have one-to-one </a:t>
            </a:r>
            <a:r>
              <a:rPr lang="en-US" sz="1400" dirty="0" smtClean="0"/>
              <a:t>correspondence </a:t>
            </a:r>
            <a:r>
              <a:rPr lang="en-US" sz="1400" dirty="0"/>
              <a:t>– first three bits of </a:t>
            </a:r>
            <a:r>
              <a:rPr lang="en-US" sz="1400" dirty="0" smtClean="0"/>
              <a:t>an </a:t>
            </a:r>
            <a:r>
              <a:rPr lang="en-US" sz="1400" dirty="0"/>
              <a:t>opcode are 000. </a:t>
            </a:r>
            <a:endParaRPr lang="en-US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RTL instruction (in description) </a:t>
            </a:r>
            <a:r>
              <a:rPr lang="en-US" sz="1400" dirty="0"/>
              <a:t>is written in a slightly different way. For example, R[DR] &lt;- R[SA] is a RTL instruction where DR and SA are  destination and </a:t>
            </a:r>
            <a:r>
              <a:rPr lang="en-US" sz="1400" dirty="0" smtClean="0"/>
              <a:t>source </a:t>
            </a:r>
            <a:r>
              <a:rPr lang="en-US" sz="1400" dirty="0"/>
              <a:t>register addresses </a:t>
            </a:r>
            <a:r>
              <a:rPr lang="en-US" sz="1400" dirty="0" smtClean="0"/>
              <a:t>respectively.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2169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2" descr="tab08_08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08720"/>
            <a:ext cx="8686800" cy="418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4624"/>
            <a:ext cx="8428037" cy="792089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/>
              <a:t>ISA: Instruction Specifications </a:t>
            </a:r>
            <a:r>
              <a:rPr lang="en-US" altLang="en-US" sz="3200" b="0" dirty="0"/>
              <a:t>(continued</a:t>
            </a:r>
            <a:r>
              <a:rPr lang="en-US" altLang="en-US" sz="3200" b="0" dirty="0" smtClean="0"/>
              <a:t>)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endParaRPr lang="en-US" altLang="en-US" sz="3200" b="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608" y="5301208"/>
            <a:ext cx="8303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These are additional </a:t>
            </a:r>
            <a:r>
              <a:rPr lang="en-US" sz="1400" dirty="0"/>
              <a:t>instructions having no corresponding </a:t>
            </a:r>
            <a:r>
              <a:rPr lang="en-US" sz="1400" b="1" dirty="0" smtClean="0"/>
              <a:t>micro-operations </a:t>
            </a:r>
            <a:r>
              <a:rPr lang="en-US" sz="1400" b="1" dirty="0"/>
              <a:t>– </a:t>
            </a:r>
            <a:r>
              <a:rPr lang="en-US" sz="1400" dirty="0"/>
              <a:t>for them first three bits </a:t>
            </a:r>
            <a:r>
              <a:rPr lang="en-US" sz="1400" dirty="0" smtClean="0"/>
              <a:t>have </a:t>
            </a:r>
            <a:r>
              <a:rPr lang="en-US" sz="1400" b="1" dirty="0" smtClean="0"/>
              <a:t>non-zero values. </a:t>
            </a:r>
            <a:r>
              <a:rPr lang="en-US" sz="1400" b="1" dirty="0"/>
              <a:t> </a:t>
            </a:r>
            <a:endParaRPr lang="en-US" sz="1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For </a:t>
            </a:r>
            <a:r>
              <a:rPr lang="en-US" sz="1400" dirty="0"/>
              <a:t>instruction LDI,</a:t>
            </a:r>
            <a:r>
              <a:rPr lang="en-US" sz="1400" b="1" dirty="0"/>
              <a:t>  </a:t>
            </a:r>
            <a:r>
              <a:rPr lang="en-US" sz="1400" dirty="0"/>
              <a:t>RTL is </a:t>
            </a:r>
            <a:r>
              <a:rPr lang="en-US" sz="1400" b="1" dirty="0"/>
              <a:t> </a:t>
            </a:r>
            <a:r>
              <a:rPr lang="en-US" sz="1400" dirty="0"/>
              <a:t>R[DR] &lt;- </a:t>
            </a:r>
            <a:r>
              <a:rPr lang="en-US" sz="1400" dirty="0" err="1"/>
              <a:t>zf</a:t>
            </a:r>
            <a:r>
              <a:rPr lang="en-US" sz="1400" dirty="0"/>
              <a:t> OP where </a:t>
            </a:r>
            <a:r>
              <a:rPr lang="en-US" sz="1400" b="1" dirty="0" err="1"/>
              <a:t>zf</a:t>
            </a:r>
            <a:r>
              <a:rPr lang="en-US" sz="1400" dirty="0"/>
              <a:t> means </a:t>
            </a:r>
            <a:r>
              <a:rPr lang="en-US" sz="1400" dirty="0">
                <a:solidFill>
                  <a:srgbClr val="00B050"/>
                </a:solidFill>
              </a:rPr>
              <a:t>zero filled </a:t>
            </a:r>
            <a:r>
              <a:rPr lang="en-US" sz="1400" dirty="0"/>
              <a:t>and OP is a </a:t>
            </a:r>
            <a:r>
              <a:rPr lang="en-US" sz="1400" b="1" dirty="0"/>
              <a:t>3 bit constant</a:t>
            </a:r>
            <a:r>
              <a:rPr lang="en-US" sz="1400" dirty="0"/>
              <a:t> (that is used for the simple computer). </a:t>
            </a:r>
            <a:endParaRPr lang="en-US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In </a:t>
            </a:r>
            <a:r>
              <a:rPr lang="en-US" sz="1400" dirty="0"/>
              <a:t>description of BRZ and BRN, </a:t>
            </a:r>
            <a:r>
              <a:rPr lang="en-US" sz="1400" b="1" dirty="0"/>
              <a:t>se</a:t>
            </a:r>
            <a:r>
              <a:rPr lang="en-US" sz="1400" dirty="0"/>
              <a:t> mean </a:t>
            </a:r>
            <a:r>
              <a:rPr lang="en-US" sz="1400" dirty="0">
                <a:solidFill>
                  <a:srgbClr val="00B050"/>
                </a:solidFill>
              </a:rPr>
              <a:t>sign </a:t>
            </a:r>
            <a:r>
              <a:rPr lang="en-US" sz="1400" dirty="0" smtClean="0">
                <a:solidFill>
                  <a:srgbClr val="00B050"/>
                </a:solidFill>
              </a:rPr>
              <a:t>extended</a:t>
            </a:r>
            <a:r>
              <a:rPr lang="en-US" sz="1400" dirty="0" smtClean="0"/>
              <a:t>. </a:t>
            </a:r>
            <a:r>
              <a:rPr lang="en-US" sz="1400" dirty="0"/>
              <a:t>This is done to make it 16 bit because the RAM has 2</a:t>
            </a:r>
            <a:r>
              <a:rPr lang="en-US" sz="1400" baseline="30000" dirty="0"/>
              <a:t>16</a:t>
            </a:r>
            <a:r>
              <a:rPr lang="en-US" sz="1400" dirty="0"/>
              <a:t> </a:t>
            </a:r>
            <a:r>
              <a:rPr lang="en-US" sz="1400" dirty="0" smtClean="0">
                <a:sym typeface="Symbol"/>
              </a:rPr>
              <a:t></a:t>
            </a:r>
            <a:r>
              <a:rPr lang="en-US" sz="1400" dirty="0" smtClean="0"/>
              <a:t>16 </a:t>
            </a:r>
            <a:r>
              <a:rPr lang="en-US" sz="1400" dirty="0"/>
              <a:t> configuration (refer to slide 8, figure 8-13).</a:t>
            </a:r>
          </a:p>
        </p:txBody>
      </p:sp>
    </p:spTree>
    <p:extLst>
      <p:ext uri="{BB962C8B-B14F-4D97-AF65-F5344CB8AC3E}">
        <p14:creationId xmlns:p14="http://schemas.microsoft.com/office/powerpoint/2010/main" val="96301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92896"/>
            <a:ext cx="8991600" cy="431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1"/>
            <a:ext cx="8428037" cy="90872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ISA: </a:t>
            </a:r>
            <a:r>
              <a:rPr lang="en-US" altLang="en-US" dirty="0" smtClean="0"/>
              <a:t>Memory Representation</a:t>
            </a:r>
            <a:endParaRPr lang="en-US" altLang="en-US" b="0" dirty="0"/>
          </a:p>
        </p:txBody>
      </p:sp>
      <p:sp>
        <p:nvSpPr>
          <p:cNvPr id="2" name="Rectangle 1"/>
          <p:cNvSpPr/>
          <p:nvPr/>
        </p:nvSpPr>
        <p:spPr>
          <a:xfrm>
            <a:off x="76200" y="523126"/>
            <a:ext cx="89916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Table </a:t>
            </a:r>
            <a:r>
              <a:rPr lang="en-US" sz="1600" dirty="0" smtClean="0"/>
              <a:t>8-9 shows </a:t>
            </a:r>
            <a:r>
              <a:rPr lang="en-US" sz="1600" dirty="0"/>
              <a:t>Instructions and data, in binary, are placed in </a:t>
            </a:r>
            <a:r>
              <a:rPr lang="en-US" sz="1600" dirty="0" smtClean="0"/>
              <a:t>memory. Here, we </a:t>
            </a:r>
            <a:r>
              <a:rPr lang="en-US" sz="1600" dirty="0"/>
              <a:t>assume that we have a program (in machine language) in the RAM and we show instructions </a:t>
            </a:r>
            <a:r>
              <a:rPr lang="en-US" sz="1600" dirty="0" smtClean="0"/>
              <a:t>at </a:t>
            </a:r>
            <a:r>
              <a:rPr lang="en-US" sz="1600" dirty="0"/>
              <a:t>locations 25, 35, 45, and </a:t>
            </a:r>
            <a:r>
              <a:rPr lang="en-US" sz="1600" dirty="0" smtClean="0"/>
              <a:t>55 </a:t>
            </a:r>
            <a:r>
              <a:rPr lang="en-US" sz="1600" dirty="0"/>
              <a:t>(as </a:t>
            </a:r>
            <a:r>
              <a:rPr lang="en-US" sz="1600" dirty="0" smtClean="0"/>
              <a:t>examples).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Corresponding assembly codes </a:t>
            </a:r>
            <a:r>
              <a:rPr lang="en-US" sz="1600" dirty="0" smtClean="0"/>
              <a:t>for four instructions are as follows.</a:t>
            </a:r>
          </a:p>
          <a:p>
            <a:r>
              <a:rPr lang="en-US" sz="1600" dirty="0" smtClean="0"/>
              <a:t>	</a:t>
            </a:r>
            <a:r>
              <a:rPr lang="en-US" sz="1400" dirty="0" smtClean="0"/>
              <a:t>25: SUB R1, R2, R3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35: ST (R4</a:t>
            </a:r>
            <a:r>
              <a:rPr lang="en-US" sz="1400" dirty="0"/>
              <a:t>)</a:t>
            </a:r>
            <a:r>
              <a:rPr lang="en-US" sz="1400" dirty="0" smtClean="0"/>
              <a:t>, R5        [</a:t>
            </a:r>
            <a:r>
              <a:rPr lang="en-US" sz="1400" dirty="0" smtClean="0">
                <a:solidFill>
                  <a:srgbClr val="FF0000"/>
                </a:solidFill>
              </a:rPr>
              <a:t>suppose R4=70, R5=80]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45</a:t>
            </a:r>
            <a:r>
              <a:rPr lang="en-US" sz="1400" dirty="0"/>
              <a:t>:</a:t>
            </a:r>
            <a:r>
              <a:rPr lang="en-US" sz="1400" dirty="0" smtClean="0"/>
              <a:t> ADI R2, R7, 3</a:t>
            </a:r>
          </a:p>
          <a:p>
            <a:r>
              <a:rPr lang="en-US" sz="1400" dirty="0" smtClean="0"/>
              <a:t>	55: </a:t>
            </a:r>
            <a:r>
              <a:rPr lang="en-US" sz="1400" smtClean="0"/>
              <a:t>BRZ R6, AD         </a:t>
            </a:r>
            <a:r>
              <a:rPr lang="en-US" sz="1400" dirty="0" smtClean="0"/>
              <a:t>[suppose AD(left)=</a:t>
            </a:r>
            <a:r>
              <a:rPr lang="en-US" sz="1400" dirty="0" smtClean="0">
                <a:solidFill>
                  <a:srgbClr val="0000FF"/>
                </a:solidFill>
              </a:rPr>
              <a:t>101</a:t>
            </a:r>
            <a:r>
              <a:rPr lang="en-US" sz="1400" dirty="0" smtClean="0"/>
              <a:t>, AD(right)=</a:t>
            </a:r>
            <a:r>
              <a:rPr lang="en-US" sz="1400" dirty="0" smtClean="0">
                <a:solidFill>
                  <a:srgbClr val="FF0000"/>
                </a:solidFill>
              </a:rPr>
              <a:t>100, </a:t>
            </a:r>
            <a:r>
              <a:rPr lang="en-US" sz="1400" dirty="0"/>
              <a:t>se AD = </a:t>
            </a:r>
            <a:r>
              <a:rPr lang="en-US" sz="1400" dirty="0" smtClean="0">
                <a:solidFill>
                  <a:srgbClr val="A50021"/>
                </a:solidFill>
              </a:rPr>
              <a:t>1111111111</a:t>
            </a:r>
            <a:r>
              <a:rPr lang="en-US" sz="1400" dirty="0" smtClean="0">
                <a:solidFill>
                  <a:srgbClr val="0000FF"/>
                </a:solidFill>
              </a:rPr>
              <a:t>101</a:t>
            </a:r>
            <a:r>
              <a:rPr lang="en-US" sz="1400" dirty="0" smtClean="0">
                <a:solidFill>
                  <a:srgbClr val="FF0000"/>
                </a:solidFill>
              </a:rPr>
              <a:t>100 </a:t>
            </a:r>
            <a:r>
              <a:rPr lang="en-US" sz="1400" dirty="0" smtClean="0"/>
              <a:t>= -</a:t>
            </a:r>
            <a:r>
              <a:rPr lang="en-US" sz="1400" dirty="0"/>
              <a:t>20] </a:t>
            </a:r>
          </a:p>
        </p:txBody>
      </p:sp>
      <p:cxnSp>
        <p:nvCxnSpPr>
          <p:cNvPr id="4" name="Curved Connector 3"/>
          <p:cNvCxnSpPr/>
          <p:nvPr/>
        </p:nvCxnSpPr>
        <p:spPr bwMode="auto">
          <a:xfrm flipV="1">
            <a:off x="5220072" y="1889325"/>
            <a:ext cx="576064" cy="286712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161125"/>
            <a:ext cx="2304256" cy="356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3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A52E7-99AA-4546-8D15-0762860E42CA}" type="slidenum">
              <a:rPr lang="ar-SA"/>
              <a:pPr>
                <a:defRPr/>
              </a:pPr>
              <a:t>17</a:t>
            </a:fld>
            <a:endParaRPr lang="en-US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9776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Block diagram of a processor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5069160"/>
          </a:xfrm>
        </p:spPr>
        <p:txBody>
          <a:bodyPr/>
          <a:lstStyle/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The </a:t>
            </a:r>
            <a:r>
              <a:rPr lang="en-US" sz="1800" dirty="0" smtClean="0">
                <a:solidFill>
                  <a:srgbClr val="FF0033"/>
                </a:solidFill>
              </a:rPr>
              <a:t>control unit</a:t>
            </a:r>
            <a:r>
              <a:rPr lang="en-US" sz="1800" dirty="0" smtClean="0"/>
              <a:t> connects programs with the </a:t>
            </a:r>
            <a:r>
              <a:rPr lang="en-US" sz="1800" dirty="0" err="1" smtClean="0"/>
              <a:t>datapath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/>
              <a:t>In real computers, the </a:t>
            </a:r>
            <a:r>
              <a:rPr lang="en-US" sz="1800" dirty="0" err="1"/>
              <a:t>datapath</a:t>
            </a:r>
            <a:r>
              <a:rPr lang="en-US" sz="1800" dirty="0"/>
              <a:t> actions are determined by the </a:t>
            </a:r>
            <a:r>
              <a:rPr lang="en-US" sz="1800" dirty="0">
                <a:solidFill>
                  <a:srgbClr val="FF0033"/>
                </a:solidFill>
              </a:rPr>
              <a:t>program</a:t>
            </a:r>
            <a:r>
              <a:rPr lang="en-US" sz="1800" dirty="0"/>
              <a:t> that’s loaded and running</a:t>
            </a:r>
          </a:p>
          <a:p>
            <a:pPr lvl="1"/>
            <a:r>
              <a:rPr lang="en-US" sz="1800" dirty="0" smtClean="0"/>
              <a:t>It converts program instructions into </a:t>
            </a:r>
            <a:r>
              <a:rPr lang="en-US" sz="1800" dirty="0" smtClean="0">
                <a:solidFill>
                  <a:srgbClr val="FF0033"/>
                </a:solidFill>
              </a:rPr>
              <a:t>control words</a:t>
            </a:r>
            <a:r>
              <a:rPr lang="en-US" sz="1800" dirty="0" smtClean="0"/>
              <a:t> for the </a:t>
            </a:r>
            <a:r>
              <a:rPr lang="en-US" sz="1800" dirty="0" err="1" smtClean="0"/>
              <a:t>datapath</a:t>
            </a:r>
            <a:r>
              <a:rPr lang="en-US" sz="1800" dirty="0" smtClean="0"/>
              <a:t>, including </a:t>
            </a:r>
            <a:r>
              <a:rPr lang="en-US" sz="1800" b="1" dirty="0" smtClean="0">
                <a:solidFill>
                  <a:schemeClr val="accent2"/>
                </a:solidFill>
              </a:rPr>
              <a:t>signals WR, DA, AA, BA, MB, FS, MW, MD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smtClean="0"/>
              <a:t>It executes program instructions in the correct sequence.</a:t>
            </a:r>
          </a:p>
          <a:p>
            <a:pPr lvl="1"/>
            <a:r>
              <a:rPr lang="en-US" sz="1800" dirty="0" smtClean="0"/>
              <a:t>It generates the “constant” input for the </a:t>
            </a:r>
            <a:r>
              <a:rPr lang="en-US" sz="1800" dirty="0" err="1" smtClean="0"/>
              <a:t>datapath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The </a:t>
            </a:r>
            <a:r>
              <a:rPr lang="en-US" sz="1800" dirty="0" err="1" smtClean="0"/>
              <a:t>datapath</a:t>
            </a:r>
            <a:r>
              <a:rPr lang="en-US" sz="1800" dirty="0" smtClean="0"/>
              <a:t> also sends information back to the control unit. For instance, the ALU status bits </a:t>
            </a:r>
            <a:r>
              <a:rPr lang="en-US" sz="1800" b="1" dirty="0" smtClean="0">
                <a:solidFill>
                  <a:schemeClr val="accent2"/>
                </a:solidFill>
              </a:rPr>
              <a:t>V, C, N, Z </a:t>
            </a:r>
            <a:r>
              <a:rPr lang="en-US" sz="1800" dirty="0" smtClean="0"/>
              <a:t>can be inspected by branch instructions to alter a program’s control flow.</a:t>
            </a:r>
          </a:p>
          <a:p>
            <a:endParaRPr lang="en-US" sz="1800" dirty="0" smtClean="0"/>
          </a:p>
        </p:txBody>
      </p:sp>
      <p:sp>
        <p:nvSpPr>
          <p:cNvPr id="59397" name="Text Box 4"/>
          <p:cNvSpPr txBox="1">
            <a:spLocks noChangeArrowheads="1"/>
          </p:cNvSpPr>
          <p:nvPr/>
        </p:nvSpPr>
        <p:spPr bwMode="auto">
          <a:xfrm>
            <a:off x="2346325" y="2200027"/>
            <a:ext cx="962025" cy="64135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3333FF"/>
                </a:solidFill>
                <a:latin typeface="Comic Sans MS" pitchFamily="66" charset="0"/>
              </a:rPr>
              <a:t>Control</a:t>
            </a:r>
          </a:p>
          <a:p>
            <a:pPr algn="ctr" eaLnBrk="0" hangingPunct="0"/>
            <a:r>
              <a:rPr lang="en-US" dirty="0">
                <a:solidFill>
                  <a:srgbClr val="3333FF"/>
                </a:solidFill>
                <a:latin typeface="Comic Sans MS" pitchFamily="66" charset="0"/>
              </a:rPr>
              <a:t>Unit</a:t>
            </a:r>
          </a:p>
        </p:txBody>
      </p:sp>
      <p:sp>
        <p:nvSpPr>
          <p:cNvPr id="59398" name="Text Box 5"/>
          <p:cNvSpPr txBox="1">
            <a:spLocks noChangeArrowheads="1"/>
          </p:cNvSpPr>
          <p:nvPr/>
        </p:nvSpPr>
        <p:spPr bwMode="auto">
          <a:xfrm>
            <a:off x="5562600" y="2311152"/>
            <a:ext cx="1171575" cy="3667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Comic Sans MS" pitchFamily="66" charset="0"/>
              </a:rPr>
              <a:t>Datapath</a:t>
            </a:r>
          </a:p>
        </p:txBody>
      </p:sp>
      <p:sp>
        <p:nvSpPr>
          <p:cNvPr id="59399" name="Rectangle 6"/>
          <p:cNvSpPr>
            <a:spLocks noChangeArrowheads="1"/>
          </p:cNvSpPr>
          <p:nvPr/>
        </p:nvSpPr>
        <p:spPr bwMode="auto">
          <a:xfrm>
            <a:off x="5410200" y="2006352"/>
            <a:ext cx="1447800" cy="990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59400" name="Text Box 7"/>
          <p:cNvSpPr txBox="1">
            <a:spLocks noChangeArrowheads="1"/>
          </p:cNvSpPr>
          <p:nvPr/>
        </p:nvSpPr>
        <p:spPr bwMode="auto">
          <a:xfrm>
            <a:off x="3657600" y="1930152"/>
            <a:ext cx="1563688" cy="33655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3333FF"/>
                </a:solidFill>
                <a:latin typeface="Comic Sans MS" pitchFamily="66" charset="0"/>
              </a:rPr>
              <a:t>Control signals</a:t>
            </a:r>
          </a:p>
        </p:txBody>
      </p:sp>
      <p:sp>
        <p:nvSpPr>
          <p:cNvPr id="59401" name="Line 8"/>
          <p:cNvSpPr>
            <a:spLocks noChangeShapeType="1"/>
          </p:cNvSpPr>
          <p:nvPr/>
        </p:nvSpPr>
        <p:spPr bwMode="auto">
          <a:xfrm>
            <a:off x="3581400" y="2234952"/>
            <a:ext cx="1828800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9402" name="Line 9"/>
          <p:cNvSpPr>
            <a:spLocks noChangeShapeType="1"/>
          </p:cNvSpPr>
          <p:nvPr/>
        </p:nvSpPr>
        <p:spPr bwMode="auto">
          <a:xfrm flipH="1">
            <a:off x="3581400" y="2768352"/>
            <a:ext cx="1828800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9403" name="Text Box 10"/>
          <p:cNvSpPr txBox="1">
            <a:spLocks noChangeArrowheads="1"/>
          </p:cNvSpPr>
          <p:nvPr/>
        </p:nvSpPr>
        <p:spPr bwMode="auto">
          <a:xfrm>
            <a:off x="3733800" y="2463552"/>
            <a:ext cx="1514475" cy="33655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3333FF"/>
                </a:solidFill>
                <a:latin typeface="Comic Sans MS" pitchFamily="66" charset="0"/>
              </a:rPr>
              <a:t>Status signals</a:t>
            </a:r>
          </a:p>
        </p:txBody>
      </p:sp>
      <p:sp>
        <p:nvSpPr>
          <p:cNvPr id="59404" name="Line 11"/>
          <p:cNvSpPr>
            <a:spLocks noChangeShapeType="1"/>
          </p:cNvSpPr>
          <p:nvPr/>
        </p:nvSpPr>
        <p:spPr bwMode="auto">
          <a:xfrm>
            <a:off x="2819400" y="1625352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9405" name="Text Box 12"/>
          <p:cNvSpPr txBox="1">
            <a:spLocks noChangeArrowheads="1"/>
          </p:cNvSpPr>
          <p:nvPr/>
        </p:nvSpPr>
        <p:spPr bwMode="auto">
          <a:xfrm>
            <a:off x="2286000" y="1244352"/>
            <a:ext cx="1058863" cy="3667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Comic Sans MS" pitchFamily="66" charset="0"/>
              </a:rPr>
              <a:t>Program</a:t>
            </a:r>
          </a:p>
        </p:txBody>
      </p:sp>
      <p:sp>
        <p:nvSpPr>
          <p:cNvPr id="59406" name="Rectangle 13"/>
          <p:cNvSpPr>
            <a:spLocks noChangeArrowheads="1"/>
          </p:cNvSpPr>
          <p:nvPr/>
        </p:nvSpPr>
        <p:spPr bwMode="auto">
          <a:xfrm>
            <a:off x="2133600" y="2006352"/>
            <a:ext cx="1447800" cy="990600"/>
          </a:xfrm>
          <a:prstGeom prst="rect">
            <a:avLst/>
          </a:prstGeom>
          <a:noFill/>
          <a:ln w="25400">
            <a:solidFill>
              <a:srgbClr val="3333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mic Sans MS" pitchFamily="66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036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42084C43-A6EF-4B44-AAF7-9B6644E04246}" type="slidenum">
              <a:rPr lang="en-US" altLang="en-US" sz="1600" b="0" u="none" baseline="0" smtClean="0">
                <a:cs typeface="Times New Roman" pitchFamily="18" charset="0"/>
              </a:rPr>
              <a:pPr/>
              <a:t>18</a:t>
            </a:fld>
            <a:endParaRPr lang="en-US" altLang="en-US" sz="1600" b="0" u="none" baseline="0" dirty="0">
              <a:cs typeface="Times New Roman" pitchFamily="18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C00000"/>
                </a:solidFill>
              </a:rPr>
              <a:t>Single-Cycle Hardwired Control</a:t>
            </a:r>
          </a:p>
        </p:txBody>
      </p:sp>
      <p:sp>
        <p:nvSpPr>
          <p:cNvPr id="35844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09600" y="1270000"/>
            <a:ext cx="8382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8925" indent="-288925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692150" indent="-234950">
              <a:spcBef>
                <a:spcPct val="20000"/>
              </a:spcBef>
              <a:buClr>
                <a:srgbClr val="009999"/>
              </a:buClr>
              <a:buChar char="•"/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44638" indent="-173038">
              <a:spcBef>
                <a:spcPct val="20000"/>
              </a:spcBef>
              <a:buClr>
                <a:srgbClr val="009999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06600" indent="-17780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4638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210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3782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354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0" u="none" baseline="0" dirty="0"/>
              <a:t>In single-cycle hardwired control, the </a:t>
            </a:r>
            <a:r>
              <a:rPr lang="en-US" altLang="en-US" b="0" u="none" baseline="0" dirty="0">
                <a:solidFill>
                  <a:srgbClr val="0070C0"/>
                </a:solidFill>
              </a:rPr>
              <a:t>PC is updated on each clock cycle</a:t>
            </a:r>
            <a:r>
              <a:rPr lang="en-US" altLang="en-US" b="0" u="none" baseline="0" dirty="0"/>
              <a:t>. Each instruction is completed in a single cycle.</a:t>
            </a:r>
          </a:p>
          <a:p>
            <a:pPr eaLnBrk="1" hangingPunct="1"/>
            <a:r>
              <a:rPr lang="en-US" altLang="en-US" b="0" u="sng" baseline="0" dirty="0"/>
              <a:t>The PC is used to select a word from the </a:t>
            </a:r>
            <a:r>
              <a:rPr lang="en-US" altLang="en-US" b="0" u="sng" baseline="0" dirty="0">
                <a:solidFill>
                  <a:srgbClr val="0070C0"/>
                </a:solidFill>
              </a:rPr>
              <a:t>instruction memory</a:t>
            </a:r>
            <a:r>
              <a:rPr lang="en-US" altLang="en-US" b="0" u="sng" baseline="0" dirty="0"/>
              <a:t>, which is driven to the </a:t>
            </a:r>
            <a:r>
              <a:rPr lang="en-US" altLang="en-US" b="0" u="sng" baseline="0" dirty="0">
                <a:solidFill>
                  <a:srgbClr val="0070C0"/>
                </a:solidFill>
              </a:rPr>
              <a:t>instruction decoder</a:t>
            </a:r>
            <a:r>
              <a:rPr lang="en-US" altLang="en-US" b="0" u="none" baseline="0" dirty="0"/>
              <a:t>.</a:t>
            </a:r>
          </a:p>
          <a:p>
            <a:pPr eaLnBrk="1" hangingPunct="1"/>
            <a:r>
              <a:rPr lang="en-US" altLang="en-US" b="0" u="sng" baseline="0" dirty="0"/>
              <a:t>The instruction decoder then provides the </a:t>
            </a:r>
            <a:r>
              <a:rPr lang="en-US" altLang="en-US" b="0" u="sng" baseline="0" dirty="0">
                <a:solidFill>
                  <a:srgbClr val="0070C0"/>
                </a:solidFill>
              </a:rPr>
              <a:t>control word </a:t>
            </a:r>
            <a:r>
              <a:rPr lang="en-US" altLang="en-US" b="0" u="sng" baseline="0" dirty="0"/>
              <a:t>to the </a:t>
            </a:r>
            <a:r>
              <a:rPr lang="en-US" altLang="en-US" b="0" u="sng" baseline="0" dirty="0" err="1"/>
              <a:t>datapath</a:t>
            </a:r>
            <a:r>
              <a:rPr lang="en-US" altLang="en-US" b="0" u="sng" baseline="0" dirty="0"/>
              <a:t> to activate the desired functionality, and </a:t>
            </a:r>
            <a:r>
              <a:rPr lang="en-US" altLang="en-US" b="0" u="sng" baseline="0" dirty="0">
                <a:solidFill>
                  <a:srgbClr val="0070C0"/>
                </a:solidFill>
              </a:rPr>
              <a:t>determines how the PC is updated</a:t>
            </a:r>
            <a:r>
              <a:rPr lang="en-US" altLang="en-US" b="0" u="sng" baseline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8627604"/>
      </p:ext>
    </p:extLst>
  </p:cSld>
  <p:clrMapOvr>
    <a:masterClrMapping/>
  </p:clrMapOvr>
  <p:transition advTm="6276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606" y="238125"/>
            <a:ext cx="6938194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 sz="1600" b="0" u="none" baseline="0" dirty="0">
                <a:cs typeface="Times New Roman" pitchFamily="18" charset="0"/>
              </a:rPr>
              <a:t>Chapter 8    </a:t>
            </a:r>
            <a:fld id="{0657816C-5584-4555-90CE-8457FB45521A}" type="slidenum">
              <a:rPr lang="en-US" altLang="en-US" sz="1600" b="0" u="none" baseline="0">
                <a:cs typeface="Times New Roman" pitchFamily="18" charset="0"/>
              </a:rPr>
              <a:pPr/>
              <a:t>19</a:t>
            </a:fld>
            <a:endParaRPr lang="en-US" altLang="en-US" sz="1600" b="0" u="none" baseline="0" dirty="0">
              <a:cs typeface="Times New Roman" pitchFamily="18" charset="0"/>
            </a:endParaRP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2057400" y="5943600"/>
            <a:ext cx="2743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796677" name="Rectangle 5"/>
          <p:cNvSpPr>
            <a:spLocks noChangeArrowheads="1"/>
          </p:cNvSpPr>
          <p:nvPr/>
        </p:nvSpPr>
        <p:spPr bwMode="auto">
          <a:xfrm>
            <a:off x="4283968" y="3848100"/>
            <a:ext cx="681732" cy="482600"/>
          </a:xfrm>
          <a:prstGeom prst="rect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  <a:alpha val="33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96680" name="AutoShape 8"/>
          <p:cNvSpPr>
            <a:spLocks noChangeArrowheads="1"/>
          </p:cNvSpPr>
          <p:nvPr/>
        </p:nvSpPr>
        <p:spPr bwMode="auto">
          <a:xfrm>
            <a:off x="7524328" y="980728"/>
            <a:ext cx="1543472" cy="1800200"/>
          </a:xfrm>
          <a:prstGeom prst="wedgeRoundRectCallout">
            <a:avLst>
              <a:gd name="adj1" fmla="val -201204"/>
              <a:gd name="adj2" fmla="val 30990"/>
              <a:gd name="adj3" fmla="val 16667"/>
            </a:avLst>
          </a:prstGeom>
          <a:solidFill>
            <a:schemeClr val="accent1">
              <a:alpha val="3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altLang="en-US" sz="2400" u="none" dirty="0"/>
              <a:t>The constant field is zero-filled and made available to the </a:t>
            </a:r>
            <a:r>
              <a:rPr lang="en-US" altLang="en-US" sz="2400" u="none" dirty="0" err="1"/>
              <a:t>datapath</a:t>
            </a:r>
            <a:endParaRPr lang="en-US" altLang="en-US" sz="2400" u="none" dirty="0"/>
          </a:p>
        </p:txBody>
      </p:sp>
      <p:sp>
        <p:nvSpPr>
          <p:cNvPr id="796681" name="AutoShape 9"/>
          <p:cNvSpPr>
            <a:spLocks noChangeArrowheads="1"/>
          </p:cNvSpPr>
          <p:nvPr/>
        </p:nvSpPr>
        <p:spPr bwMode="auto">
          <a:xfrm>
            <a:off x="6172200" y="25401"/>
            <a:ext cx="2705100" cy="955327"/>
          </a:xfrm>
          <a:prstGeom prst="wedgeRoundRectCallout">
            <a:avLst>
              <a:gd name="adj1" fmla="val -122150"/>
              <a:gd name="adj2" fmla="val -26836"/>
              <a:gd name="adj3" fmla="val 16667"/>
            </a:avLst>
          </a:prstGeom>
          <a:solidFill>
            <a:schemeClr val="accent1">
              <a:alpha val="5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altLang="en-US" sz="2400" u="none" dirty="0"/>
              <a:t>The concatenated offset field is sign-extended for PC-relative addressing.</a:t>
            </a:r>
          </a:p>
        </p:txBody>
      </p:sp>
      <p:sp>
        <p:nvSpPr>
          <p:cNvPr id="796678" name="AutoShape 6"/>
          <p:cNvSpPr>
            <a:spLocks noChangeArrowheads="1"/>
          </p:cNvSpPr>
          <p:nvPr/>
        </p:nvSpPr>
        <p:spPr bwMode="auto">
          <a:xfrm>
            <a:off x="-254000" y="1700808"/>
            <a:ext cx="2311400" cy="3240360"/>
          </a:xfrm>
          <a:prstGeom prst="wedgeRoundRectCallout">
            <a:avLst>
              <a:gd name="adj1" fmla="val 150632"/>
              <a:gd name="adj2" fmla="val 25653"/>
              <a:gd name="adj3" fmla="val 16667"/>
            </a:avLst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 marL="342900" indent="-3429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lvl="1"/>
            <a:r>
              <a:rPr lang="en-US" altLang="en-US" sz="2000" u="none" dirty="0"/>
              <a:t>PL – if 0, the PC increments, otherwise the update is controlled by JB</a:t>
            </a:r>
          </a:p>
          <a:p>
            <a:pPr lvl="1"/>
            <a:endParaRPr lang="en-US" altLang="en-US" sz="2000" u="none" dirty="0"/>
          </a:p>
          <a:p>
            <a:pPr lvl="1"/>
            <a:r>
              <a:rPr lang="en-US" altLang="en-US" sz="2000" u="none" dirty="0"/>
              <a:t>JB – if 0, do conditional branch, otherwise do unconditional jump</a:t>
            </a:r>
          </a:p>
          <a:p>
            <a:pPr lvl="1"/>
            <a:endParaRPr lang="en-US" altLang="en-US" sz="2000" u="none" dirty="0"/>
          </a:p>
          <a:p>
            <a:pPr lvl="1"/>
            <a:r>
              <a:rPr lang="en-US" altLang="en-US" sz="2000" u="none" dirty="0"/>
              <a:t>BC – if 0, do BRZ, otherwise do BRN</a:t>
            </a:r>
          </a:p>
        </p:txBody>
      </p:sp>
      <p:sp>
        <p:nvSpPr>
          <p:cNvPr id="796682" name="AutoShape 10"/>
          <p:cNvSpPr>
            <a:spLocks noChangeArrowheads="1"/>
          </p:cNvSpPr>
          <p:nvPr/>
        </p:nvSpPr>
        <p:spPr bwMode="auto">
          <a:xfrm>
            <a:off x="179512" y="317500"/>
            <a:ext cx="1827088" cy="1383308"/>
          </a:xfrm>
          <a:prstGeom prst="wedgeRoundRectCallout">
            <a:avLst>
              <a:gd name="adj1" fmla="val 80307"/>
              <a:gd name="adj2" fmla="val 12505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 sz="2400" u="none" dirty="0"/>
              <a:t>The instruction decoder maps the instruction word to a control word.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42C0C63-A4BA-4CBC-A196-7832FE8CE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29" y="4912197"/>
            <a:ext cx="4741371" cy="1944216"/>
          </a:xfrm>
          <a:prstGeom prst="rect">
            <a:avLst/>
          </a:prstGeom>
        </p:spPr>
      </p:pic>
      <p:sp>
        <p:nvSpPr>
          <p:cNvPr id="36869" name="Rectangle 4"/>
          <p:cNvSpPr>
            <a:spLocks noGrp="1" noChangeArrowheads="1"/>
          </p:cNvSpPr>
          <p:nvPr>
            <p:ph type="title"/>
          </p:nvPr>
        </p:nvSpPr>
        <p:spPr>
          <a:xfrm>
            <a:off x="3657600" y="4686300"/>
            <a:ext cx="1193800" cy="646832"/>
          </a:xfrm>
        </p:spPr>
        <p:txBody>
          <a:bodyPr/>
          <a:lstStyle/>
          <a:p>
            <a:pPr eaLnBrk="1" hangingPunct="1"/>
            <a:r>
              <a:rPr lang="en-US" altLang="en-US" sz="2400" b="0" dirty="0">
                <a:solidFill>
                  <a:srgbClr val="0066CC"/>
                </a:solidFill>
              </a:rPr>
              <a:t>Control</a:t>
            </a:r>
            <a:br>
              <a:rPr lang="en-US" altLang="en-US" sz="2400" b="0" dirty="0">
                <a:solidFill>
                  <a:srgbClr val="0066CC"/>
                </a:solidFill>
              </a:rPr>
            </a:br>
            <a:r>
              <a:rPr lang="en-US" altLang="en-US" sz="2400" b="0" dirty="0">
                <a:solidFill>
                  <a:srgbClr val="0066CC"/>
                </a:solidFill>
              </a:rPr>
              <a:t>Unit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3959" y="2177627"/>
            <a:ext cx="822052" cy="276999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IR</a:t>
            </a:r>
            <a:endParaRPr lang="en-US" sz="1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366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0942"/>
    </mc:Choice>
    <mc:Fallback xmlns="">
      <p:transition spd="slow" advClick="0" advTm="2309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6677" grpId="0" animBg="1"/>
      <p:bldP spid="796680" grpId="0" animBg="1"/>
      <p:bldP spid="796681" grpId="0" animBg="1"/>
      <p:bldP spid="796678" grpId="0" animBg="1"/>
      <p:bldP spid="79668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47664" y="510220"/>
            <a:ext cx="6292228" cy="5727092"/>
          </a:xfrm>
          <a:prstGeom prst="rect">
            <a:avLst/>
          </a:prstGeom>
        </p:spPr>
        <p:txBody>
          <a:bodyPr lIns="91429" tIns="45715" rIns="91429" bIns="45715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2000" kern="0" dirty="0">
                <a:solidFill>
                  <a:srgbClr val="C00000"/>
                </a:solidFill>
              </a:rPr>
              <a:t>Unit 12: CPU Design &amp; Programming</a:t>
            </a:r>
          </a:p>
          <a:p>
            <a:pPr algn="l" eaLnBrk="1" hangingPunct="1">
              <a:spcBef>
                <a:spcPts val="0"/>
              </a:spcBef>
            </a:pPr>
            <a:r>
              <a:rPr lang="en-US" altLang="fr-FR" b="1" kern="0" dirty="0" smtClean="0">
                <a:solidFill>
                  <a:srgbClr val="0070C0"/>
                </a:solidFill>
              </a:rPr>
              <a:t>Overview</a:t>
            </a:r>
          </a:p>
          <a:p>
            <a:pPr marL="730166" lvl="1" indent="-273019" algn="l" eaLnBrk="1" hangingPunct="1">
              <a:spcBef>
                <a:spcPts val="600"/>
              </a:spcBef>
              <a:buClr>
                <a:srgbClr val="D34817"/>
              </a:buClr>
              <a:buSzPct val="85000"/>
              <a:buFont typeface="Arial" charset="0"/>
              <a:buChar char="•"/>
            </a:pPr>
            <a:r>
              <a:rPr lang="en-US" altLang="fr-FR" sz="2800" dirty="0">
                <a:solidFill>
                  <a:prstClr val="black"/>
                </a:solidFill>
                <a:latin typeface="Perpetua"/>
              </a:rPr>
              <a:t>Simple Computer Architecture</a:t>
            </a:r>
            <a:endParaRPr lang="en-US" altLang="fr-FR" sz="2800" dirty="0" smtClean="0">
              <a:solidFill>
                <a:prstClr val="black"/>
              </a:solidFill>
              <a:latin typeface="Perpetua"/>
            </a:endParaRPr>
          </a:p>
          <a:p>
            <a:pPr marL="1187366" lvl="2" indent="-273019" algn="l" eaLnBrk="1" hangingPunct="1">
              <a:spcBef>
                <a:spcPts val="600"/>
              </a:spcBef>
              <a:buClr>
                <a:srgbClr val="D34817"/>
              </a:buClr>
              <a:buSzPct val="85000"/>
              <a:buFont typeface="Arial" charset="0"/>
              <a:buChar char="•"/>
            </a:pPr>
            <a:r>
              <a:rPr lang="en-US" altLang="fr-FR" sz="2800" dirty="0">
                <a:solidFill>
                  <a:prstClr val="black"/>
                </a:solidFill>
                <a:latin typeface="Perpetua"/>
              </a:rPr>
              <a:t>Instruction Set Architecture (ISA)</a:t>
            </a:r>
            <a:endParaRPr lang="en-US" altLang="fr-FR" sz="2800" dirty="0" smtClean="0">
              <a:solidFill>
                <a:prstClr val="black"/>
              </a:solidFill>
              <a:latin typeface="Perpetua"/>
            </a:endParaRPr>
          </a:p>
          <a:p>
            <a:pPr marL="1187366" lvl="2" indent="-273019" algn="l" eaLnBrk="1" hangingPunct="1">
              <a:spcBef>
                <a:spcPts val="600"/>
              </a:spcBef>
              <a:buClr>
                <a:srgbClr val="D34817"/>
              </a:buClr>
              <a:buSzPct val="85000"/>
              <a:buFont typeface="Arial" charset="0"/>
              <a:buChar char="•"/>
            </a:pPr>
            <a:r>
              <a:rPr lang="en-US" altLang="fr-FR" sz="2800" dirty="0">
                <a:solidFill>
                  <a:prstClr val="black"/>
                </a:solidFill>
                <a:latin typeface="Perpetua"/>
              </a:rPr>
              <a:t>Storage </a:t>
            </a:r>
            <a:r>
              <a:rPr lang="en-US" altLang="fr-FR" sz="2800" dirty="0" smtClean="0">
                <a:solidFill>
                  <a:prstClr val="black"/>
                </a:solidFill>
                <a:latin typeface="Perpetua"/>
              </a:rPr>
              <a:t>Resources</a:t>
            </a:r>
          </a:p>
          <a:p>
            <a:pPr marL="1187366" lvl="2" indent="-273019" algn="l" eaLnBrk="1" hangingPunct="1">
              <a:spcBef>
                <a:spcPts val="600"/>
              </a:spcBef>
              <a:buClr>
                <a:srgbClr val="D34817"/>
              </a:buClr>
              <a:buSzPct val="85000"/>
              <a:buFont typeface="Arial" charset="0"/>
              <a:buChar char="•"/>
            </a:pPr>
            <a:r>
              <a:rPr lang="en-US" altLang="fr-FR" sz="2800" dirty="0">
                <a:solidFill>
                  <a:prstClr val="black"/>
                </a:solidFill>
                <a:latin typeface="Perpetua"/>
              </a:rPr>
              <a:t>Instruction </a:t>
            </a:r>
            <a:r>
              <a:rPr lang="en-US" altLang="fr-FR" sz="2800" dirty="0" smtClean="0">
                <a:solidFill>
                  <a:prstClr val="black"/>
                </a:solidFill>
                <a:latin typeface="Perpetua"/>
              </a:rPr>
              <a:t>Formats</a:t>
            </a:r>
          </a:p>
          <a:p>
            <a:pPr marL="1187366" lvl="2" indent="-273019" algn="l" eaLnBrk="1" hangingPunct="1">
              <a:spcBef>
                <a:spcPts val="600"/>
              </a:spcBef>
              <a:buClr>
                <a:srgbClr val="D34817"/>
              </a:buClr>
              <a:buSzPct val="85000"/>
              <a:buFont typeface="Arial" charset="0"/>
              <a:buChar char="•"/>
            </a:pPr>
            <a:r>
              <a:rPr lang="en-US" altLang="fr-FR" sz="2800" dirty="0">
                <a:solidFill>
                  <a:prstClr val="black"/>
                </a:solidFill>
                <a:latin typeface="Perpetua"/>
              </a:rPr>
              <a:t>Instruction Specifications</a:t>
            </a:r>
          </a:p>
          <a:p>
            <a:pPr marL="730166" lvl="1" indent="-273019" algn="l" eaLnBrk="1" hangingPunct="1">
              <a:spcBef>
                <a:spcPts val="600"/>
              </a:spcBef>
              <a:buClr>
                <a:srgbClr val="D34817"/>
              </a:buClr>
              <a:buSzPct val="85000"/>
              <a:buFont typeface="Arial" charset="0"/>
              <a:buChar char="•"/>
            </a:pPr>
            <a:r>
              <a:rPr lang="en-US" altLang="fr-FR" sz="2800" dirty="0">
                <a:solidFill>
                  <a:prstClr val="black"/>
                </a:solidFill>
                <a:latin typeface="Perpetua"/>
                <a:cs typeface="+mn-cs"/>
              </a:rPr>
              <a:t>Single-Cycle Hardwired </a:t>
            </a:r>
            <a:r>
              <a:rPr lang="en-US" altLang="fr-FR" sz="2800" dirty="0" smtClean="0">
                <a:solidFill>
                  <a:prstClr val="black"/>
                </a:solidFill>
                <a:latin typeface="Perpetua"/>
                <a:cs typeface="+mn-cs"/>
              </a:rPr>
              <a:t>Control Unit</a:t>
            </a:r>
          </a:p>
          <a:p>
            <a:pPr marL="730166" lvl="1" indent="-273019" algn="l" eaLnBrk="1" hangingPunct="1">
              <a:spcBef>
                <a:spcPts val="600"/>
              </a:spcBef>
              <a:buClr>
                <a:srgbClr val="D34817"/>
              </a:buClr>
              <a:buSzPct val="85000"/>
              <a:buFont typeface="Arial" charset="0"/>
              <a:buChar char="•"/>
            </a:pPr>
            <a:r>
              <a:rPr lang="en-US" altLang="fr-FR" sz="2800" dirty="0">
                <a:solidFill>
                  <a:prstClr val="black"/>
                </a:solidFill>
                <a:latin typeface="Perpetua"/>
                <a:cs typeface="+mn-cs"/>
              </a:rPr>
              <a:t>Assembly and machine languages</a:t>
            </a:r>
            <a:br>
              <a:rPr lang="en-US" altLang="fr-FR" sz="2800" dirty="0">
                <a:solidFill>
                  <a:prstClr val="black"/>
                </a:solidFill>
                <a:latin typeface="Perpetua"/>
                <a:cs typeface="+mn-cs"/>
              </a:rPr>
            </a:br>
            <a:endParaRPr lang="en-US" altLang="fr-FR" sz="2800" dirty="0" smtClean="0">
              <a:solidFill>
                <a:prstClr val="black"/>
              </a:solidFill>
              <a:latin typeface="Perpetua"/>
              <a:cs typeface="+mn-cs"/>
            </a:endParaRPr>
          </a:p>
          <a:p>
            <a:pPr algn="l" eaLnBrk="1" hangingPunct="1"/>
            <a:endParaRPr lang="en-US" altLang="fr-FR" b="1" kern="0" dirty="0" smtClean="0">
              <a:solidFill>
                <a:srgbClr val="0070C0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48154" y="5565395"/>
            <a:ext cx="7634322" cy="102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1pPr>
            <a:lvl2pPr marL="914400" indent="-342900" defTabSz="762000">
              <a:defRPr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9pPr>
          </a:lstStyle>
          <a:p>
            <a:pPr algn="l" rtl="0">
              <a:lnSpc>
                <a:spcPct val="90000"/>
              </a:lnSpc>
              <a:defRPr/>
            </a:pPr>
            <a:endParaRPr kumimoji="1" lang="en-US" altLang="ko-KR" sz="1600" b="1" dirty="0"/>
          </a:p>
          <a:p>
            <a:pPr algn="l" rtl="0">
              <a:lnSpc>
                <a:spcPct val="90000"/>
              </a:lnSpc>
              <a:defRPr/>
            </a:pPr>
            <a:r>
              <a:rPr kumimoji="1" lang="en-US" altLang="ko-KR" sz="2000" b="1" dirty="0" smtClean="0"/>
              <a:t>Chapter-8</a:t>
            </a:r>
            <a:endParaRPr kumimoji="1" lang="en-US" altLang="ko-KR" sz="2000" b="1" dirty="0"/>
          </a:p>
          <a:p>
            <a:pPr algn="l" rtl="0">
              <a:defRPr/>
            </a:pPr>
            <a:r>
              <a:rPr lang="en-US" sz="1400" dirty="0"/>
              <a:t>M. Morris Mano, Charles R. </a:t>
            </a:r>
            <a:r>
              <a:rPr lang="en-US" sz="1400" dirty="0" err="1"/>
              <a:t>Kime</a:t>
            </a:r>
            <a:r>
              <a:rPr lang="en-US" sz="1400" dirty="0"/>
              <a:t> and Tom Martin, </a:t>
            </a:r>
            <a:r>
              <a:rPr lang="en-US" sz="1400" b="1" dirty="0"/>
              <a:t>Logic and Computer Design Fundamentals</a:t>
            </a:r>
            <a:r>
              <a:rPr lang="en-US" sz="1400" dirty="0"/>
              <a:t>, Global (5</a:t>
            </a:r>
            <a:r>
              <a:rPr lang="en-US" sz="1400" baseline="30000" dirty="0"/>
              <a:t>th</a:t>
            </a:r>
            <a:r>
              <a:rPr lang="en-US" sz="1400" dirty="0"/>
              <a:t>) Edition, Pearson Education Limited, 2016. ISBN: 9781292096124</a:t>
            </a:r>
          </a:p>
        </p:txBody>
      </p:sp>
    </p:spTree>
    <p:extLst>
      <p:ext uri="{BB962C8B-B14F-4D97-AF65-F5344CB8AC3E}">
        <p14:creationId xmlns:p14="http://schemas.microsoft.com/office/powerpoint/2010/main" val="276017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097"/>
            <a:ext cx="6395809" cy="600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756624B-6958-4C34-BAB7-37A3B3F4F280}"/>
              </a:ext>
            </a:extLst>
          </p:cNvPr>
          <p:cNvSpPr/>
          <p:nvPr/>
        </p:nvSpPr>
        <p:spPr bwMode="auto">
          <a:xfrm>
            <a:off x="6220690" y="5713735"/>
            <a:ext cx="1017791" cy="278954"/>
          </a:xfrm>
          <a:prstGeom prst="rect">
            <a:avLst/>
          </a:prstGeom>
          <a:solidFill>
            <a:srgbClr val="FF0000">
              <a:alpha val="2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0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20272" y="6265118"/>
            <a:ext cx="2133600" cy="476250"/>
          </a:xfrm>
          <a:noFill/>
        </p:spPr>
        <p:txBody>
          <a:bodyPr/>
          <a:lstStyle>
            <a:lvl1pPr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 sz="1600" b="0" u="none" baseline="0" dirty="0">
                <a:cs typeface="Times New Roman" pitchFamily="18" charset="0"/>
              </a:rPr>
              <a:t>Chapter 8    </a:t>
            </a:r>
            <a:fld id="{916C85AA-EC6C-43F3-9A87-1853D5511D5A}" type="slidenum">
              <a:rPr lang="en-US" altLang="en-US" sz="1600" b="0" u="none" baseline="0">
                <a:cs typeface="Times New Roman" pitchFamily="18" charset="0"/>
              </a:rPr>
              <a:pPr/>
              <a:t>20</a:t>
            </a:fld>
            <a:endParaRPr lang="en-US" altLang="en-US" sz="1600" b="0" u="none" baseline="0" dirty="0">
              <a:cs typeface="Times New Roman" pitchFamily="18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C00000"/>
                </a:solidFill>
              </a:rPr>
              <a:t>Instruction Decoder</a:t>
            </a:r>
          </a:p>
        </p:txBody>
      </p:sp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xmlns="" id="{115F134C-5C24-4068-B6A0-58EB9D4CA651}"/>
              </a:ext>
            </a:extLst>
          </p:cNvPr>
          <p:cNvCxnSpPr/>
          <p:nvPr/>
        </p:nvCxnSpPr>
        <p:spPr bwMode="auto">
          <a:xfrm rot="10800000" flipV="1">
            <a:off x="4716016" y="836712"/>
            <a:ext cx="576064" cy="504056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xmlns="" id="{DC7A6B48-FFAE-4A42-831B-AE20FC165894}"/>
              </a:ext>
            </a:extLst>
          </p:cNvPr>
          <p:cNvCxnSpPr/>
          <p:nvPr/>
        </p:nvCxnSpPr>
        <p:spPr bwMode="auto">
          <a:xfrm rot="10800000" flipV="1">
            <a:off x="6553200" y="1052736"/>
            <a:ext cx="1763216" cy="360040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xmlns="" id="{F805CCFB-6A5B-4F4D-86EC-CC8F0B8BB4C2}"/>
              </a:ext>
            </a:extLst>
          </p:cNvPr>
          <p:cNvCxnSpPr/>
          <p:nvPr/>
        </p:nvCxnSpPr>
        <p:spPr bwMode="auto">
          <a:xfrm rot="10800000" flipV="1">
            <a:off x="5436096" y="692696"/>
            <a:ext cx="1766392" cy="648072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40789AE-BC2A-404D-94B5-A73CABCC2AC0}"/>
              </a:ext>
            </a:extLst>
          </p:cNvPr>
          <p:cNvSpPr txBox="1"/>
          <p:nvPr/>
        </p:nvSpPr>
        <p:spPr>
          <a:xfrm>
            <a:off x="4669353" y="683404"/>
            <a:ext cx="1405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destination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5A1E8BA-D54F-42F2-BC3B-0570301EC02A}"/>
              </a:ext>
            </a:extLst>
          </p:cNvPr>
          <p:cNvSpPr txBox="1"/>
          <p:nvPr/>
        </p:nvSpPr>
        <p:spPr>
          <a:xfrm>
            <a:off x="7046393" y="466766"/>
            <a:ext cx="1120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Source 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FE289BD-42D4-47D8-B978-1B971E6686A8}"/>
              </a:ext>
            </a:extLst>
          </p:cNvPr>
          <p:cNvSpPr txBox="1"/>
          <p:nvPr/>
        </p:nvSpPr>
        <p:spPr>
          <a:xfrm>
            <a:off x="7740352" y="1062027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Source B</a:t>
            </a:r>
          </a:p>
        </p:txBody>
      </p:sp>
    </p:spTree>
    <p:extLst>
      <p:ext uri="{BB962C8B-B14F-4D97-AF65-F5344CB8AC3E}">
        <p14:creationId xmlns:p14="http://schemas.microsoft.com/office/powerpoint/2010/main" val="2100872824"/>
      </p:ext>
    </p:extLst>
  </p:cSld>
  <p:clrMapOvr>
    <a:masterClrMapping/>
  </p:clrMapOvr>
  <p:transition advTm="13867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916C85AA-EC6C-43F3-9A87-1853D5511D5A}" type="slidenum">
              <a:rPr lang="en-US" altLang="en-US" sz="1600" b="0" u="none" baseline="0" smtClean="0">
                <a:cs typeface="Times New Roman" pitchFamily="18" charset="0"/>
              </a:rPr>
              <a:pPr/>
              <a:t>21</a:t>
            </a:fld>
            <a:endParaRPr lang="en-US" altLang="en-US" sz="1600" b="0" u="none" baseline="0" dirty="0">
              <a:cs typeface="Times New Roman" pitchFamily="18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Instruction Decoder</a:t>
            </a:r>
          </a:p>
        </p:txBody>
      </p:sp>
      <p:pic>
        <p:nvPicPr>
          <p:cNvPr id="7" name="Picture 2" descr="tab08_1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54" y="2780928"/>
            <a:ext cx="6956090" cy="398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09600" y="836712"/>
            <a:ext cx="7634808" cy="209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8925" indent="-288925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692150" indent="-234950">
              <a:spcBef>
                <a:spcPct val="20000"/>
              </a:spcBef>
              <a:buClr>
                <a:srgbClr val="009999"/>
              </a:buClr>
              <a:buChar char="•"/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44638" indent="-173038">
              <a:spcBef>
                <a:spcPct val="20000"/>
              </a:spcBef>
              <a:buClr>
                <a:srgbClr val="009999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06600" indent="-17780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4638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210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3782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354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800" b="0" dirty="0"/>
              <a:t>C</a:t>
            </a:r>
            <a:r>
              <a:rPr lang="en-US" sz="1800" b="0" dirty="0" smtClean="0"/>
              <a:t>ontrol-word </a:t>
            </a:r>
            <a:r>
              <a:rPr lang="en-US" sz="1800" b="0" dirty="0"/>
              <a:t>fields DA, AA, and BA are equal to the instruction fields DR, SA, and SB, </a:t>
            </a:r>
            <a:r>
              <a:rPr lang="en-US" sz="1800" b="0" dirty="0" smtClean="0"/>
              <a:t>respectively</a:t>
            </a:r>
          </a:p>
          <a:p>
            <a:pPr eaLnBrk="1" hangingPunct="1"/>
            <a:r>
              <a:rPr lang="en-US" altLang="en-US" sz="1800" b="0" dirty="0"/>
              <a:t> C</a:t>
            </a:r>
            <a:r>
              <a:rPr lang="en-US" altLang="en-US" sz="1800" b="0" dirty="0" smtClean="0"/>
              <a:t>ontrol </a:t>
            </a:r>
            <a:r>
              <a:rPr lang="en-US" altLang="en-US" sz="1800" b="0" dirty="0"/>
              <a:t>field BC for selection of the branch condition status bits is taken </a:t>
            </a:r>
            <a:r>
              <a:rPr lang="en-US" altLang="en-US" sz="1800" b="0" dirty="0" smtClean="0"/>
              <a:t>directly </a:t>
            </a:r>
            <a:r>
              <a:rPr lang="en-US" altLang="en-US" sz="1800" b="0" dirty="0"/>
              <a:t>from the last bit of Opcode</a:t>
            </a:r>
            <a:r>
              <a:rPr lang="en-US" altLang="en-US" sz="1800" b="0" dirty="0" smtClean="0"/>
              <a:t>.</a:t>
            </a:r>
          </a:p>
          <a:p>
            <a:pPr eaLnBrk="1" hangingPunct="1"/>
            <a:r>
              <a:rPr lang="en-US" altLang="en-US" sz="1800" b="0" dirty="0"/>
              <a:t>The remaining control-word </a:t>
            </a:r>
            <a:r>
              <a:rPr lang="en-US" altLang="en-US" sz="1800" b="0" dirty="0" smtClean="0"/>
              <a:t>fields: MB</a:t>
            </a:r>
            <a:r>
              <a:rPr lang="en-US" altLang="en-US" sz="1800" b="0" dirty="0"/>
              <a:t>, MD, RW, and </a:t>
            </a:r>
            <a:r>
              <a:rPr lang="en-US" altLang="en-US" sz="1800" b="0" dirty="0" smtClean="0"/>
              <a:t>MW</a:t>
            </a:r>
          </a:p>
          <a:p>
            <a:pPr eaLnBrk="1" hangingPunct="1"/>
            <a:r>
              <a:rPr lang="en-US" altLang="en-US" sz="1800" b="0" dirty="0"/>
              <a:t>There are two added bits for the control of the PC: PL and </a:t>
            </a:r>
            <a:r>
              <a:rPr lang="en-US" altLang="en-US" sz="1800" b="0" dirty="0" smtClean="0"/>
              <a:t>JB</a:t>
            </a:r>
            <a:endParaRPr lang="en-US" altLang="en-US" sz="1800" b="0" u="none" baseline="0" dirty="0"/>
          </a:p>
        </p:txBody>
      </p:sp>
    </p:spTree>
    <p:extLst>
      <p:ext uri="{BB962C8B-B14F-4D97-AF65-F5344CB8AC3E}">
        <p14:creationId xmlns:p14="http://schemas.microsoft.com/office/powerpoint/2010/main" val="362669900"/>
      </p:ext>
    </p:extLst>
  </p:cSld>
  <p:clrMapOvr>
    <a:masterClrMapping/>
  </p:clrMapOvr>
  <p:transition advTm="13867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916C85AA-EC6C-43F3-9A87-1853D5511D5A}" type="slidenum">
              <a:rPr lang="en-US" altLang="en-US" sz="1600" b="0" u="none" baseline="0" smtClean="0">
                <a:cs typeface="Times New Roman" pitchFamily="18" charset="0"/>
              </a:rPr>
              <a:pPr/>
              <a:t>22</a:t>
            </a:fld>
            <a:endParaRPr lang="en-US" altLang="en-US" sz="1600" b="0" u="none" baseline="0" dirty="0">
              <a:cs typeface="Times New Roman" pitchFamily="18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Sample Programs</a:t>
            </a:r>
          </a:p>
        </p:txBody>
      </p:sp>
      <p:sp>
        <p:nvSpPr>
          <p:cNvPr id="2" name="Rectangle 1"/>
          <p:cNvSpPr/>
          <p:nvPr/>
        </p:nvSpPr>
        <p:spPr>
          <a:xfrm>
            <a:off x="467544" y="1226944"/>
            <a:ext cx="7992888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/>
              <a:t>Example Program</a:t>
            </a:r>
            <a:r>
              <a:rPr lang="en-US" sz="1600" dirty="0" smtClean="0"/>
              <a:t>: Assume address 248 in data memory containing 2, and location 249 contains </a:t>
            </a:r>
            <a:r>
              <a:rPr lang="en-US" sz="1600" dirty="0"/>
              <a:t>83. Evaluation of  arithmetic expression 83 - (2 + 3)  </a:t>
            </a:r>
            <a:r>
              <a:rPr lang="en-US" sz="1600" dirty="0" smtClean="0"/>
              <a:t>and place the result in location 250. </a:t>
            </a:r>
          </a:p>
          <a:p>
            <a:pPr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1600" dirty="0" smtClean="0"/>
              <a:t>LDI 	R3, 248	    Load address 248 in R3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1600" dirty="0"/>
              <a:t>LD	R1, </a:t>
            </a:r>
            <a:r>
              <a:rPr lang="en-US" sz="1600" b="1" dirty="0" smtClean="0">
                <a:solidFill>
                  <a:srgbClr val="A50021"/>
                </a:solidFill>
              </a:rPr>
              <a:t>(</a:t>
            </a:r>
            <a:r>
              <a:rPr lang="en-US" sz="1600" dirty="0" smtClean="0"/>
              <a:t>R3</a:t>
            </a:r>
            <a:r>
              <a:rPr lang="en-US" sz="1600" b="1" dirty="0" smtClean="0">
                <a:solidFill>
                  <a:srgbClr val="A50021"/>
                </a:solidFill>
              </a:rPr>
              <a:t>)</a:t>
            </a:r>
            <a:r>
              <a:rPr lang="en-US" sz="1600" dirty="0" smtClean="0"/>
              <a:t> 	    Load </a:t>
            </a:r>
            <a:r>
              <a:rPr lang="en-US" sz="1600" dirty="0"/>
              <a:t>R1 with contents of location 248 in memory (</a:t>
            </a:r>
            <a:r>
              <a:rPr lang="en-US" sz="1200" dirty="0" smtClean="0"/>
              <a:t>R1</a:t>
            </a:r>
            <a:r>
              <a:rPr lang="en-US" sz="1200" dirty="0">
                <a:solidFill>
                  <a:srgbClr val="A50021"/>
                </a:solidFill>
              </a:rPr>
              <a:t> becomes</a:t>
            </a:r>
            <a:r>
              <a:rPr lang="en-US" sz="1200" dirty="0" smtClean="0"/>
              <a:t> </a:t>
            </a:r>
            <a:r>
              <a:rPr lang="en-US" sz="1200" dirty="0"/>
              <a:t>= 2)</a:t>
            </a:r>
            <a:endParaRPr lang="en-US" sz="1200" dirty="0" smtClean="0"/>
          </a:p>
          <a:p>
            <a:pPr>
              <a:spcBef>
                <a:spcPts val="600"/>
              </a:spcBef>
            </a:pPr>
            <a:r>
              <a:rPr lang="en-US" sz="1600" dirty="0" smtClean="0"/>
              <a:t>ADI</a:t>
            </a:r>
            <a:r>
              <a:rPr lang="en-US" sz="1600" dirty="0"/>
              <a:t>	R1, R1, 3 </a:t>
            </a:r>
            <a:r>
              <a:rPr lang="en-US" sz="1600" dirty="0" smtClean="0"/>
              <a:t>    Add </a:t>
            </a:r>
            <a:r>
              <a:rPr lang="en-US" sz="1600" dirty="0"/>
              <a:t>3 to R1 (</a:t>
            </a:r>
            <a:r>
              <a:rPr lang="en-US" sz="1600" dirty="0" smtClean="0"/>
              <a:t>R1</a:t>
            </a:r>
            <a:r>
              <a:rPr lang="en-US" sz="1600" dirty="0">
                <a:solidFill>
                  <a:srgbClr val="A50021"/>
                </a:solidFill>
              </a:rPr>
              <a:t> becomes </a:t>
            </a:r>
            <a:r>
              <a:rPr lang="en-US" sz="1600" dirty="0" smtClean="0"/>
              <a:t>=5</a:t>
            </a:r>
            <a:r>
              <a:rPr lang="en-US" sz="1600" dirty="0"/>
              <a:t>)</a:t>
            </a:r>
            <a:endParaRPr lang="en-US" sz="1600" dirty="0" smtClean="0"/>
          </a:p>
          <a:p>
            <a:pPr>
              <a:spcBef>
                <a:spcPts val="600"/>
              </a:spcBef>
            </a:pPr>
            <a:r>
              <a:rPr lang="en-US" sz="1600" dirty="0" smtClean="0"/>
              <a:t>INC</a:t>
            </a:r>
            <a:r>
              <a:rPr lang="en-US" sz="1600" dirty="0"/>
              <a:t>	R3, R3 </a:t>
            </a:r>
            <a:r>
              <a:rPr lang="en-US" sz="1600" dirty="0" smtClean="0"/>
              <a:t>	</a:t>
            </a:r>
            <a:r>
              <a:rPr lang="en-US" sz="1600" dirty="0"/>
              <a:t> </a:t>
            </a:r>
            <a:r>
              <a:rPr lang="en-US" sz="1600" dirty="0" smtClean="0"/>
              <a:t>  Increment </a:t>
            </a:r>
            <a:r>
              <a:rPr lang="en-US" sz="1600" dirty="0"/>
              <a:t>the contents of R3 (</a:t>
            </a:r>
            <a:r>
              <a:rPr lang="en-US" sz="1600" dirty="0" smtClean="0"/>
              <a:t>R3 </a:t>
            </a:r>
            <a:r>
              <a:rPr lang="en-US" sz="1600" dirty="0">
                <a:solidFill>
                  <a:srgbClr val="A50021"/>
                </a:solidFill>
              </a:rPr>
              <a:t>becomes</a:t>
            </a:r>
            <a:r>
              <a:rPr lang="en-US" sz="1600" dirty="0" smtClean="0"/>
              <a:t> </a:t>
            </a:r>
            <a:r>
              <a:rPr lang="en-US" sz="1600" dirty="0"/>
              <a:t>= 249) </a:t>
            </a:r>
            <a:endParaRPr lang="en-US" sz="1600" dirty="0" smtClean="0"/>
          </a:p>
          <a:p>
            <a:pPr>
              <a:spcBef>
                <a:spcPts val="600"/>
              </a:spcBef>
            </a:pPr>
            <a:r>
              <a:rPr lang="en-US" sz="1600" dirty="0" smtClean="0"/>
              <a:t>LD</a:t>
            </a:r>
            <a:r>
              <a:rPr lang="en-US" sz="1600" dirty="0"/>
              <a:t>	R2, </a:t>
            </a:r>
            <a:r>
              <a:rPr lang="en-US" sz="1600" dirty="0" smtClean="0">
                <a:solidFill>
                  <a:srgbClr val="FF0000"/>
                </a:solidFill>
              </a:rPr>
              <a:t>(</a:t>
            </a:r>
            <a:r>
              <a:rPr lang="en-US" sz="1600" dirty="0" smtClean="0"/>
              <a:t>R3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  <a:r>
              <a:rPr lang="en-US" sz="1600" dirty="0" smtClean="0"/>
              <a:t>  	</a:t>
            </a:r>
            <a:r>
              <a:rPr lang="en-US" sz="1600" dirty="0"/>
              <a:t> </a:t>
            </a:r>
            <a:r>
              <a:rPr lang="en-US" sz="1600" dirty="0" smtClean="0"/>
              <a:t>  Load </a:t>
            </a:r>
            <a:r>
              <a:rPr lang="en-US" sz="1600" dirty="0"/>
              <a:t>R2 with contents of location 249 in memory (</a:t>
            </a:r>
            <a:r>
              <a:rPr lang="en-US" sz="1200" dirty="0">
                <a:solidFill>
                  <a:srgbClr val="A50021"/>
                </a:solidFill>
              </a:rPr>
              <a:t>R2 becomes </a:t>
            </a:r>
            <a:r>
              <a:rPr lang="en-US" sz="1200" dirty="0" smtClean="0">
                <a:solidFill>
                  <a:srgbClr val="A50021"/>
                </a:solidFill>
              </a:rPr>
              <a:t>= </a:t>
            </a:r>
            <a:r>
              <a:rPr lang="en-US" sz="1200" dirty="0">
                <a:solidFill>
                  <a:srgbClr val="A50021"/>
                </a:solidFill>
              </a:rPr>
              <a:t>83)</a:t>
            </a:r>
            <a:endParaRPr lang="en-US" sz="1200" dirty="0" smtClean="0">
              <a:solidFill>
                <a:srgbClr val="A5002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600" dirty="0" smtClean="0"/>
              <a:t>SUB</a:t>
            </a:r>
            <a:r>
              <a:rPr lang="en-US" sz="1600" dirty="0"/>
              <a:t>	R2, R2</a:t>
            </a:r>
            <a:r>
              <a:rPr lang="en-US" sz="1600" dirty="0" smtClean="0"/>
              <a:t>, </a:t>
            </a:r>
            <a:r>
              <a:rPr lang="en-US" sz="1600" dirty="0"/>
              <a:t>R1 </a:t>
            </a:r>
            <a:r>
              <a:rPr lang="en-US" sz="1600" dirty="0" smtClean="0"/>
              <a:t> Subtract contents </a:t>
            </a:r>
            <a:r>
              <a:rPr lang="en-US" sz="1600" dirty="0"/>
              <a:t>of R1 </a:t>
            </a:r>
            <a:r>
              <a:rPr lang="en-US" sz="1600" dirty="0" smtClean="0">
                <a:solidFill>
                  <a:srgbClr val="A50021"/>
                </a:solidFill>
              </a:rPr>
              <a:t>from</a:t>
            </a:r>
            <a:r>
              <a:rPr lang="en-US" sz="1600" dirty="0" smtClean="0"/>
              <a:t> contents </a:t>
            </a:r>
            <a:r>
              <a:rPr lang="en-US" sz="1600" dirty="0"/>
              <a:t>of R2 (</a:t>
            </a:r>
            <a:r>
              <a:rPr lang="en-US" sz="1200" dirty="0" smtClean="0">
                <a:solidFill>
                  <a:srgbClr val="A50021"/>
                </a:solidFill>
              </a:rPr>
              <a:t>R2 becomes  </a:t>
            </a:r>
            <a:r>
              <a:rPr lang="en-US" sz="1200" dirty="0">
                <a:solidFill>
                  <a:srgbClr val="A50021"/>
                </a:solidFill>
              </a:rPr>
              <a:t>= 78)</a:t>
            </a:r>
            <a:endParaRPr lang="en-US" sz="1200" dirty="0" smtClean="0">
              <a:solidFill>
                <a:srgbClr val="A5002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600" dirty="0" smtClean="0"/>
              <a:t>INC</a:t>
            </a:r>
            <a:r>
              <a:rPr lang="en-US" sz="1600" dirty="0"/>
              <a:t>	R3, R3 </a:t>
            </a:r>
            <a:r>
              <a:rPr lang="en-US" sz="1600" dirty="0" smtClean="0"/>
              <a:t>	</a:t>
            </a:r>
            <a:r>
              <a:rPr lang="en-US" sz="1600" dirty="0"/>
              <a:t> </a:t>
            </a:r>
            <a:r>
              <a:rPr lang="en-US" sz="1600" dirty="0" smtClean="0"/>
              <a:t>   Increment </a:t>
            </a:r>
            <a:r>
              <a:rPr lang="en-US" sz="1600" dirty="0"/>
              <a:t>the contents of R3 (R3 = 250)</a:t>
            </a:r>
            <a:endParaRPr lang="en-US" sz="1600" dirty="0" smtClean="0"/>
          </a:p>
          <a:p>
            <a:pPr>
              <a:spcBef>
                <a:spcPts val="600"/>
              </a:spcBef>
            </a:pPr>
            <a:r>
              <a:rPr lang="en-US" sz="1600" dirty="0" smtClean="0"/>
              <a:t>ST</a:t>
            </a:r>
            <a:r>
              <a:rPr lang="en-US" sz="1600" dirty="0"/>
              <a:t>	</a:t>
            </a:r>
            <a:r>
              <a:rPr lang="en-US" sz="1600" dirty="0" smtClean="0">
                <a:solidFill>
                  <a:srgbClr val="C00000"/>
                </a:solidFill>
              </a:rPr>
              <a:t>(</a:t>
            </a:r>
            <a:r>
              <a:rPr lang="en-US" sz="1600" dirty="0" smtClean="0"/>
              <a:t>R3</a:t>
            </a:r>
            <a:r>
              <a:rPr lang="en-US" sz="1600" dirty="0" smtClean="0">
                <a:solidFill>
                  <a:srgbClr val="C00000"/>
                </a:solidFill>
              </a:rPr>
              <a:t>)</a:t>
            </a:r>
            <a:r>
              <a:rPr lang="en-US" sz="1600" dirty="0" smtClean="0"/>
              <a:t>, R2	    Store </a:t>
            </a:r>
            <a:r>
              <a:rPr lang="en-US" sz="1600" dirty="0"/>
              <a:t>R2 in memory location 250 (M[250] = 78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33974544"/>
      </p:ext>
    </p:extLst>
  </p:cSld>
  <p:clrMapOvr>
    <a:masterClrMapping/>
  </p:clrMapOvr>
  <p:transition advTm="13867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 sz="1600" b="0" u="none" baseline="0">
                <a:cs typeface="Times New Roman" pitchFamily="18" charset="0"/>
              </a:rPr>
              <a:t>Chapter 10    </a:t>
            </a:r>
            <a:fld id="{916C85AA-EC6C-43F3-9A87-1853D5511D5A}" type="slidenum">
              <a:rPr lang="en-US" altLang="en-US" sz="1600" b="0" u="none" baseline="0">
                <a:cs typeface="Times New Roman" pitchFamily="18" charset="0"/>
              </a:rPr>
              <a:pPr/>
              <a:t>23</a:t>
            </a:fld>
            <a:endParaRPr lang="en-US" altLang="en-US" sz="1600" b="0" u="none" baseline="0">
              <a:cs typeface="Times New Roman" pitchFamily="18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Single-Cycle Computer Issues</a:t>
            </a:r>
          </a:p>
        </p:txBody>
      </p:sp>
      <p:sp>
        <p:nvSpPr>
          <p:cNvPr id="37892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09600" y="1193800"/>
            <a:ext cx="57531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8925" indent="-288925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692150" indent="-234950">
              <a:spcBef>
                <a:spcPct val="20000"/>
              </a:spcBef>
              <a:buClr>
                <a:srgbClr val="009999"/>
              </a:buClr>
              <a:buChar char="•"/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44638" indent="-173038">
              <a:spcBef>
                <a:spcPct val="20000"/>
              </a:spcBef>
              <a:buClr>
                <a:srgbClr val="009999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06600" indent="-17780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4638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210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3782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354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0" u="none" baseline="0" dirty="0"/>
              <a:t>Complex operations</a:t>
            </a:r>
          </a:p>
          <a:p>
            <a:pPr lvl="1" eaLnBrk="1" hangingPunct="1"/>
            <a:r>
              <a:rPr lang="en-US" altLang="en-US" sz="2400" b="0" u="none" baseline="0" dirty="0"/>
              <a:t>Only combinational logic can be used in data transformation – no sequential logic</a:t>
            </a:r>
          </a:p>
          <a:p>
            <a:pPr lvl="2" eaLnBrk="1" hangingPunct="1"/>
            <a:r>
              <a:rPr lang="en-US" altLang="en-US" sz="2000" b="0" u="none" baseline="0" dirty="0"/>
              <a:t>E.g. no multiplier</a:t>
            </a:r>
          </a:p>
          <a:p>
            <a:pPr eaLnBrk="1" hangingPunct="1"/>
            <a:r>
              <a:rPr lang="en-US" altLang="en-US" sz="2800" b="0" u="none" baseline="0" dirty="0"/>
              <a:t>Unified memory</a:t>
            </a:r>
          </a:p>
          <a:p>
            <a:pPr lvl="1" eaLnBrk="1" hangingPunct="1"/>
            <a:r>
              <a:rPr lang="en-US" altLang="en-US" sz="2400" b="0" u="none" baseline="0" dirty="0"/>
              <a:t>If program and data are in one memory, how can you simultaneously access the same memory for an instruction and a data operand?</a:t>
            </a:r>
          </a:p>
          <a:p>
            <a:pPr eaLnBrk="1" hangingPunct="1"/>
            <a:r>
              <a:rPr lang="en-US" altLang="en-US" sz="2800" b="0" u="none" baseline="0" dirty="0"/>
              <a:t>Worst-case delay</a:t>
            </a:r>
          </a:p>
        </p:txBody>
      </p:sp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50800"/>
            <a:ext cx="244157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723721"/>
      </p:ext>
    </p:extLst>
  </p:cSld>
  <p:clrMapOvr>
    <a:masterClrMapping/>
  </p:clrMapOvr>
  <p:transition advTm="13867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138C4-8368-435F-B025-203EAB9453C2}" type="slidenum">
              <a:rPr lang="ar-SA"/>
              <a:pPr>
                <a:defRPr/>
              </a:pPr>
              <a:t>24</a:t>
            </a:fld>
            <a:endParaRPr 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Programming and CPUs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4495800" cy="5181600"/>
          </a:xfrm>
        </p:spPr>
        <p:txBody>
          <a:bodyPr/>
          <a:lstStyle/>
          <a:p>
            <a:r>
              <a:rPr lang="en-US" sz="1800" dirty="0" smtClean="0"/>
              <a:t>Programs written in a high-level language like C++ must be </a:t>
            </a:r>
            <a:r>
              <a:rPr lang="en-US" sz="1800" dirty="0" smtClean="0">
                <a:solidFill>
                  <a:srgbClr val="FF0033"/>
                </a:solidFill>
              </a:rPr>
              <a:t>compiled</a:t>
            </a:r>
            <a:r>
              <a:rPr lang="en-US" sz="1800" dirty="0" smtClean="0"/>
              <a:t> to produce an executable program.</a:t>
            </a:r>
          </a:p>
          <a:p>
            <a:r>
              <a:rPr lang="en-US" sz="1800" dirty="0" smtClean="0"/>
              <a:t>The result is a CPU-specific </a:t>
            </a:r>
            <a:r>
              <a:rPr lang="en-US" sz="1800" dirty="0" smtClean="0">
                <a:solidFill>
                  <a:srgbClr val="FF0033"/>
                </a:solidFill>
              </a:rPr>
              <a:t>machine language</a:t>
            </a:r>
            <a:r>
              <a:rPr lang="en-US" sz="1800" dirty="0" smtClean="0"/>
              <a:t> program. This can be loaded into memory and executed by the processor.</a:t>
            </a:r>
          </a:p>
          <a:p>
            <a:r>
              <a:rPr lang="en-US" sz="1800" dirty="0" smtClean="0"/>
              <a:t>CSC 220 focuses on stuff below the dotted blue line, but machine language serves as the </a:t>
            </a:r>
            <a:r>
              <a:rPr lang="en-US" sz="1800" dirty="0" smtClean="0">
                <a:solidFill>
                  <a:srgbClr val="FF0033"/>
                </a:solidFill>
              </a:rPr>
              <a:t>interface</a:t>
            </a:r>
            <a:r>
              <a:rPr lang="en-US" sz="1800" dirty="0" smtClean="0"/>
              <a:t> between hardware and software.</a:t>
            </a:r>
          </a:p>
        </p:txBody>
      </p:sp>
      <p:grpSp>
        <p:nvGrpSpPr>
          <p:cNvPr id="39941" name="Group 4"/>
          <p:cNvGrpSpPr>
            <a:grpSpLocks/>
          </p:cNvGrpSpPr>
          <p:nvPr/>
        </p:nvGrpSpPr>
        <p:grpSpPr bwMode="auto">
          <a:xfrm>
            <a:off x="5181600" y="914400"/>
            <a:ext cx="3429000" cy="4419600"/>
            <a:chOff x="3264" y="576"/>
            <a:chExt cx="2160" cy="2784"/>
          </a:xfrm>
        </p:grpSpPr>
        <p:grpSp>
          <p:nvGrpSpPr>
            <p:cNvPr id="39942" name="Group 5"/>
            <p:cNvGrpSpPr>
              <a:grpSpLocks/>
            </p:cNvGrpSpPr>
            <p:nvPr/>
          </p:nvGrpSpPr>
          <p:grpSpPr bwMode="auto">
            <a:xfrm>
              <a:off x="3504" y="2832"/>
              <a:ext cx="912" cy="528"/>
              <a:chOff x="1632" y="3216"/>
              <a:chExt cx="912" cy="528"/>
            </a:xfrm>
          </p:grpSpPr>
          <p:grpSp>
            <p:nvGrpSpPr>
              <p:cNvPr id="39961" name="Group 6"/>
              <p:cNvGrpSpPr>
                <a:grpSpLocks/>
              </p:cNvGrpSpPr>
              <p:nvPr/>
            </p:nvGrpSpPr>
            <p:grpSpPr bwMode="auto">
              <a:xfrm>
                <a:off x="1632" y="3456"/>
                <a:ext cx="912" cy="288"/>
                <a:chOff x="1344" y="2640"/>
                <a:chExt cx="912" cy="288"/>
              </a:xfrm>
            </p:grpSpPr>
            <p:sp>
              <p:nvSpPr>
                <p:cNvPr id="3996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430" y="2666"/>
                  <a:ext cx="738" cy="231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>
                      <a:latin typeface="Comic Sans MS" pitchFamily="66" charset="0"/>
                    </a:rPr>
                    <a:t>Datapath</a:t>
                  </a:r>
                </a:p>
              </p:txBody>
            </p:sp>
            <p:sp>
              <p:nvSpPr>
                <p:cNvPr id="39964" name="Rectangle 8"/>
                <p:cNvSpPr>
                  <a:spLocks noChangeArrowheads="1"/>
                </p:cNvSpPr>
                <p:nvPr/>
              </p:nvSpPr>
              <p:spPr bwMode="auto">
                <a:xfrm>
                  <a:off x="1344" y="2640"/>
                  <a:ext cx="912" cy="288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EG"/>
                </a:p>
              </p:txBody>
            </p:sp>
          </p:grpSp>
          <p:sp>
            <p:nvSpPr>
              <p:cNvPr id="39962" name="Line 9"/>
              <p:cNvSpPr>
                <a:spLocks noChangeShapeType="1"/>
              </p:cNvSpPr>
              <p:nvPr/>
            </p:nvSpPr>
            <p:spPr bwMode="auto">
              <a:xfrm>
                <a:off x="2064" y="3216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sp>
          <p:nvSpPr>
            <p:cNvPr id="39943" name="Text Box 10"/>
            <p:cNvSpPr txBox="1">
              <a:spLocks noChangeArrowheads="1"/>
            </p:cNvSpPr>
            <p:nvPr/>
          </p:nvSpPr>
          <p:spPr bwMode="auto">
            <a:xfrm>
              <a:off x="3264" y="576"/>
              <a:ext cx="1388" cy="231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Comic Sans MS" pitchFamily="66" charset="0"/>
                </a:rPr>
                <a:t>High-level program</a:t>
              </a:r>
            </a:p>
          </p:txBody>
        </p:sp>
        <p:sp>
          <p:nvSpPr>
            <p:cNvPr id="39944" name="Text Box 11"/>
            <p:cNvSpPr txBox="1">
              <a:spLocks noChangeArrowheads="1"/>
            </p:cNvSpPr>
            <p:nvPr/>
          </p:nvSpPr>
          <p:spPr bwMode="auto">
            <a:xfrm>
              <a:off x="3360" y="1584"/>
              <a:ext cx="1138" cy="231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latin typeface="Comic Sans MS" pitchFamily="66" charset="0"/>
                </a:rPr>
                <a:t>Executable file</a:t>
              </a:r>
            </a:p>
          </p:txBody>
        </p:sp>
        <p:sp>
          <p:nvSpPr>
            <p:cNvPr id="39945" name="Text Box 12"/>
            <p:cNvSpPr txBox="1">
              <a:spLocks noChangeArrowheads="1"/>
            </p:cNvSpPr>
            <p:nvPr/>
          </p:nvSpPr>
          <p:spPr bwMode="auto">
            <a:xfrm>
              <a:off x="3456" y="2592"/>
              <a:ext cx="1048" cy="231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Comic Sans MS" pitchFamily="66" charset="0"/>
                </a:rPr>
                <a:t>Control words</a:t>
              </a:r>
            </a:p>
          </p:txBody>
        </p:sp>
        <p:grpSp>
          <p:nvGrpSpPr>
            <p:cNvPr id="39946" name="Group 13"/>
            <p:cNvGrpSpPr>
              <a:grpSpLocks/>
            </p:cNvGrpSpPr>
            <p:nvPr/>
          </p:nvGrpSpPr>
          <p:grpSpPr bwMode="auto">
            <a:xfrm>
              <a:off x="3504" y="816"/>
              <a:ext cx="864" cy="768"/>
              <a:chOff x="3504" y="816"/>
              <a:chExt cx="864" cy="768"/>
            </a:xfrm>
          </p:grpSpPr>
          <p:grpSp>
            <p:nvGrpSpPr>
              <p:cNvPr id="39956" name="Group 14"/>
              <p:cNvGrpSpPr>
                <a:grpSpLocks/>
              </p:cNvGrpSpPr>
              <p:nvPr/>
            </p:nvGrpSpPr>
            <p:grpSpPr bwMode="auto">
              <a:xfrm>
                <a:off x="3504" y="1056"/>
                <a:ext cx="864" cy="288"/>
                <a:chOff x="1488" y="1440"/>
                <a:chExt cx="864" cy="288"/>
              </a:xfrm>
            </p:grpSpPr>
            <p:sp>
              <p:nvSpPr>
                <p:cNvPr id="3995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574" y="1466"/>
                  <a:ext cx="695" cy="231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>
                      <a:latin typeface="Comic Sans MS" pitchFamily="66" charset="0"/>
                    </a:rPr>
                    <a:t>Compiler</a:t>
                  </a:r>
                </a:p>
              </p:txBody>
            </p:sp>
            <p:sp>
              <p:nvSpPr>
                <p:cNvPr id="39960" name="Rectangle 16"/>
                <p:cNvSpPr>
                  <a:spLocks noChangeArrowheads="1"/>
                </p:cNvSpPr>
                <p:nvPr/>
              </p:nvSpPr>
              <p:spPr bwMode="auto">
                <a:xfrm>
                  <a:off x="1488" y="1440"/>
                  <a:ext cx="864" cy="288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EG"/>
                </a:p>
              </p:txBody>
            </p:sp>
          </p:grpSp>
          <p:sp>
            <p:nvSpPr>
              <p:cNvPr id="39957" name="Line 17"/>
              <p:cNvSpPr>
                <a:spLocks noChangeShapeType="1"/>
              </p:cNvSpPr>
              <p:nvPr/>
            </p:nvSpPr>
            <p:spPr bwMode="auto">
              <a:xfrm>
                <a:off x="3936" y="816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9958" name="Line 18"/>
              <p:cNvSpPr>
                <a:spLocks noChangeShapeType="1"/>
              </p:cNvSpPr>
              <p:nvPr/>
            </p:nvSpPr>
            <p:spPr bwMode="auto">
              <a:xfrm>
                <a:off x="3936" y="1344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grpSp>
          <p:nvGrpSpPr>
            <p:cNvPr id="39947" name="Group 19"/>
            <p:cNvGrpSpPr>
              <a:grpSpLocks/>
            </p:cNvGrpSpPr>
            <p:nvPr/>
          </p:nvGrpSpPr>
          <p:grpSpPr bwMode="auto">
            <a:xfrm>
              <a:off x="3408" y="1824"/>
              <a:ext cx="1104" cy="768"/>
              <a:chOff x="1536" y="2208"/>
              <a:chExt cx="1104" cy="768"/>
            </a:xfrm>
          </p:grpSpPr>
          <p:grpSp>
            <p:nvGrpSpPr>
              <p:cNvPr id="39951" name="Group 20"/>
              <p:cNvGrpSpPr>
                <a:grpSpLocks/>
              </p:cNvGrpSpPr>
              <p:nvPr/>
            </p:nvGrpSpPr>
            <p:grpSpPr bwMode="auto">
              <a:xfrm>
                <a:off x="1536" y="2448"/>
                <a:ext cx="1104" cy="288"/>
                <a:chOff x="1536" y="2064"/>
                <a:chExt cx="1104" cy="288"/>
              </a:xfrm>
            </p:grpSpPr>
            <p:sp>
              <p:nvSpPr>
                <p:cNvPr id="39954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622" y="2090"/>
                  <a:ext cx="938" cy="231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>
                      <a:latin typeface="Comic Sans MS" pitchFamily="66" charset="0"/>
                    </a:rPr>
                    <a:t>Control Unit</a:t>
                  </a:r>
                </a:p>
              </p:txBody>
            </p:sp>
            <p:sp>
              <p:nvSpPr>
                <p:cNvPr id="39955" name="Rectangle 22"/>
                <p:cNvSpPr>
                  <a:spLocks noChangeArrowheads="1"/>
                </p:cNvSpPr>
                <p:nvPr/>
              </p:nvSpPr>
              <p:spPr bwMode="auto">
                <a:xfrm>
                  <a:off x="1536" y="2064"/>
                  <a:ext cx="1104" cy="288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EG"/>
                </a:p>
              </p:txBody>
            </p:sp>
          </p:grpSp>
          <p:sp>
            <p:nvSpPr>
              <p:cNvPr id="39952" name="Line 23"/>
              <p:cNvSpPr>
                <a:spLocks noChangeShapeType="1"/>
              </p:cNvSpPr>
              <p:nvPr/>
            </p:nvSpPr>
            <p:spPr bwMode="auto">
              <a:xfrm>
                <a:off x="2064" y="2208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9953" name="Line 24"/>
              <p:cNvSpPr>
                <a:spLocks noChangeShapeType="1"/>
              </p:cNvSpPr>
              <p:nvPr/>
            </p:nvSpPr>
            <p:spPr bwMode="auto">
              <a:xfrm>
                <a:off x="2064" y="2736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sp>
          <p:nvSpPr>
            <p:cNvPr id="39948" name="Line 25"/>
            <p:cNvSpPr>
              <a:spLocks noChangeShapeType="1"/>
            </p:cNvSpPr>
            <p:nvPr/>
          </p:nvSpPr>
          <p:spPr bwMode="auto">
            <a:xfrm>
              <a:off x="3264" y="1920"/>
              <a:ext cx="2160" cy="0"/>
            </a:xfrm>
            <a:prstGeom prst="line">
              <a:avLst/>
            </a:prstGeom>
            <a:noFill/>
            <a:ln w="38100" cap="rnd">
              <a:solidFill>
                <a:srgbClr val="3333FF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9949" name="Text Box 26"/>
            <p:cNvSpPr txBox="1">
              <a:spLocks noChangeArrowheads="1"/>
            </p:cNvSpPr>
            <p:nvPr/>
          </p:nvSpPr>
          <p:spPr bwMode="auto">
            <a:xfrm>
              <a:off x="4704" y="1968"/>
              <a:ext cx="703" cy="212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3333FF"/>
                  </a:solidFill>
                  <a:latin typeface="Comic Sans MS" pitchFamily="66" charset="0"/>
                </a:rPr>
                <a:t>Hardware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39950" name="Text Box 27"/>
            <p:cNvSpPr txBox="1">
              <a:spLocks noChangeArrowheads="1"/>
            </p:cNvSpPr>
            <p:nvPr/>
          </p:nvSpPr>
          <p:spPr bwMode="auto">
            <a:xfrm>
              <a:off x="4704" y="1680"/>
              <a:ext cx="683" cy="212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3333FF"/>
                  </a:solidFill>
                  <a:latin typeface="Comic Sans MS" pitchFamily="66" charset="0"/>
                </a:rPr>
                <a:t>Software</a:t>
              </a:r>
              <a:endParaRPr lang="en-US" sz="1600">
                <a:latin typeface="Comic Sans MS" pitchFamily="66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67544" y="4077072"/>
            <a:ext cx="4714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Machine language instructions are sequences of bits in a specific order. </a:t>
            </a:r>
            <a:endParaRPr lang="en-US" dirty="0" smtClean="0"/>
          </a:p>
          <a:p>
            <a:endParaRPr lang="en-US" sz="105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dirty="0"/>
              <a:t>make things simpler, people typically use </a:t>
            </a:r>
            <a:r>
              <a:rPr lang="en-US" dirty="0">
                <a:solidFill>
                  <a:srgbClr val="FF0033"/>
                </a:solidFill>
              </a:rPr>
              <a:t>assembly language</a:t>
            </a:r>
            <a:r>
              <a:rPr lang="en-US" dirty="0" smtClean="0"/>
              <a:t>. Example </a:t>
            </a:r>
            <a:r>
              <a:rPr lang="en-US" dirty="0"/>
              <a:t>assemblers for </a:t>
            </a:r>
            <a:r>
              <a:rPr lang="en-US" dirty="0">
                <a:solidFill>
                  <a:srgbClr val="0070C0"/>
                </a:solidFill>
              </a:rPr>
              <a:t>Intel x86 processor</a:t>
            </a:r>
            <a:r>
              <a:rPr lang="en-US" dirty="0"/>
              <a:t>: NASM, YASM, MASM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3020C5-83BC-451E-970F-48D6834CBD68}" type="slidenum">
              <a:rPr lang="ar-SA" smtClean="0"/>
              <a:pPr/>
              <a:t>3</a:t>
            </a:fld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An overview of CPU design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424862" cy="4103662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dirty="0" smtClean="0"/>
              <a:t>We can divide the design of our CPU into three parts: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000" dirty="0" smtClean="0"/>
              <a:t>The </a:t>
            </a:r>
            <a:r>
              <a:rPr lang="en-US" sz="2000" dirty="0" err="1" smtClean="0">
                <a:solidFill>
                  <a:srgbClr val="FF0000"/>
                </a:solidFill>
              </a:rPr>
              <a:t>datapath</a:t>
            </a:r>
            <a:r>
              <a:rPr lang="en-US" sz="2000" dirty="0" smtClean="0"/>
              <a:t> does all of the actual data </a:t>
            </a:r>
            <a:r>
              <a:rPr lang="en-US" sz="2000" dirty="0"/>
              <a:t>processing (</a:t>
            </a:r>
            <a:r>
              <a:rPr lang="en-US" sz="2000" dirty="0" smtClean="0">
                <a:solidFill>
                  <a:srgbClr val="0066CC"/>
                </a:solidFill>
              </a:rPr>
              <a:t>Unit-11</a:t>
            </a:r>
            <a:r>
              <a:rPr lang="en-US" sz="2000" dirty="0" smtClean="0"/>
              <a:t>).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000" dirty="0" smtClean="0"/>
              <a:t>An </a:t>
            </a:r>
            <a:r>
              <a:rPr lang="en-US" sz="2000" dirty="0" smtClean="0">
                <a:solidFill>
                  <a:srgbClr val="FF0000"/>
                </a:solidFill>
              </a:rPr>
              <a:t>instruction set</a:t>
            </a:r>
            <a:r>
              <a:rPr lang="en-US" sz="2000" dirty="0" smtClean="0"/>
              <a:t> is the programmer’s interface to CPU.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000" dirty="0" smtClean="0"/>
              <a:t>A </a:t>
            </a:r>
            <a:r>
              <a:rPr lang="en-US" sz="2000" dirty="0" smtClean="0">
                <a:solidFill>
                  <a:srgbClr val="FF0000"/>
                </a:solidFill>
              </a:rPr>
              <a:t>control unit</a:t>
            </a:r>
            <a:r>
              <a:rPr lang="en-US" sz="2000" dirty="0" smtClean="0"/>
              <a:t> uses the programmer’s instructions to tell the </a:t>
            </a:r>
            <a:r>
              <a:rPr lang="en-US" sz="2000" dirty="0" err="1" smtClean="0"/>
              <a:t>datapath</a:t>
            </a:r>
            <a:r>
              <a:rPr lang="en-US" sz="2000" dirty="0" smtClean="0"/>
              <a:t> what to do.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endParaRPr lang="en-US" sz="1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90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382370E4-0E64-4240-8672-B8EBBB982549}" type="slidenum">
              <a:rPr lang="en-US" altLang="en-US" sz="1600" b="0" u="none" baseline="0" smtClean="0">
                <a:cs typeface="Times New Roman" pitchFamily="18" charset="0"/>
              </a:rPr>
              <a:pPr/>
              <a:t>4</a:t>
            </a:fld>
            <a:endParaRPr lang="en-US" altLang="en-US" sz="1600" b="0" u="none" baseline="0" dirty="0">
              <a:cs typeface="Times New Roman" pitchFamily="18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C00000"/>
                </a:solidFill>
              </a:rPr>
              <a:t>Simple Computer Architecture</a:t>
            </a:r>
          </a:p>
        </p:txBody>
      </p:sp>
      <p:sp>
        <p:nvSpPr>
          <p:cNvPr id="26628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09600" y="1524000"/>
            <a:ext cx="8382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8925" indent="-288925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692150" indent="-234950">
              <a:spcBef>
                <a:spcPct val="20000"/>
              </a:spcBef>
              <a:buClr>
                <a:srgbClr val="009999"/>
              </a:buClr>
              <a:buChar char="•"/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44638" indent="-173038">
              <a:spcBef>
                <a:spcPct val="20000"/>
              </a:spcBef>
              <a:buClr>
                <a:srgbClr val="009999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06600" indent="-17780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4638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210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3782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354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0" u="none" baseline="0" dirty="0"/>
              <a:t>A computer is controlled by a series of </a:t>
            </a:r>
            <a:r>
              <a:rPr lang="en-US" altLang="en-US" sz="2800" i="1" u="none" baseline="0" dirty="0">
                <a:solidFill>
                  <a:srgbClr val="0066CC"/>
                </a:solidFill>
              </a:rPr>
              <a:t>instructions</a:t>
            </a:r>
            <a:r>
              <a:rPr lang="en-US" altLang="en-US" sz="2800" b="0" u="none" baseline="0" dirty="0"/>
              <a:t>. </a:t>
            </a:r>
            <a:r>
              <a:rPr lang="en-US" altLang="en-US" sz="2800" b="0" u="sng" baseline="0" dirty="0"/>
              <a:t>Instructions are binary words that are used to determine both the </a:t>
            </a:r>
            <a:r>
              <a:rPr lang="en-US" altLang="en-US" sz="2800" b="0" u="sng" baseline="0" dirty="0" err="1"/>
              <a:t>datapath</a:t>
            </a:r>
            <a:r>
              <a:rPr lang="en-US" altLang="en-US" sz="2800" b="0" u="sng" baseline="0" dirty="0"/>
              <a:t> processing and the control behavior.</a:t>
            </a:r>
          </a:p>
          <a:p>
            <a:pPr eaLnBrk="1" hangingPunct="1"/>
            <a:r>
              <a:rPr lang="en-US" altLang="en-US" sz="2800" b="0" u="none" baseline="0" dirty="0"/>
              <a:t>A </a:t>
            </a:r>
            <a:r>
              <a:rPr lang="en-US" altLang="en-US" sz="2800" i="1" u="none" baseline="0" dirty="0">
                <a:solidFill>
                  <a:srgbClr val="0066CC"/>
                </a:solidFill>
              </a:rPr>
              <a:t>program</a:t>
            </a:r>
            <a:r>
              <a:rPr lang="en-US" altLang="en-US" sz="2800" b="0" u="none" baseline="0" dirty="0">
                <a:solidFill>
                  <a:srgbClr val="0066CC"/>
                </a:solidFill>
              </a:rPr>
              <a:t> </a:t>
            </a:r>
            <a:r>
              <a:rPr lang="en-US" altLang="en-US" sz="2800" b="0" u="none" baseline="0" dirty="0"/>
              <a:t>is </a:t>
            </a:r>
            <a:r>
              <a:rPr lang="en-US" altLang="en-US" sz="2800" b="0" u="sng" baseline="0" dirty="0"/>
              <a:t>a collection of instructions that are used to accomplish some task(s).</a:t>
            </a:r>
          </a:p>
          <a:p>
            <a:pPr eaLnBrk="1" hangingPunct="1"/>
            <a:r>
              <a:rPr lang="en-US" altLang="en-US" sz="2800" b="0" u="none" baseline="0" dirty="0"/>
              <a:t>A </a:t>
            </a:r>
            <a:r>
              <a:rPr lang="en-US" altLang="en-US" sz="2800" i="1" u="none" baseline="0" dirty="0">
                <a:solidFill>
                  <a:srgbClr val="0066CC"/>
                </a:solidFill>
              </a:rPr>
              <a:t>program counter</a:t>
            </a:r>
            <a:r>
              <a:rPr lang="en-US" altLang="en-US" sz="2800" u="none" baseline="0" dirty="0">
                <a:solidFill>
                  <a:srgbClr val="0066CC"/>
                </a:solidFill>
              </a:rPr>
              <a:t> </a:t>
            </a:r>
            <a:r>
              <a:rPr lang="en-US" altLang="en-US" sz="2800" b="0" u="none" baseline="0" dirty="0"/>
              <a:t>(PC) </a:t>
            </a:r>
            <a:r>
              <a:rPr lang="en-US" altLang="en-US" sz="2800" b="0" u="sng" baseline="0" dirty="0"/>
              <a:t>is used to keep track of the address of the next instruction in memory</a:t>
            </a:r>
            <a:r>
              <a:rPr lang="en-US" altLang="en-US" sz="2800" b="0" u="none" baseline="0" dirty="0"/>
              <a:t>. The PC has counting logic, as well as parallel load and other logic to permit changes in the instruction sequence.</a:t>
            </a:r>
          </a:p>
        </p:txBody>
      </p:sp>
    </p:spTree>
    <p:extLst>
      <p:ext uri="{BB962C8B-B14F-4D97-AF65-F5344CB8AC3E}">
        <p14:creationId xmlns:p14="http://schemas.microsoft.com/office/powerpoint/2010/main" val="582508807"/>
      </p:ext>
    </p:extLst>
  </p:cSld>
  <p:clrMapOvr>
    <a:masterClrMapping/>
  </p:clrMapOvr>
  <p:transition advTm="10900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3C0B061E-BBD6-4D70-AAA1-391FD41B182C}" type="slidenum">
              <a:rPr lang="en-US" altLang="en-US" sz="1600" b="0" u="none" baseline="0" smtClean="0">
                <a:cs typeface="Times New Roman" pitchFamily="18" charset="0"/>
              </a:rPr>
              <a:pPr/>
              <a:t>5</a:t>
            </a:fld>
            <a:endParaRPr lang="en-US" altLang="en-US" sz="1600" b="0" u="none" baseline="0" dirty="0">
              <a:cs typeface="Times New Roman" pitchFamily="18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Simple Computer Architecture</a:t>
            </a:r>
          </a:p>
        </p:txBody>
      </p:sp>
      <p:sp>
        <p:nvSpPr>
          <p:cNvPr id="27652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09600" y="1524000"/>
            <a:ext cx="8382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8925" indent="-288925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692150" indent="-234950">
              <a:spcBef>
                <a:spcPct val="20000"/>
              </a:spcBef>
              <a:buClr>
                <a:srgbClr val="009999"/>
              </a:buClr>
              <a:buChar char="•"/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44638" indent="-173038">
              <a:spcBef>
                <a:spcPct val="20000"/>
              </a:spcBef>
              <a:buClr>
                <a:srgbClr val="009999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06600" indent="-17780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4638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210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3782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354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0" u="sng" baseline="0" dirty="0"/>
              <a:t>Changes in the instruction sequence can be either </a:t>
            </a:r>
            <a:r>
              <a:rPr lang="en-US" altLang="en-US" b="0" i="1" u="sng" baseline="0" dirty="0">
                <a:solidFill>
                  <a:srgbClr val="0066CC"/>
                </a:solidFill>
              </a:rPr>
              <a:t>conditional</a:t>
            </a:r>
            <a:r>
              <a:rPr lang="en-US" altLang="en-US" b="0" u="sng" baseline="0" dirty="0">
                <a:solidFill>
                  <a:srgbClr val="0066CC"/>
                </a:solidFill>
              </a:rPr>
              <a:t> </a:t>
            </a:r>
            <a:r>
              <a:rPr lang="en-US" altLang="en-US" b="0" u="sng" baseline="0" dirty="0"/>
              <a:t>or </a:t>
            </a:r>
            <a:r>
              <a:rPr lang="en-US" altLang="en-US" b="0" i="1" u="sng" baseline="0" dirty="0">
                <a:solidFill>
                  <a:srgbClr val="0066CC"/>
                </a:solidFill>
              </a:rPr>
              <a:t>unconditional</a:t>
            </a:r>
            <a:r>
              <a:rPr lang="en-US" altLang="en-US" b="0" u="sng" baseline="0" dirty="0"/>
              <a:t>.</a:t>
            </a:r>
          </a:p>
          <a:p>
            <a:pPr eaLnBrk="1" hangingPunct="1"/>
            <a:r>
              <a:rPr lang="en-US" altLang="en-US" b="0" u="none" baseline="0" dirty="0">
                <a:solidFill>
                  <a:srgbClr val="0070C0"/>
                </a:solidFill>
              </a:rPr>
              <a:t>Instructions are</a:t>
            </a:r>
            <a:r>
              <a:rPr lang="en-US" altLang="en-US" b="0" u="none" baseline="0" dirty="0"/>
              <a:t> </a:t>
            </a:r>
            <a:r>
              <a:rPr lang="en-US" altLang="en-US" b="0" i="1" u="none" baseline="0" dirty="0">
                <a:solidFill>
                  <a:srgbClr val="0066CC"/>
                </a:solidFill>
              </a:rPr>
              <a:t>executed</a:t>
            </a:r>
            <a:r>
              <a:rPr lang="en-US" altLang="en-US" b="0" u="none" baseline="0" dirty="0">
                <a:solidFill>
                  <a:srgbClr val="0066CC"/>
                </a:solidFill>
              </a:rPr>
              <a:t> </a:t>
            </a:r>
            <a:r>
              <a:rPr lang="en-US" altLang="en-US" b="0" u="none" baseline="0" dirty="0"/>
              <a:t>by </a:t>
            </a:r>
            <a:r>
              <a:rPr lang="en-US" altLang="en-US" b="0" u="sng" baseline="0" dirty="0"/>
              <a:t>activating the necessary </a:t>
            </a:r>
            <a:r>
              <a:rPr lang="en-US" altLang="en-US" b="0" u="sng" baseline="0" dirty="0" err="1"/>
              <a:t>microoperations</a:t>
            </a:r>
            <a:r>
              <a:rPr lang="en-US" altLang="en-US" b="0" u="sng" baseline="0" dirty="0"/>
              <a:t> to perform the specified task.</a:t>
            </a:r>
          </a:p>
          <a:p>
            <a:pPr eaLnBrk="1" hangingPunct="1"/>
            <a:r>
              <a:rPr lang="en-US" altLang="en-US" b="0" u="none" baseline="0" dirty="0"/>
              <a:t>Note that the computer uses programmable control, but we will use a hardwired control unit to actually implement the programmable control.</a:t>
            </a:r>
          </a:p>
        </p:txBody>
      </p:sp>
    </p:spTree>
    <p:extLst>
      <p:ext uri="{BB962C8B-B14F-4D97-AF65-F5344CB8AC3E}">
        <p14:creationId xmlns:p14="http://schemas.microsoft.com/office/powerpoint/2010/main" val="3453728796"/>
      </p:ext>
    </p:extLst>
  </p:cSld>
  <p:clrMapOvr>
    <a:masterClrMapping/>
  </p:clrMapOvr>
  <p:transition advTm="4195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09600" y="1524000"/>
            <a:ext cx="8382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8925" indent="-288925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692150" indent="-234950">
              <a:spcBef>
                <a:spcPct val="20000"/>
              </a:spcBef>
              <a:buClr>
                <a:srgbClr val="009999"/>
              </a:buClr>
              <a:buChar char="•"/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44638" indent="-173038">
              <a:spcBef>
                <a:spcPct val="20000"/>
              </a:spcBef>
              <a:buClr>
                <a:srgbClr val="009999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06600" indent="-17780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4638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210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3782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354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0" u="none" baseline="0" dirty="0"/>
              <a:t>The instruction set architecture (ISA</a:t>
            </a:r>
            <a:r>
              <a:rPr lang="en-US" altLang="en-US" b="0" u="none" baseline="0" dirty="0" smtClean="0"/>
              <a:t>): </a:t>
            </a:r>
            <a:r>
              <a:rPr lang="en-US" altLang="en-US" b="0" u="none" baseline="0" dirty="0"/>
              <a:t>a comprehensive description of the instructions a computer can execute.</a:t>
            </a:r>
          </a:p>
          <a:p>
            <a:pPr eaLnBrk="1" hangingPunct="1"/>
            <a:r>
              <a:rPr lang="en-US" altLang="en-US" b="0" u="none" baseline="0" dirty="0"/>
              <a:t>The ISA has three major components</a:t>
            </a:r>
          </a:p>
          <a:p>
            <a:pPr lvl="1" eaLnBrk="1" hangingPunct="1"/>
            <a:r>
              <a:rPr lang="en-US" altLang="en-US" b="0" u="none" baseline="0" dirty="0"/>
              <a:t>Storage Resources</a:t>
            </a:r>
          </a:p>
          <a:p>
            <a:pPr lvl="1" eaLnBrk="1" hangingPunct="1"/>
            <a:r>
              <a:rPr lang="en-US" altLang="en-US" b="0" u="none" baseline="0" dirty="0"/>
              <a:t>Instruction Formats</a:t>
            </a:r>
          </a:p>
          <a:p>
            <a:pPr lvl="1" eaLnBrk="1" hangingPunct="1"/>
            <a:r>
              <a:rPr lang="en-US" altLang="en-US" b="0" u="none" baseline="0" dirty="0"/>
              <a:t>Instruction Specification</a:t>
            </a:r>
          </a:p>
          <a:p>
            <a:pPr eaLnBrk="1" hangingPunct="1"/>
            <a:endParaRPr lang="en-US" altLang="en-US" b="0" u="none" baseline="0" dirty="0"/>
          </a:p>
          <a:p>
            <a:pPr eaLnBrk="1" hangingPunct="1"/>
            <a:endParaRPr lang="en-US" altLang="en-US" b="0" u="none" baseline="0" dirty="0"/>
          </a:p>
          <a:p>
            <a:pPr eaLnBrk="1" hangingPunct="1"/>
            <a:endParaRPr lang="en-US" altLang="en-US" b="0" u="none" baseline="0" dirty="0"/>
          </a:p>
        </p:txBody>
      </p:sp>
      <p:sp>
        <p:nvSpPr>
          <p:cNvPr id="2867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ED0FD0B6-270A-4862-8D2D-C8BE14368D09}" type="slidenum">
              <a:rPr lang="en-US" altLang="en-US" sz="1600" b="0" u="none" baseline="0" smtClean="0">
                <a:cs typeface="Times New Roman" pitchFamily="18" charset="0"/>
              </a:rPr>
              <a:pPr/>
              <a:t>6</a:t>
            </a:fld>
            <a:endParaRPr lang="en-US" altLang="en-US" sz="1600" b="0" u="none" baseline="0" dirty="0">
              <a:cs typeface="Times New Roman" pitchFamily="18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solidFill>
                  <a:srgbClr val="C00000"/>
                </a:solidFill>
              </a:rPr>
              <a:t>Instruction Set Architecture (ISA)</a:t>
            </a:r>
          </a:p>
        </p:txBody>
      </p:sp>
    </p:spTree>
    <p:extLst>
      <p:ext uri="{BB962C8B-B14F-4D97-AF65-F5344CB8AC3E}">
        <p14:creationId xmlns:p14="http://schemas.microsoft.com/office/powerpoint/2010/main" val="1182383576"/>
      </p:ext>
    </p:extLst>
  </p:cSld>
  <p:clrMapOvr>
    <a:masterClrMapping/>
  </p:clrMapOvr>
  <p:transition advTm="4173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5623471"/>
            <a:ext cx="2133600" cy="476250"/>
          </a:xfrm>
        </p:spPr>
        <p:txBody>
          <a:bodyPr/>
          <a:lstStyle/>
          <a:p>
            <a:r>
              <a:rPr lang="en-US" altLang="en-US"/>
              <a:t>Henry Hexmoor</a:t>
            </a:r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124200" y="5623471"/>
            <a:ext cx="2895600" cy="476250"/>
          </a:xfrm>
        </p:spPr>
        <p:txBody>
          <a:bodyPr/>
          <a:lstStyle/>
          <a:p>
            <a:fld id="{0871822E-CB49-4D6C-892A-5A3BA9CB7CCA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837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5963" y="1"/>
            <a:ext cx="8267700" cy="620688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200" dirty="0" smtClean="0">
                <a:solidFill>
                  <a:srgbClr val="FF0000"/>
                </a:solidFill>
              </a:rPr>
              <a:t>Storage </a:t>
            </a:r>
            <a:r>
              <a:rPr lang="en-US" altLang="en-US" sz="3200" dirty="0">
                <a:solidFill>
                  <a:srgbClr val="FF0000"/>
                </a:solidFill>
              </a:rPr>
              <a:t>Resources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endParaRPr lang="en-US" altLang="en-US" sz="3200" b="0" dirty="0"/>
          </a:p>
        </p:txBody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692696"/>
            <a:ext cx="3374082" cy="5479504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resources available for storing information</a:t>
            </a:r>
          </a:p>
          <a:p>
            <a:pPr lvl="1" eaLnBrk="1" hangingPunct="1"/>
            <a:r>
              <a:rPr lang="en-US" altLang="en-US" dirty="0"/>
              <a:t>Register file</a:t>
            </a:r>
          </a:p>
          <a:p>
            <a:pPr lvl="1" eaLnBrk="1" hangingPunct="1"/>
            <a:r>
              <a:rPr lang="en-US" altLang="en-US" dirty="0"/>
              <a:t>Program counter (PC)</a:t>
            </a:r>
          </a:p>
          <a:p>
            <a:pPr lvl="1" eaLnBrk="1" hangingPunct="1"/>
            <a:r>
              <a:rPr lang="en-US" altLang="en-US" dirty="0"/>
              <a:t>Instruction memory (program memory)</a:t>
            </a:r>
          </a:p>
          <a:p>
            <a:pPr lvl="1" eaLnBrk="1" hangingPunct="1"/>
            <a:r>
              <a:rPr lang="en-US" altLang="en-US" dirty="0"/>
              <a:t>Data memory</a:t>
            </a:r>
          </a:p>
          <a:p>
            <a:pPr>
              <a:buFont typeface="Wingdings" pitchFamily="2" charset="2"/>
              <a:buNone/>
            </a:pPr>
            <a:endParaRPr lang="en-US" altLang="en-US" sz="2000" b="0" dirty="0"/>
          </a:p>
        </p:txBody>
      </p:sp>
      <p:sp>
        <p:nvSpPr>
          <p:cNvPr id="837636" name="Freeform 4"/>
          <p:cNvSpPr>
            <a:spLocks/>
          </p:cNvSpPr>
          <p:nvPr/>
        </p:nvSpPr>
        <p:spPr bwMode="auto">
          <a:xfrm>
            <a:off x="4144963" y="1643609"/>
            <a:ext cx="2066925" cy="2065337"/>
          </a:xfrm>
          <a:custGeom>
            <a:avLst/>
            <a:gdLst>
              <a:gd name="T0" fmla="*/ 0 w 1302"/>
              <a:gd name="T1" fmla="*/ 0 h 1301"/>
              <a:gd name="T2" fmla="*/ 1302 w 1302"/>
              <a:gd name="T3" fmla="*/ 0 h 1301"/>
              <a:gd name="T4" fmla="*/ 1302 w 1302"/>
              <a:gd name="T5" fmla="*/ 1301 h 1301"/>
              <a:gd name="T6" fmla="*/ 0 w 1302"/>
              <a:gd name="T7" fmla="*/ 1301 h 1301"/>
              <a:gd name="T8" fmla="*/ 0 w 1302"/>
              <a:gd name="T9" fmla="*/ 0 h 1301"/>
              <a:gd name="T10" fmla="*/ 0 w 1302"/>
              <a:gd name="T11" fmla="*/ 0 h 1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02" h="1301">
                <a:moveTo>
                  <a:pt x="0" y="0"/>
                </a:moveTo>
                <a:lnTo>
                  <a:pt x="1302" y="0"/>
                </a:lnTo>
                <a:lnTo>
                  <a:pt x="1302" y="1301"/>
                </a:lnTo>
                <a:lnTo>
                  <a:pt x="0" y="130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23813" cap="flat">
            <a:solidFill>
              <a:srgbClr val="00A0C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7637" name="Freeform 5"/>
          <p:cNvSpPr>
            <a:spLocks/>
          </p:cNvSpPr>
          <p:nvPr/>
        </p:nvSpPr>
        <p:spPr bwMode="auto">
          <a:xfrm>
            <a:off x="4144963" y="3985171"/>
            <a:ext cx="2066925" cy="2065338"/>
          </a:xfrm>
          <a:custGeom>
            <a:avLst/>
            <a:gdLst>
              <a:gd name="T0" fmla="*/ 0 w 1302"/>
              <a:gd name="T1" fmla="*/ 0 h 1301"/>
              <a:gd name="T2" fmla="*/ 1302 w 1302"/>
              <a:gd name="T3" fmla="*/ 0 h 1301"/>
              <a:gd name="T4" fmla="*/ 1302 w 1302"/>
              <a:gd name="T5" fmla="*/ 1301 h 1301"/>
              <a:gd name="T6" fmla="*/ 0 w 1302"/>
              <a:gd name="T7" fmla="*/ 1301 h 1301"/>
              <a:gd name="T8" fmla="*/ 0 w 1302"/>
              <a:gd name="T9" fmla="*/ 0 h 1301"/>
              <a:gd name="T10" fmla="*/ 0 w 1302"/>
              <a:gd name="T11" fmla="*/ 0 h 1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02" h="1301">
                <a:moveTo>
                  <a:pt x="0" y="0"/>
                </a:moveTo>
                <a:lnTo>
                  <a:pt x="1302" y="0"/>
                </a:lnTo>
                <a:lnTo>
                  <a:pt x="1302" y="1301"/>
                </a:lnTo>
                <a:lnTo>
                  <a:pt x="0" y="130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23813" cap="flat">
            <a:solidFill>
              <a:srgbClr val="00A0C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7638" name="Freeform 6"/>
          <p:cNvSpPr>
            <a:spLocks/>
          </p:cNvSpPr>
          <p:nvPr/>
        </p:nvSpPr>
        <p:spPr bwMode="auto">
          <a:xfrm>
            <a:off x="6486525" y="2618334"/>
            <a:ext cx="2065338" cy="2066925"/>
          </a:xfrm>
          <a:custGeom>
            <a:avLst/>
            <a:gdLst>
              <a:gd name="T0" fmla="*/ 0 w 1301"/>
              <a:gd name="T1" fmla="*/ 0 h 1302"/>
              <a:gd name="T2" fmla="*/ 1301 w 1301"/>
              <a:gd name="T3" fmla="*/ 0 h 1302"/>
              <a:gd name="T4" fmla="*/ 1301 w 1301"/>
              <a:gd name="T5" fmla="*/ 1302 h 1302"/>
              <a:gd name="T6" fmla="*/ 0 w 1301"/>
              <a:gd name="T7" fmla="*/ 1302 h 1302"/>
              <a:gd name="T8" fmla="*/ 0 w 1301"/>
              <a:gd name="T9" fmla="*/ 0 h 1302"/>
              <a:gd name="T10" fmla="*/ 0 w 1301"/>
              <a:gd name="T11" fmla="*/ 0 h 1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01" h="1302">
                <a:moveTo>
                  <a:pt x="0" y="0"/>
                </a:moveTo>
                <a:lnTo>
                  <a:pt x="1301" y="0"/>
                </a:lnTo>
                <a:lnTo>
                  <a:pt x="1301" y="1302"/>
                </a:lnTo>
                <a:lnTo>
                  <a:pt x="0" y="130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23813" cap="flat">
            <a:solidFill>
              <a:srgbClr val="00A0C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7639" name="Freeform 7"/>
          <p:cNvSpPr>
            <a:spLocks/>
          </p:cNvSpPr>
          <p:nvPr/>
        </p:nvSpPr>
        <p:spPr bwMode="auto">
          <a:xfrm>
            <a:off x="6486525" y="1665834"/>
            <a:ext cx="2065338" cy="677862"/>
          </a:xfrm>
          <a:custGeom>
            <a:avLst/>
            <a:gdLst>
              <a:gd name="T0" fmla="*/ 0 w 1301"/>
              <a:gd name="T1" fmla="*/ 0 h 427"/>
              <a:gd name="T2" fmla="*/ 1301 w 1301"/>
              <a:gd name="T3" fmla="*/ 0 h 427"/>
              <a:gd name="T4" fmla="*/ 1301 w 1301"/>
              <a:gd name="T5" fmla="*/ 427 h 427"/>
              <a:gd name="T6" fmla="*/ 0 w 1301"/>
              <a:gd name="T7" fmla="*/ 427 h 427"/>
              <a:gd name="T8" fmla="*/ 0 w 1301"/>
              <a:gd name="T9" fmla="*/ 0 h 427"/>
              <a:gd name="T10" fmla="*/ 0 w 1301"/>
              <a:gd name="T11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01" h="427">
                <a:moveTo>
                  <a:pt x="0" y="0"/>
                </a:moveTo>
                <a:lnTo>
                  <a:pt x="1301" y="0"/>
                </a:lnTo>
                <a:lnTo>
                  <a:pt x="1301" y="427"/>
                </a:lnTo>
                <a:lnTo>
                  <a:pt x="0" y="427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23813" cap="flat">
            <a:solidFill>
              <a:srgbClr val="00A0C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7640" name="Rectangle 8"/>
          <p:cNvSpPr>
            <a:spLocks noChangeArrowheads="1"/>
          </p:cNvSpPr>
          <p:nvPr/>
        </p:nvSpPr>
        <p:spPr bwMode="auto">
          <a:xfrm>
            <a:off x="4738688" y="2299246"/>
            <a:ext cx="1092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1800" u="none" baseline="0">
                <a:solidFill>
                  <a:srgbClr val="000000"/>
                </a:solidFill>
              </a:rPr>
              <a:t>Instruction</a:t>
            </a:r>
            <a:endParaRPr lang="en-US" altLang="en-US" sz="4400"/>
          </a:p>
        </p:txBody>
      </p:sp>
      <p:sp>
        <p:nvSpPr>
          <p:cNvPr id="837641" name="Rectangle 9"/>
          <p:cNvSpPr>
            <a:spLocks noChangeArrowheads="1"/>
          </p:cNvSpPr>
          <p:nvPr/>
        </p:nvSpPr>
        <p:spPr bwMode="auto">
          <a:xfrm>
            <a:off x="4846638" y="2505621"/>
            <a:ext cx="812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1800" u="none" baseline="0" dirty="0">
                <a:solidFill>
                  <a:srgbClr val="000000"/>
                </a:solidFill>
              </a:rPr>
              <a:t>memory</a:t>
            </a:r>
            <a:endParaRPr lang="en-US" altLang="en-US" sz="4400" dirty="0"/>
          </a:p>
        </p:txBody>
      </p:sp>
      <p:sp>
        <p:nvSpPr>
          <p:cNvPr id="837642" name="Rectangle 10"/>
          <p:cNvSpPr>
            <a:spLocks noChangeArrowheads="1"/>
          </p:cNvSpPr>
          <p:nvPr/>
        </p:nvSpPr>
        <p:spPr bwMode="auto">
          <a:xfrm>
            <a:off x="4852988" y="2775496"/>
            <a:ext cx="1206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1900" u="none" baseline="0">
                <a:solidFill>
                  <a:srgbClr val="000000"/>
                </a:solidFill>
              </a:rPr>
              <a:t>2</a:t>
            </a:r>
            <a:endParaRPr lang="en-US" altLang="en-US" sz="4400"/>
          </a:p>
        </p:txBody>
      </p:sp>
      <p:sp>
        <p:nvSpPr>
          <p:cNvPr id="837643" name="Rectangle 11"/>
          <p:cNvSpPr>
            <a:spLocks noChangeArrowheads="1"/>
          </p:cNvSpPr>
          <p:nvPr/>
        </p:nvSpPr>
        <p:spPr bwMode="auto">
          <a:xfrm>
            <a:off x="4957763" y="2750096"/>
            <a:ext cx="177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1400" u="none" baseline="0">
                <a:solidFill>
                  <a:srgbClr val="000000"/>
                </a:solidFill>
              </a:rPr>
              <a:t>15</a:t>
            </a:r>
            <a:endParaRPr lang="en-US" altLang="en-US" sz="4400"/>
          </a:p>
        </p:txBody>
      </p:sp>
      <p:sp>
        <p:nvSpPr>
          <p:cNvPr id="837644" name="Rectangle 12"/>
          <p:cNvSpPr>
            <a:spLocks noChangeArrowheads="1"/>
          </p:cNvSpPr>
          <p:nvPr/>
        </p:nvSpPr>
        <p:spPr bwMode="auto">
          <a:xfrm>
            <a:off x="5157788" y="2750096"/>
            <a:ext cx="1349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1900" u="none" baseline="0">
                <a:solidFill>
                  <a:srgbClr val="000000"/>
                </a:solidFill>
                <a:latin typeface="Helvetica" pitchFamily="34" charset="0"/>
              </a:rPr>
              <a:t>x</a:t>
            </a:r>
            <a:endParaRPr lang="en-US" altLang="en-US" sz="4400">
              <a:latin typeface="Helvetica" pitchFamily="34" charset="0"/>
            </a:endParaRPr>
          </a:p>
        </p:txBody>
      </p:sp>
      <p:sp>
        <p:nvSpPr>
          <p:cNvPr id="837645" name="Rectangle 13"/>
          <p:cNvSpPr>
            <a:spLocks noChangeArrowheads="1"/>
          </p:cNvSpPr>
          <p:nvPr/>
        </p:nvSpPr>
        <p:spPr bwMode="auto">
          <a:xfrm>
            <a:off x="5273675" y="2775496"/>
            <a:ext cx="3016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1900" u="none" baseline="0">
                <a:solidFill>
                  <a:srgbClr val="000000"/>
                </a:solidFill>
              </a:rPr>
              <a:t> 16</a:t>
            </a:r>
            <a:endParaRPr lang="en-US" altLang="en-US" sz="4400"/>
          </a:p>
        </p:txBody>
      </p:sp>
      <p:sp>
        <p:nvSpPr>
          <p:cNvPr id="837646" name="Rectangle 14"/>
          <p:cNvSpPr>
            <a:spLocks noChangeArrowheads="1"/>
          </p:cNvSpPr>
          <p:nvPr/>
        </p:nvSpPr>
        <p:spPr bwMode="auto">
          <a:xfrm>
            <a:off x="4979988" y="4653509"/>
            <a:ext cx="4699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1800" u="none" baseline="0">
                <a:solidFill>
                  <a:srgbClr val="000000"/>
                </a:solidFill>
              </a:rPr>
              <a:t>Data</a:t>
            </a:r>
            <a:endParaRPr lang="en-US" altLang="en-US" sz="4400"/>
          </a:p>
        </p:txBody>
      </p:sp>
      <p:sp>
        <p:nvSpPr>
          <p:cNvPr id="837647" name="Rectangle 15"/>
          <p:cNvSpPr>
            <a:spLocks noChangeArrowheads="1"/>
          </p:cNvSpPr>
          <p:nvPr/>
        </p:nvSpPr>
        <p:spPr bwMode="auto">
          <a:xfrm>
            <a:off x="4846638" y="4859884"/>
            <a:ext cx="812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1800" u="none" baseline="0">
                <a:solidFill>
                  <a:srgbClr val="000000"/>
                </a:solidFill>
              </a:rPr>
              <a:t>memory</a:t>
            </a:r>
            <a:endParaRPr lang="en-US" altLang="en-US" sz="4400"/>
          </a:p>
        </p:txBody>
      </p:sp>
      <p:sp>
        <p:nvSpPr>
          <p:cNvPr id="837648" name="Rectangle 16"/>
          <p:cNvSpPr>
            <a:spLocks noChangeArrowheads="1"/>
          </p:cNvSpPr>
          <p:nvPr/>
        </p:nvSpPr>
        <p:spPr bwMode="auto">
          <a:xfrm>
            <a:off x="4852988" y="5117059"/>
            <a:ext cx="1206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1900" u="none" baseline="0">
                <a:solidFill>
                  <a:srgbClr val="000000"/>
                </a:solidFill>
              </a:rPr>
              <a:t>2</a:t>
            </a:r>
            <a:endParaRPr lang="en-US" altLang="en-US" sz="4400"/>
          </a:p>
        </p:txBody>
      </p:sp>
      <p:sp>
        <p:nvSpPr>
          <p:cNvPr id="837649" name="Rectangle 17"/>
          <p:cNvSpPr>
            <a:spLocks noChangeArrowheads="1"/>
          </p:cNvSpPr>
          <p:nvPr/>
        </p:nvSpPr>
        <p:spPr bwMode="auto">
          <a:xfrm>
            <a:off x="4957763" y="5091659"/>
            <a:ext cx="177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1400" u="none" baseline="0">
                <a:solidFill>
                  <a:srgbClr val="000000"/>
                </a:solidFill>
              </a:rPr>
              <a:t>15</a:t>
            </a:r>
            <a:endParaRPr lang="en-US" altLang="en-US" sz="4400"/>
          </a:p>
        </p:txBody>
      </p:sp>
      <p:sp>
        <p:nvSpPr>
          <p:cNvPr id="837650" name="Rectangle 18"/>
          <p:cNvSpPr>
            <a:spLocks noChangeArrowheads="1"/>
          </p:cNvSpPr>
          <p:nvPr/>
        </p:nvSpPr>
        <p:spPr bwMode="auto">
          <a:xfrm>
            <a:off x="5119688" y="5090071"/>
            <a:ext cx="1952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1900" u="none" baseline="0">
                <a:solidFill>
                  <a:srgbClr val="000000"/>
                </a:solidFill>
              </a:rPr>
              <a:t> </a:t>
            </a:r>
            <a:r>
              <a:rPr lang="en-US" altLang="en-US" sz="1900" u="none" baseline="0">
                <a:solidFill>
                  <a:srgbClr val="000000"/>
                </a:solidFill>
                <a:latin typeface="Helvetica" pitchFamily="34" charset="0"/>
              </a:rPr>
              <a:t>x</a:t>
            </a:r>
            <a:endParaRPr lang="en-US" altLang="en-US" sz="4400">
              <a:latin typeface="Helvetica" pitchFamily="34" charset="0"/>
            </a:endParaRPr>
          </a:p>
        </p:txBody>
      </p:sp>
      <p:sp>
        <p:nvSpPr>
          <p:cNvPr id="837651" name="Rectangle 19"/>
          <p:cNvSpPr>
            <a:spLocks noChangeArrowheads="1"/>
          </p:cNvSpPr>
          <p:nvPr/>
        </p:nvSpPr>
        <p:spPr bwMode="auto">
          <a:xfrm>
            <a:off x="5273675" y="5117059"/>
            <a:ext cx="3016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1900" u="none" baseline="0">
                <a:solidFill>
                  <a:srgbClr val="000000"/>
                </a:solidFill>
              </a:rPr>
              <a:t> 16</a:t>
            </a:r>
            <a:endParaRPr lang="en-US" altLang="en-US" sz="4400"/>
          </a:p>
        </p:txBody>
      </p:sp>
      <p:sp>
        <p:nvSpPr>
          <p:cNvPr id="837652" name="Rectangle 20"/>
          <p:cNvSpPr>
            <a:spLocks noChangeArrowheads="1"/>
          </p:cNvSpPr>
          <p:nvPr/>
        </p:nvSpPr>
        <p:spPr bwMode="auto">
          <a:xfrm>
            <a:off x="6943725" y="3404146"/>
            <a:ext cx="1174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1800" u="none" baseline="0">
                <a:solidFill>
                  <a:srgbClr val="000000"/>
                </a:solidFill>
              </a:rPr>
              <a:t>Register file</a:t>
            </a:r>
            <a:endParaRPr lang="en-US" altLang="en-US" sz="4400"/>
          </a:p>
        </p:txBody>
      </p:sp>
      <p:sp>
        <p:nvSpPr>
          <p:cNvPr id="837653" name="Rectangle 21"/>
          <p:cNvSpPr>
            <a:spLocks noChangeArrowheads="1"/>
          </p:cNvSpPr>
          <p:nvPr/>
        </p:nvSpPr>
        <p:spPr bwMode="auto">
          <a:xfrm>
            <a:off x="7259638" y="3648621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1800" u="none" baseline="0">
                <a:solidFill>
                  <a:srgbClr val="000000"/>
                </a:solidFill>
              </a:rPr>
              <a:t>8</a:t>
            </a:r>
            <a:endParaRPr lang="en-US" altLang="en-US" sz="4400"/>
          </a:p>
        </p:txBody>
      </p:sp>
      <p:sp>
        <p:nvSpPr>
          <p:cNvPr id="837654" name="Rectangle 22"/>
          <p:cNvSpPr>
            <a:spLocks noChangeArrowheads="1"/>
          </p:cNvSpPr>
          <p:nvPr/>
        </p:nvSpPr>
        <p:spPr bwMode="auto">
          <a:xfrm>
            <a:off x="7435850" y="3547021"/>
            <a:ext cx="1349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2800" u="none">
                <a:latin typeface="Helvetica" pitchFamily="34" charset="0"/>
              </a:rPr>
              <a:t>x</a:t>
            </a:r>
          </a:p>
        </p:txBody>
      </p:sp>
      <p:sp>
        <p:nvSpPr>
          <p:cNvPr id="837655" name="Rectangle 23"/>
          <p:cNvSpPr>
            <a:spLocks noChangeArrowheads="1"/>
          </p:cNvSpPr>
          <p:nvPr/>
        </p:nvSpPr>
        <p:spPr bwMode="auto">
          <a:xfrm>
            <a:off x="7550150" y="3648621"/>
            <a:ext cx="285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1800" u="none" baseline="0">
                <a:solidFill>
                  <a:srgbClr val="000000"/>
                </a:solidFill>
              </a:rPr>
              <a:t> 16</a:t>
            </a:r>
            <a:endParaRPr lang="en-US" altLang="en-US" sz="4400"/>
          </a:p>
        </p:txBody>
      </p:sp>
      <p:sp>
        <p:nvSpPr>
          <p:cNvPr id="837656" name="Rectangle 24"/>
          <p:cNvSpPr>
            <a:spLocks noChangeArrowheads="1"/>
          </p:cNvSpPr>
          <p:nvPr/>
        </p:nvSpPr>
        <p:spPr bwMode="auto">
          <a:xfrm>
            <a:off x="6691313" y="1756321"/>
            <a:ext cx="1682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1800" u="none" baseline="0">
                <a:solidFill>
                  <a:srgbClr val="000000"/>
                </a:solidFill>
              </a:rPr>
              <a:t>Program counter</a:t>
            </a:r>
            <a:endParaRPr lang="en-US" altLang="en-US" sz="4400"/>
          </a:p>
        </p:txBody>
      </p:sp>
      <p:sp>
        <p:nvSpPr>
          <p:cNvPr id="837657" name="Rectangle 25"/>
          <p:cNvSpPr>
            <a:spLocks noChangeArrowheads="1"/>
          </p:cNvSpPr>
          <p:nvPr/>
        </p:nvSpPr>
        <p:spPr bwMode="auto">
          <a:xfrm>
            <a:off x="7326313" y="2000796"/>
            <a:ext cx="4841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1900" u="none" baseline="0">
                <a:solidFill>
                  <a:srgbClr val="000000"/>
                </a:solidFill>
              </a:rPr>
              <a:t>(PC)</a:t>
            </a:r>
            <a:endParaRPr lang="en-US" altLang="en-US" sz="4400"/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2483768" y="6172200"/>
            <a:ext cx="665137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400" b="1" kern="0" dirty="0" smtClean="0">
                <a:latin typeface="Verdana" pitchFamily="34" charset="0"/>
                <a:cs typeface="Verdana" pitchFamily="34" charset="0"/>
              </a:rPr>
              <a:t>FIGURE 8-13</a:t>
            </a:r>
            <a:r>
              <a:rPr lang="en-US" altLang="en-US" sz="1400" kern="0" dirty="0" smtClean="0">
                <a:latin typeface="Verdana" pitchFamily="34" charset="0"/>
                <a:cs typeface="Verdana" pitchFamily="34" charset="0"/>
              </a:rPr>
              <a:t>   Storage Resource Diagram for a Simple Computer</a:t>
            </a:r>
            <a:endParaRPr lang="en-US" altLang="en-US" sz="1400" b="1" kern="0" dirty="0" smtClean="0">
              <a:latin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11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37907C1D-7791-48B3-B62D-0B8A9A239188}" type="slidenum">
              <a:rPr lang="en-US" altLang="en-US" sz="1600" b="0" u="none" baseline="0" smtClean="0">
                <a:cs typeface="Times New Roman" pitchFamily="18" charset="0"/>
              </a:rPr>
              <a:pPr/>
              <a:t>8</a:t>
            </a:fld>
            <a:endParaRPr lang="en-US" altLang="en-US" sz="1600" b="0" u="none" baseline="0" dirty="0">
              <a:cs typeface="Times New Roman" pitchFamily="18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C00000"/>
                </a:solidFill>
              </a:rPr>
              <a:t>Instruction Formats</a:t>
            </a:r>
          </a:p>
        </p:txBody>
      </p:sp>
      <p:sp>
        <p:nvSpPr>
          <p:cNvPr id="30724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09600" y="908720"/>
            <a:ext cx="8382000" cy="561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8925" indent="-288925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692150" indent="-234950">
              <a:spcBef>
                <a:spcPct val="20000"/>
              </a:spcBef>
              <a:buClr>
                <a:srgbClr val="009999"/>
              </a:buClr>
              <a:buChar char="•"/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44638" indent="-173038">
              <a:spcBef>
                <a:spcPct val="20000"/>
              </a:spcBef>
              <a:buClr>
                <a:srgbClr val="009999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06600" indent="-17780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4638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210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3782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354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0" u="none" baseline="0" dirty="0"/>
              <a:t>Instructions are divided into bit groupings called </a:t>
            </a:r>
            <a:r>
              <a:rPr lang="en-US" altLang="en-US" b="0" i="1" u="none" baseline="0" dirty="0"/>
              <a:t>fields</a:t>
            </a:r>
            <a:r>
              <a:rPr lang="en-US" altLang="en-US" b="0" u="none" baseline="0" dirty="0"/>
              <a:t>. Each field will contain a specific part of the instruction.</a:t>
            </a:r>
          </a:p>
          <a:p>
            <a:pPr lvl="1" eaLnBrk="1" hangingPunct="1"/>
            <a:r>
              <a:rPr lang="en-US" altLang="en-US" b="0" u="none" baseline="0" dirty="0"/>
              <a:t>Operation code (opcode)</a:t>
            </a:r>
          </a:p>
          <a:p>
            <a:pPr lvl="2"/>
            <a:r>
              <a:rPr lang="en-US" altLang="en-US" b="0" dirty="0"/>
              <a:t>The opcode field </a:t>
            </a:r>
            <a:r>
              <a:rPr lang="en-US" altLang="en-US" b="0" u="sng" dirty="0"/>
              <a:t>determines what the actual </a:t>
            </a:r>
            <a:r>
              <a:rPr lang="en-US" altLang="en-US" b="0" u="sng" dirty="0" smtClean="0"/>
              <a:t>operation </a:t>
            </a:r>
            <a:r>
              <a:rPr lang="en-US" altLang="en-US" b="0" u="sng" dirty="0"/>
              <a:t>will be. </a:t>
            </a:r>
          </a:p>
          <a:p>
            <a:pPr lvl="2" eaLnBrk="1" hangingPunct="1"/>
            <a:r>
              <a:rPr lang="en-US" altLang="en-US" b="0" u="none" baseline="0" dirty="0" smtClean="0"/>
              <a:t>An </a:t>
            </a:r>
            <a:r>
              <a:rPr lang="en-US" altLang="en-US" b="0" u="sng" baseline="0" dirty="0"/>
              <a:t>n-bit opcode </a:t>
            </a:r>
            <a:r>
              <a:rPr lang="en-US" altLang="en-US" b="0" u="none" baseline="0" dirty="0"/>
              <a:t>can specify </a:t>
            </a:r>
            <a:r>
              <a:rPr lang="en-US" altLang="en-US" b="0" u="sng" baseline="0" dirty="0"/>
              <a:t>up to 2</a:t>
            </a:r>
            <a:r>
              <a:rPr lang="en-US" altLang="en-US" b="0" u="sng" baseline="30000" dirty="0"/>
              <a:t>n</a:t>
            </a:r>
            <a:r>
              <a:rPr lang="en-US" altLang="en-US" b="0" u="sng" baseline="0" dirty="0"/>
              <a:t> different operations</a:t>
            </a:r>
            <a:r>
              <a:rPr lang="en-US" altLang="en-US" b="0" u="none" baseline="0" dirty="0"/>
              <a:t>.</a:t>
            </a:r>
          </a:p>
          <a:p>
            <a:pPr lvl="1" eaLnBrk="1" hangingPunct="1"/>
            <a:r>
              <a:rPr lang="en-US" altLang="en-US" b="0" u="none" baseline="0" dirty="0"/>
              <a:t>Operand(s)</a:t>
            </a:r>
          </a:p>
          <a:p>
            <a:pPr lvl="2" eaLnBrk="1" hangingPunct="1"/>
            <a:r>
              <a:rPr lang="en-US" altLang="en-US" b="0" u="none" baseline="0" dirty="0"/>
              <a:t>Registers</a:t>
            </a:r>
          </a:p>
          <a:p>
            <a:pPr lvl="2" eaLnBrk="1" hangingPunct="1"/>
            <a:r>
              <a:rPr lang="en-US" altLang="en-US" b="0" u="none" baseline="0" dirty="0" smtClean="0"/>
              <a:t>Addresses </a:t>
            </a:r>
            <a:r>
              <a:rPr lang="en-US" altLang="en-US" b="0" dirty="0"/>
              <a:t>of Operands</a:t>
            </a:r>
            <a:endParaRPr lang="en-US" altLang="en-US" b="0" u="none" baseline="0" dirty="0"/>
          </a:p>
          <a:p>
            <a:pPr lvl="2" eaLnBrk="1" hangingPunct="1"/>
            <a:r>
              <a:rPr lang="en-US" altLang="en-US" b="0" u="none" baseline="0" dirty="0"/>
              <a:t>Constant data</a:t>
            </a:r>
          </a:p>
          <a:p>
            <a:pPr lvl="1" eaLnBrk="1" hangingPunct="1"/>
            <a:r>
              <a:rPr lang="en-US" altLang="en-US" b="0" u="none" baseline="0" dirty="0"/>
              <a:t>Operands may be specified implicitly as well.</a:t>
            </a:r>
          </a:p>
        </p:txBody>
      </p:sp>
    </p:spTree>
    <p:extLst>
      <p:ext uri="{BB962C8B-B14F-4D97-AF65-F5344CB8AC3E}">
        <p14:creationId xmlns:p14="http://schemas.microsoft.com/office/powerpoint/2010/main" val="1315855484"/>
      </p:ext>
    </p:extLst>
  </p:cSld>
  <p:clrMapOvr>
    <a:masterClrMapping/>
  </p:clrMapOvr>
  <p:transition advTm="7822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Instruction Formats -1</a:t>
            </a:r>
          </a:p>
        </p:txBody>
      </p:sp>
      <p:sp>
        <p:nvSpPr>
          <p:cNvPr id="31748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09600" y="1181100"/>
            <a:ext cx="8382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8925" indent="-288925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692150" indent="-234950">
              <a:spcBef>
                <a:spcPct val="20000"/>
              </a:spcBef>
              <a:buClr>
                <a:srgbClr val="009999"/>
              </a:buClr>
              <a:buChar char="•"/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44638" indent="-173038">
              <a:spcBef>
                <a:spcPct val="20000"/>
              </a:spcBef>
              <a:buClr>
                <a:srgbClr val="009999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06600" indent="-17780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4638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210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3782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354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indent="0" eaLnBrk="1" hangingPunct="1">
              <a:buNone/>
            </a:pPr>
            <a:r>
              <a:rPr lang="en-US" altLang="en-US" u="none" baseline="0" dirty="0" smtClean="0">
                <a:solidFill>
                  <a:srgbClr val="0066CC"/>
                </a:solidFill>
              </a:rPr>
              <a:t>Register:</a:t>
            </a:r>
            <a:r>
              <a:rPr lang="en-US" altLang="en-US" b="0" u="none" baseline="0" dirty="0" smtClean="0"/>
              <a:t> The </a:t>
            </a:r>
            <a:r>
              <a:rPr lang="en-US" altLang="en-US" b="0" u="none" baseline="0" dirty="0"/>
              <a:t>source(s) and destination of an instruction can all be registers.</a:t>
            </a:r>
          </a:p>
          <a:p>
            <a:pPr eaLnBrk="1" hangingPunct="1"/>
            <a:r>
              <a:rPr lang="en-US" altLang="en-US" b="0" u="none" baseline="0" dirty="0" smtClean="0"/>
              <a:t>The </a:t>
            </a:r>
            <a:r>
              <a:rPr lang="en-US" altLang="en-US" b="0" u="none" baseline="0" dirty="0"/>
              <a:t>source registers are read and the new information is written to the destination register</a:t>
            </a:r>
            <a:r>
              <a:rPr lang="en-US" altLang="en-US" b="0" u="none" baseline="0" dirty="0" smtClean="0"/>
              <a:t>.</a:t>
            </a:r>
          </a:p>
          <a:p>
            <a:pPr eaLnBrk="1" hangingPunct="1"/>
            <a:r>
              <a:rPr lang="en-US" altLang="en-US" b="0" u="none" baseline="0" dirty="0" smtClean="0"/>
              <a:t> </a:t>
            </a:r>
            <a:r>
              <a:rPr lang="en-US" altLang="en-US" b="0" u="none" baseline="0" dirty="0"/>
              <a:t>All registers are explicitly identified (usually).</a:t>
            </a:r>
          </a:p>
          <a:p>
            <a:pPr eaLnBrk="1" hangingPunct="1"/>
            <a:endParaRPr lang="en-US" altLang="en-US" b="0" u="none" baseline="0" dirty="0"/>
          </a:p>
          <a:p>
            <a:pPr eaLnBrk="1" hangingPunct="1"/>
            <a:endParaRPr lang="en-US" altLang="en-US" b="0" u="none" baseline="0" dirty="0"/>
          </a:p>
          <a:p>
            <a:pPr marL="0" indent="0" eaLnBrk="1" hangingPunct="1">
              <a:buNone/>
            </a:pPr>
            <a:endParaRPr lang="en-US" altLang="en-US" b="0" u="none" baseline="0" dirty="0"/>
          </a:p>
        </p:txBody>
      </p:sp>
      <p:pic>
        <p:nvPicPr>
          <p:cNvPr id="3174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4725144"/>
            <a:ext cx="7772400" cy="1038225"/>
          </a:xfrm>
          <a:noFill/>
        </p:spPr>
      </p:pic>
    </p:spTree>
    <p:extLst>
      <p:ext uri="{BB962C8B-B14F-4D97-AF65-F5344CB8AC3E}">
        <p14:creationId xmlns:p14="http://schemas.microsoft.com/office/powerpoint/2010/main" val="27564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39"/>
    </mc:Choice>
    <mc:Fallback xmlns="">
      <p:transition spd="slow" advTm="41339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|23.6|31.6|85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2698</TotalTime>
  <Words>1413</Words>
  <Application>Microsoft Office PowerPoint</Application>
  <PresentationFormat>On-screen Show (4:3)</PresentationFormat>
  <Paragraphs>227</Paragraphs>
  <Slides>24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Default Design</vt:lpstr>
      <vt:lpstr>1_Default Design</vt:lpstr>
      <vt:lpstr>PowerPoint Presentation</vt:lpstr>
      <vt:lpstr>PowerPoint Presentation</vt:lpstr>
      <vt:lpstr>An overview of CPU design</vt:lpstr>
      <vt:lpstr>Simple Computer Architecture</vt:lpstr>
      <vt:lpstr>Simple Computer Architecture</vt:lpstr>
      <vt:lpstr>Instruction Set Architecture (ISA)</vt:lpstr>
      <vt:lpstr>Storage Resources </vt:lpstr>
      <vt:lpstr>Instruction Formats</vt:lpstr>
      <vt:lpstr>Instruction Formats -1</vt:lpstr>
      <vt:lpstr>Instruction Formats - 2</vt:lpstr>
      <vt:lpstr>Instruction Formats - 3</vt:lpstr>
      <vt:lpstr>Instruction Specifications</vt:lpstr>
      <vt:lpstr>ISA: Instruction Specifications</vt:lpstr>
      <vt:lpstr>ISA: Instruction Specifications </vt:lpstr>
      <vt:lpstr>ISA: Instruction Specifications (continued) </vt:lpstr>
      <vt:lpstr>ISA: Memory Representation</vt:lpstr>
      <vt:lpstr>Block diagram of a processor</vt:lpstr>
      <vt:lpstr>Single-Cycle Hardwired Control</vt:lpstr>
      <vt:lpstr>Control Unit</vt:lpstr>
      <vt:lpstr>Instruction Decoder</vt:lpstr>
      <vt:lpstr>Instruction Decoder</vt:lpstr>
      <vt:lpstr>Sample Programs</vt:lpstr>
      <vt:lpstr>Single-Cycle Computer Issues</vt:lpstr>
      <vt:lpstr>Programming and CPUs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Dr M A Berbar;Dr Saif</dc:creator>
  <cp:lastModifiedBy>Md Saiful Islam, PhD</cp:lastModifiedBy>
  <cp:revision>208</cp:revision>
  <dcterms:created xsi:type="dcterms:W3CDTF">2005-12-02T21:18:33Z</dcterms:created>
  <dcterms:modified xsi:type="dcterms:W3CDTF">2018-08-30T08:05:34Z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E09F5D3B-2725-42FD-9324-8E3FD42501F1</vt:lpwstr>
  </property>
  <property fmtid="{D5CDD505-2E9C-101B-9397-08002B2CF9AE}" pid="3" name="ArticulatePath">
    <vt:lpwstr>Chapter5 CSC220</vt:lpwstr>
  </property>
</Properties>
</file>