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5" r:id="rId2"/>
    <p:sldId id="297" r:id="rId3"/>
    <p:sldId id="293" r:id="rId4"/>
    <p:sldId id="294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9" r:id="rId24"/>
    <p:sldId id="298" r:id="rId25"/>
    <p:sldId id="299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9012-01D1-4DCB-84DA-C72FAF06C4B8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728A8F3-3B73-4B3E-8EA2-6C30CE50B072}" type="slidenum">
              <a:rPr lang="fr-FR" smtClean="0"/>
              <a:t>‹#›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9012-01D1-4DCB-84DA-C72FAF06C4B8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A8F3-3B73-4B3E-8EA2-6C30CE50B07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9012-01D1-4DCB-84DA-C72FAF06C4B8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A8F3-3B73-4B3E-8EA2-6C30CE50B07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9012-01D1-4DCB-84DA-C72FAF06C4B8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A8F3-3B73-4B3E-8EA2-6C30CE50B072}" type="slidenum">
              <a:rPr lang="fr-FR" smtClean="0"/>
              <a:t>‹#›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9012-01D1-4DCB-84DA-C72FAF06C4B8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728A8F3-3B73-4B3E-8EA2-6C30CE50B072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9012-01D1-4DCB-84DA-C72FAF06C4B8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A8F3-3B73-4B3E-8EA2-6C30CE50B072}" type="slidenum">
              <a:rPr lang="fr-FR" smtClean="0"/>
              <a:t>‹#›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9012-01D1-4DCB-84DA-C72FAF06C4B8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A8F3-3B73-4B3E-8EA2-6C30CE50B072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9012-01D1-4DCB-84DA-C72FAF06C4B8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A8F3-3B73-4B3E-8EA2-6C30CE50B07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9012-01D1-4DCB-84DA-C72FAF06C4B8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A8F3-3B73-4B3E-8EA2-6C30CE50B07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9012-01D1-4DCB-84DA-C72FAF06C4B8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A8F3-3B73-4B3E-8EA2-6C30CE50B072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9012-01D1-4DCB-84DA-C72FAF06C4B8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728A8F3-3B73-4B3E-8EA2-6C30CE50B072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F979012-01D1-4DCB-84DA-C72FAF06C4B8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728A8F3-3B73-4B3E-8EA2-6C30CE50B072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43608" y="2900480"/>
            <a:ext cx="7560840" cy="2040688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b="1" dirty="0" smtClean="0">
                <a:solidFill>
                  <a:schemeClr val="tx1"/>
                </a:solidFill>
              </a:rPr>
              <a:t>Unit 5 </a:t>
            </a:r>
            <a:br>
              <a:rPr lang="en-US" alt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COMBINATIONAL CIRCUITS-1 </a:t>
            </a:r>
            <a:r>
              <a:rPr lang="en-US" sz="3200" b="1" dirty="0">
                <a:solidFill>
                  <a:schemeClr val="tx1"/>
                </a:solidFill>
              </a:rPr>
              <a:t/>
            </a:r>
            <a:br>
              <a:rPr lang="en-US" sz="3200" b="1" dirty="0">
                <a:solidFill>
                  <a:schemeClr val="tx1"/>
                </a:solidFill>
              </a:rPr>
            </a:br>
            <a:endParaRPr lang="en-US" alt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760701" y="1392265"/>
            <a:ext cx="5031055" cy="109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ffectLst/>
              </a:rPr>
              <a:t>College of Computer and Information Sciences</a:t>
            </a:r>
            <a:endParaRPr lang="en-US" sz="2000" dirty="0" smtClean="0">
              <a:effectLst/>
            </a:endParaRPr>
          </a:p>
          <a:p>
            <a:pPr algn="ctr"/>
            <a:r>
              <a:rPr lang="en-US" sz="1600" dirty="0" smtClean="0">
                <a:effectLst/>
              </a:rPr>
              <a:t>Department of Computer Science </a:t>
            </a:r>
            <a:endParaRPr lang="en-US" sz="1600" dirty="0" smtClean="0">
              <a:effectLst/>
              <a:latin typeface="Calibri"/>
              <a:ea typeface="Calibri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CSC 220: Computer Organization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50" y="377013"/>
            <a:ext cx="1981651" cy="76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3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mtClean="0"/>
              <a:t>Full Adder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fr-FR" sz="2400" smtClean="0"/>
              <a:t>A combinational circuit that adds 3 input bits to generate a Sum bit and a Carry bit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75" y="2851150"/>
          <a:ext cx="1981200" cy="329247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6240"/>
                <a:gridCol w="396240"/>
                <a:gridCol w="396240"/>
                <a:gridCol w="396240"/>
                <a:gridCol w="396240"/>
              </a:tblGrid>
              <a:tr h="3658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9" marB="4572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341" name="Rounded Rectangle 5"/>
          <p:cNvSpPr>
            <a:spLocks noChangeArrowheads="1"/>
          </p:cNvSpPr>
          <p:nvPr/>
        </p:nvSpPr>
        <p:spPr bwMode="auto">
          <a:xfrm>
            <a:off x="5791200" y="5000625"/>
            <a:ext cx="381000" cy="685800"/>
          </a:xfrm>
          <a:prstGeom prst="roundRect">
            <a:avLst>
              <a:gd name="adj" fmla="val 16667"/>
            </a:avLst>
          </a:prstGeom>
          <a:solidFill>
            <a:srgbClr val="66CCFF">
              <a:alpha val="3019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fr-FR"/>
          </a:p>
        </p:txBody>
      </p:sp>
      <p:sp>
        <p:nvSpPr>
          <p:cNvPr id="12342" name="Rounded Rectangle 6"/>
          <p:cNvSpPr>
            <a:spLocks noChangeArrowheads="1"/>
          </p:cNvSpPr>
          <p:nvPr/>
        </p:nvSpPr>
        <p:spPr bwMode="auto">
          <a:xfrm>
            <a:off x="5822950" y="5422900"/>
            <a:ext cx="1143000" cy="352425"/>
          </a:xfrm>
          <a:prstGeom prst="roundRect">
            <a:avLst>
              <a:gd name="adj" fmla="val 16667"/>
            </a:avLst>
          </a:prstGeom>
          <a:solidFill>
            <a:srgbClr val="FFFF00">
              <a:alpha val="3019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fr-FR"/>
          </a:p>
        </p:txBody>
      </p:sp>
      <p:sp>
        <p:nvSpPr>
          <p:cNvPr id="12343" name="Rounded Rectangle 7"/>
          <p:cNvSpPr>
            <a:spLocks noChangeArrowheads="1"/>
          </p:cNvSpPr>
          <p:nvPr/>
        </p:nvSpPr>
        <p:spPr bwMode="auto">
          <a:xfrm>
            <a:off x="4876800" y="5410200"/>
            <a:ext cx="1219200" cy="381000"/>
          </a:xfrm>
          <a:prstGeom prst="roundRect">
            <a:avLst>
              <a:gd name="adj" fmla="val 16667"/>
            </a:avLst>
          </a:prstGeom>
          <a:solidFill>
            <a:srgbClr val="FF5050">
              <a:alpha val="3019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fr-FR"/>
          </a:p>
        </p:txBody>
      </p:sp>
      <p:sp>
        <p:nvSpPr>
          <p:cNvPr id="12344" name="Rectangle 200"/>
          <p:cNvSpPr>
            <a:spLocks noChangeArrowheads="1"/>
          </p:cNvSpPr>
          <p:nvPr/>
        </p:nvSpPr>
        <p:spPr bwMode="auto">
          <a:xfrm>
            <a:off x="3886200" y="3294063"/>
            <a:ext cx="2971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fr-FR"/>
          </a:p>
        </p:txBody>
      </p:sp>
      <p:sp>
        <p:nvSpPr>
          <p:cNvPr id="12345" name="Line 201"/>
          <p:cNvSpPr>
            <a:spLocks noChangeShapeType="1"/>
          </p:cNvSpPr>
          <p:nvPr/>
        </p:nvSpPr>
        <p:spPr bwMode="auto">
          <a:xfrm>
            <a:off x="3886200" y="3675063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346" name="Line 202"/>
          <p:cNvSpPr>
            <a:spLocks noChangeShapeType="1"/>
          </p:cNvSpPr>
          <p:nvPr/>
        </p:nvSpPr>
        <p:spPr bwMode="auto">
          <a:xfrm>
            <a:off x="5334000" y="329406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347" name="Line 203"/>
          <p:cNvSpPr>
            <a:spLocks noChangeShapeType="1"/>
          </p:cNvSpPr>
          <p:nvPr/>
        </p:nvSpPr>
        <p:spPr bwMode="auto">
          <a:xfrm>
            <a:off x="4572000" y="329406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348" name="Line 204"/>
          <p:cNvSpPr>
            <a:spLocks noChangeShapeType="1"/>
          </p:cNvSpPr>
          <p:nvPr/>
        </p:nvSpPr>
        <p:spPr bwMode="auto">
          <a:xfrm>
            <a:off x="6096000" y="329406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349" name="Line 205"/>
          <p:cNvSpPr>
            <a:spLocks noChangeShapeType="1"/>
          </p:cNvSpPr>
          <p:nvPr/>
        </p:nvSpPr>
        <p:spPr bwMode="auto">
          <a:xfrm flipH="1" flipV="1">
            <a:off x="3505200" y="2989263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350" name="Text Box 206"/>
          <p:cNvSpPr txBox="1">
            <a:spLocks noChangeArrowheads="1"/>
          </p:cNvSpPr>
          <p:nvPr/>
        </p:nvSpPr>
        <p:spPr bwMode="auto">
          <a:xfrm>
            <a:off x="3352800" y="2989263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r-FR"/>
              <a:t>X</a:t>
            </a:r>
          </a:p>
        </p:txBody>
      </p:sp>
      <p:sp>
        <p:nvSpPr>
          <p:cNvPr id="12351" name="Text Box 207"/>
          <p:cNvSpPr txBox="1">
            <a:spLocks noChangeArrowheads="1"/>
          </p:cNvSpPr>
          <p:nvPr/>
        </p:nvSpPr>
        <p:spPr bwMode="auto">
          <a:xfrm>
            <a:off x="3581400" y="276066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r-FR"/>
              <a:t>YZ</a:t>
            </a:r>
          </a:p>
        </p:txBody>
      </p:sp>
      <p:sp>
        <p:nvSpPr>
          <p:cNvPr id="12352" name="Text Box 208"/>
          <p:cNvSpPr txBox="1">
            <a:spLocks noChangeArrowheads="1"/>
          </p:cNvSpPr>
          <p:nvPr/>
        </p:nvSpPr>
        <p:spPr bwMode="auto">
          <a:xfrm>
            <a:off x="3581400" y="3276600"/>
            <a:ext cx="3048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r-FR"/>
              <a:t>0</a:t>
            </a:r>
          </a:p>
          <a:p>
            <a:pPr>
              <a:spcBef>
                <a:spcPct val="50000"/>
              </a:spcBef>
            </a:pPr>
            <a:r>
              <a:rPr lang="en-US" altLang="fr-FR"/>
              <a:t>1</a:t>
            </a:r>
          </a:p>
        </p:txBody>
      </p:sp>
      <p:sp>
        <p:nvSpPr>
          <p:cNvPr id="12353" name="Text Box 209"/>
          <p:cNvSpPr txBox="1">
            <a:spLocks noChangeArrowheads="1"/>
          </p:cNvSpPr>
          <p:nvPr/>
        </p:nvSpPr>
        <p:spPr bwMode="auto">
          <a:xfrm>
            <a:off x="3886200" y="2989263"/>
            <a:ext cx="3200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r-FR"/>
              <a:t>00         01           11         10</a:t>
            </a:r>
          </a:p>
        </p:txBody>
      </p:sp>
      <p:sp>
        <p:nvSpPr>
          <p:cNvPr id="12354" name="Text Box 211"/>
          <p:cNvSpPr txBox="1">
            <a:spLocks noChangeArrowheads="1"/>
          </p:cNvSpPr>
          <p:nvPr/>
        </p:nvSpPr>
        <p:spPr bwMode="auto">
          <a:xfrm>
            <a:off x="4114800" y="3276600"/>
            <a:ext cx="27432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r-FR" i="1"/>
              <a:t>0        1            0            1</a:t>
            </a:r>
            <a:endParaRPr lang="en-US" altLang="fr-FR" i="1" baseline="-25000"/>
          </a:p>
          <a:p>
            <a:pPr>
              <a:spcBef>
                <a:spcPct val="50000"/>
              </a:spcBef>
            </a:pPr>
            <a:r>
              <a:rPr lang="en-US" altLang="fr-FR" i="1"/>
              <a:t>1        0            1           0</a:t>
            </a:r>
            <a:endParaRPr lang="en-US" altLang="fr-FR" i="1" baseline="-25000"/>
          </a:p>
        </p:txBody>
      </p:sp>
      <p:sp>
        <p:nvSpPr>
          <p:cNvPr id="12355" name="Rectangle 212"/>
          <p:cNvSpPr>
            <a:spLocks noChangeArrowheads="1"/>
          </p:cNvSpPr>
          <p:nvPr/>
        </p:nvSpPr>
        <p:spPr bwMode="auto">
          <a:xfrm>
            <a:off x="4038600" y="4970463"/>
            <a:ext cx="2971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fr-FR"/>
          </a:p>
        </p:txBody>
      </p:sp>
      <p:sp>
        <p:nvSpPr>
          <p:cNvPr id="12356" name="Line 213"/>
          <p:cNvSpPr>
            <a:spLocks noChangeShapeType="1"/>
          </p:cNvSpPr>
          <p:nvPr/>
        </p:nvSpPr>
        <p:spPr bwMode="auto">
          <a:xfrm>
            <a:off x="4038600" y="5351463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357" name="Line 214"/>
          <p:cNvSpPr>
            <a:spLocks noChangeShapeType="1"/>
          </p:cNvSpPr>
          <p:nvPr/>
        </p:nvSpPr>
        <p:spPr bwMode="auto">
          <a:xfrm>
            <a:off x="5486400" y="497046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358" name="Line 215"/>
          <p:cNvSpPr>
            <a:spLocks noChangeShapeType="1"/>
          </p:cNvSpPr>
          <p:nvPr/>
        </p:nvSpPr>
        <p:spPr bwMode="auto">
          <a:xfrm>
            <a:off x="4724400" y="497046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359" name="Line 216"/>
          <p:cNvSpPr>
            <a:spLocks noChangeShapeType="1"/>
          </p:cNvSpPr>
          <p:nvPr/>
        </p:nvSpPr>
        <p:spPr bwMode="auto">
          <a:xfrm>
            <a:off x="6248400" y="497046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360" name="Line 217"/>
          <p:cNvSpPr>
            <a:spLocks noChangeShapeType="1"/>
          </p:cNvSpPr>
          <p:nvPr/>
        </p:nvSpPr>
        <p:spPr bwMode="auto">
          <a:xfrm flipH="1" flipV="1">
            <a:off x="3657600" y="4665663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361" name="Text Box 218"/>
          <p:cNvSpPr txBox="1">
            <a:spLocks noChangeArrowheads="1"/>
          </p:cNvSpPr>
          <p:nvPr/>
        </p:nvSpPr>
        <p:spPr bwMode="auto">
          <a:xfrm>
            <a:off x="3505200" y="4665663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r-FR"/>
              <a:t>X</a:t>
            </a:r>
          </a:p>
        </p:txBody>
      </p:sp>
      <p:sp>
        <p:nvSpPr>
          <p:cNvPr id="12362" name="Text Box 219"/>
          <p:cNvSpPr txBox="1">
            <a:spLocks noChangeArrowheads="1"/>
          </p:cNvSpPr>
          <p:nvPr/>
        </p:nvSpPr>
        <p:spPr bwMode="auto">
          <a:xfrm>
            <a:off x="3733800" y="443706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r-FR"/>
              <a:t>YZ</a:t>
            </a:r>
          </a:p>
        </p:txBody>
      </p:sp>
      <p:sp>
        <p:nvSpPr>
          <p:cNvPr id="12363" name="Text Box 220"/>
          <p:cNvSpPr txBox="1">
            <a:spLocks noChangeArrowheads="1"/>
          </p:cNvSpPr>
          <p:nvPr/>
        </p:nvSpPr>
        <p:spPr bwMode="auto">
          <a:xfrm>
            <a:off x="3733800" y="4953000"/>
            <a:ext cx="3048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r-FR"/>
              <a:t>0</a:t>
            </a:r>
          </a:p>
          <a:p>
            <a:pPr>
              <a:spcBef>
                <a:spcPct val="50000"/>
              </a:spcBef>
            </a:pPr>
            <a:r>
              <a:rPr lang="en-US" altLang="fr-FR"/>
              <a:t>1</a:t>
            </a:r>
          </a:p>
        </p:txBody>
      </p:sp>
      <p:sp>
        <p:nvSpPr>
          <p:cNvPr id="12364" name="Text Box 221"/>
          <p:cNvSpPr txBox="1">
            <a:spLocks noChangeArrowheads="1"/>
          </p:cNvSpPr>
          <p:nvPr/>
        </p:nvSpPr>
        <p:spPr bwMode="auto">
          <a:xfrm>
            <a:off x="4038600" y="4665663"/>
            <a:ext cx="3200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r-FR"/>
              <a:t>00         01           11         10</a:t>
            </a:r>
          </a:p>
        </p:txBody>
      </p:sp>
      <p:sp>
        <p:nvSpPr>
          <p:cNvPr id="12365" name="Text Box 223"/>
          <p:cNvSpPr txBox="1">
            <a:spLocks noChangeArrowheads="1"/>
          </p:cNvSpPr>
          <p:nvPr/>
        </p:nvSpPr>
        <p:spPr bwMode="auto">
          <a:xfrm>
            <a:off x="4267200" y="4953000"/>
            <a:ext cx="27432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r-FR" i="1"/>
              <a:t>0        0            1            0</a:t>
            </a:r>
            <a:endParaRPr lang="en-US" altLang="fr-FR" i="1" baseline="-25000"/>
          </a:p>
          <a:p>
            <a:pPr>
              <a:spcBef>
                <a:spcPct val="50000"/>
              </a:spcBef>
            </a:pPr>
            <a:r>
              <a:rPr lang="en-US" altLang="fr-FR" i="1"/>
              <a:t>0        1            1            1</a:t>
            </a:r>
            <a:endParaRPr lang="en-US" altLang="fr-FR" i="1" baseline="-25000"/>
          </a:p>
        </p:txBody>
      </p:sp>
      <p:sp>
        <p:nvSpPr>
          <p:cNvPr id="12366" name="Text Box 224"/>
          <p:cNvSpPr txBox="1">
            <a:spLocks noChangeArrowheads="1"/>
          </p:cNvSpPr>
          <p:nvPr/>
        </p:nvSpPr>
        <p:spPr bwMode="auto">
          <a:xfrm>
            <a:off x="2819400" y="26670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r-FR"/>
              <a:t>Sum</a:t>
            </a:r>
          </a:p>
        </p:txBody>
      </p:sp>
      <p:sp>
        <p:nvSpPr>
          <p:cNvPr id="12367" name="Text Box 225"/>
          <p:cNvSpPr txBox="1">
            <a:spLocks noChangeArrowheads="1"/>
          </p:cNvSpPr>
          <p:nvPr/>
        </p:nvSpPr>
        <p:spPr bwMode="auto">
          <a:xfrm>
            <a:off x="2895600" y="4205288"/>
            <a:ext cx="838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r-FR"/>
              <a:t>Carry</a:t>
            </a:r>
          </a:p>
        </p:txBody>
      </p:sp>
      <p:sp>
        <p:nvSpPr>
          <p:cNvPr id="12368" name="Text Box 229"/>
          <p:cNvSpPr txBox="1">
            <a:spLocks noChangeArrowheads="1"/>
          </p:cNvSpPr>
          <p:nvPr/>
        </p:nvSpPr>
        <p:spPr bwMode="auto">
          <a:xfrm>
            <a:off x="7010400" y="3200400"/>
            <a:ext cx="198120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r-FR"/>
              <a:t>S = X’Y’Z + X’YZ’ + XY’Z’ +XYZ</a:t>
            </a:r>
          </a:p>
          <a:p>
            <a:pPr>
              <a:spcBef>
                <a:spcPct val="50000"/>
              </a:spcBef>
            </a:pPr>
            <a:r>
              <a:rPr lang="en-US" altLang="fr-FR"/>
              <a:t>= X </a:t>
            </a:r>
            <a:r>
              <a:rPr lang="en-US" altLang="fr-FR">
                <a:sym typeface="Symbol" pitchFamily="18" charset="2"/>
              </a:rPr>
              <a:t></a:t>
            </a:r>
            <a:r>
              <a:rPr lang="en-US" altLang="fr-FR"/>
              <a:t> Y </a:t>
            </a:r>
            <a:r>
              <a:rPr lang="en-US" altLang="fr-FR">
                <a:sym typeface="Symbol" pitchFamily="18" charset="2"/>
              </a:rPr>
              <a:t></a:t>
            </a:r>
            <a:r>
              <a:rPr lang="en-US" altLang="fr-FR"/>
              <a:t> Z</a:t>
            </a:r>
          </a:p>
        </p:txBody>
      </p:sp>
      <p:sp>
        <p:nvSpPr>
          <p:cNvPr id="12369" name="Text Box 239"/>
          <p:cNvSpPr txBox="1">
            <a:spLocks noChangeArrowheads="1"/>
          </p:cNvSpPr>
          <p:nvPr/>
        </p:nvSpPr>
        <p:spPr bwMode="auto">
          <a:xfrm>
            <a:off x="5791200" y="5867400"/>
            <a:ext cx="274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r-FR"/>
              <a:t>C = XY + YZ + XZ</a:t>
            </a:r>
          </a:p>
        </p:txBody>
      </p:sp>
      <p:sp>
        <p:nvSpPr>
          <p:cNvPr id="12370" name="Rounded Rectangle 34"/>
          <p:cNvSpPr>
            <a:spLocks noChangeArrowheads="1"/>
          </p:cNvSpPr>
          <p:nvPr/>
        </p:nvSpPr>
        <p:spPr bwMode="auto">
          <a:xfrm>
            <a:off x="6569075" y="3324225"/>
            <a:ext cx="228600" cy="304800"/>
          </a:xfrm>
          <a:prstGeom prst="roundRect">
            <a:avLst>
              <a:gd name="adj" fmla="val 16667"/>
            </a:avLst>
          </a:prstGeom>
          <a:solidFill>
            <a:srgbClr val="6699FF">
              <a:alpha val="2901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fr-FR"/>
          </a:p>
        </p:txBody>
      </p:sp>
      <p:sp>
        <p:nvSpPr>
          <p:cNvPr id="12371" name="Rounded Rectangle 35"/>
          <p:cNvSpPr>
            <a:spLocks noChangeArrowheads="1"/>
          </p:cNvSpPr>
          <p:nvPr/>
        </p:nvSpPr>
        <p:spPr bwMode="auto">
          <a:xfrm>
            <a:off x="4832350" y="3332163"/>
            <a:ext cx="228600" cy="304800"/>
          </a:xfrm>
          <a:prstGeom prst="roundRect">
            <a:avLst>
              <a:gd name="adj" fmla="val 16667"/>
            </a:avLst>
          </a:prstGeom>
          <a:solidFill>
            <a:srgbClr val="6699FF">
              <a:alpha val="2901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fr-FR"/>
          </a:p>
        </p:txBody>
      </p:sp>
      <p:sp>
        <p:nvSpPr>
          <p:cNvPr id="12372" name="Rounded Rectangle 36"/>
          <p:cNvSpPr>
            <a:spLocks noChangeArrowheads="1"/>
          </p:cNvSpPr>
          <p:nvPr/>
        </p:nvSpPr>
        <p:spPr bwMode="auto">
          <a:xfrm>
            <a:off x="5702300" y="3717925"/>
            <a:ext cx="228600" cy="304800"/>
          </a:xfrm>
          <a:prstGeom prst="roundRect">
            <a:avLst>
              <a:gd name="adj" fmla="val 16667"/>
            </a:avLst>
          </a:prstGeom>
          <a:solidFill>
            <a:srgbClr val="6699FF">
              <a:alpha val="2901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fr-FR"/>
          </a:p>
        </p:txBody>
      </p:sp>
      <p:sp>
        <p:nvSpPr>
          <p:cNvPr id="12373" name="Rounded Rectangle 37"/>
          <p:cNvSpPr>
            <a:spLocks noChangeArrowheads="1"/>
          </p:cNvSpPr>
          <p:nvPr/>
        </p:nvSpPr>
        <p:spPr bwMode="auto">
          <a:xfrm>
            <a:off x="4219575" y="3717925"/>
            <a:ext cx="228600" cy="304800"/>
          </a:xfrm>
          <a:prstGeom prst="roundRect">
            <a:avLst>
              <a:gd name="adj" fmla="val 16667"/>
            </a:avLst>
          </a:prstGeom>
          <a:solidFill>
            <a:srgbClr val="6699FF">
              <a:alpha val="2901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85987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mtClean="0"/>
              <a:t>Full Adder = 2 Half Adders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fr-FR" sz="2000" b="1" smtClean="0"/>
              <a:t>Manipulating the Equations:</a:t>
            </a:r>
          </a:p>
          <a:p>
            <a:pPr>
              <a:buFont typeface="Wingdings" pitchFamily="2" charset="2"/>
              <a:buNone/>
            </a:pPr>
            <a:r>
              <a:rPr lang="en-US" altLang="fr-FR" sz="2000" smtClean="0"/>
              <a:t>	 S =   X </a:t>
            </a:r>
            <a:r>
              <a:rPr lang="en-US" altLang="fr-FR" sz="2000" smtClean="0">
                <a:sym typeface="Symbol" pitchFamily="18" charset="2"/>
              </a:rPr>
              <a:t></a:t>
            </a:r>
            <a:r>
              <a:rPr lang="en-US" altLang="fr-FR" sz="2000" smtClean="0"/>
              <a:t> Y  </a:t>
            </a:r>
            <a:r>
              <a:rPr lang="en-US" altLang="fr-FR" sz="2000" smtClean="0">
                <a:sym typeface="Symbol" pitchFamily="18" charset="2"/>
              </a:rPr>
              <a:t></a:t>
            </a:r>
            <a:r>
              <a:rPr lang="en-US" altLang="fr-FR" sz="2000" smtClean="0"/>
              <a:t> Z </a:t>
            </a:r>
          </a:p>
          <a:p>
            <a:pPr>
              <a:buFont typeface="Wingdings" pitchFamily="2" charset="2"/>
              <a:buNone/>
            </a:pPr>
            <a:r>
              <a:rPr lang="en-US" altLang="fr-FR" sz="2000" smtClean="0"/>
              <a:t>      C = XY + XZ + YZ</a:t>
            </a:r>
          </a:p>
        </p:txBody>
      </p:sp>
    </p:spTree>
    <p:extLst>
      <p:ext uri="{BB962C8B-B14F-4D97-AF65-F5344CB8AC3E}">
        <p14:creationId xmlns:p14="http://schemas.microsoft.com/office/powerpoint/2010/main" val="353519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mtClean="0"/>
              <a:t>Full Adder = 2 Half Adders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000" b="1" dirty="0"/>
              <a:t>Manipulating the Equations: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	</a:t>
            </a:r>
            <a:r>
              <a:rPr lang="en-US" sz="2000" dirty="0" smtClean="0"/>
              <a:t> S = ( X </a:t>
            </a:r>
            <a:r>
              <a:rPr lang="en-US" sz="2000" dirty="0" smtClean="0">
                <a:sym typeface="Symbol" pitchFamily="18" charset="2"/>
              </a:rPr>
              <a:t></a:t>
            </a:r>
            <a:r>
              <a:rPr lang="en-US" sz="2000" dirty="0" smtClean="0"/>
              <a:t> Y ) </a:t>
            </a:r>
            <a:r>
              <a:rPr lang="en-US" sz="2000" dirty="0" smtClean="0">
                <a:sym typeface="Symbol" pitchFamily="18" charset="2"/>
              </a:rPr>
              <a:t></a:t>
            </a:r>
            <a:r>
              <a:rPr lang="en-US" sz="2000" dirty="0" smtClean="0"/>
              <a:t> Z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      C </a:t>
            </a:r>
            <a:r>
              <a:rPr lang="en-US" sz="2000" dirty="0"/>
              <a:t>= XY + </a:t>
            </a:r>
            <a:r>
              <a:rPr lang="en-US" sz="2000" dirty="0" smtClean="0">
                <a:solidFill>
                  <a:schemeClr val="accent2"/>
                </a:solidFill>
              </a:rPr>
              <a:t>XZ</a:t>
            </a:r>
            <a:r>
              <a:rPr lang="en-US" sz="2000" dirty="0" smtClean="0"/>
              <a:t> +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YZ</a:t>
            </a:r>
            <a:r>
              <a:rPr lang="en-US" sz="20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         = XY + </a:t>
            </a:r>
            <a:r>
              <a:rPr lang="en-US" sz="2000" dirty="0" smtClean="0">
                <a:solidFill>
                  <a:schemeClr val="accent2"/>
                </a:solidFill>
              </a:rPr>
              <a:t>XYZ + XY’Z</a:t>
            </a:r>
            <a:r>
              <a:rPr lang="en-US" sz="2000" dirty="0" smtClean="0"/>
              <a:t> +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X’YZ + XYZ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        = XY( 1 +  Z) +  Z(XY’ + X’Y)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         = XY + Z(X </a:t>
            </a:r>
            <a:r>
              <a:rPr lang="en-US" sz="2000" dirty="0" smtClean="0">
                <a:sym typeface="Symbol" pitchFamily="18" charset="2"/>
              </a:rPr>
              <a:t></a:t>
            </a:r>
            <a:r>
              <a:rPr lang="en-US" sz="2000" dirty="0" smtClean="0"/>
              <a:t> Y )</a:t>
            </a:r>
            <a:endParaRPr lang="en-US" sz="2000" dirty="0"/>
          </a:p>
        </p:txBody>
      </p:sp>
      <p:cxnSp>
        <p:nvCxnSpPr>
          <p:cNvPr id="9" name="Straight Connector 8"/>
          <p:cNvCxnSpPr/>
          <p:nvPr/>
        </p:nvCxnSpPr>
        <p:spPr bwMode="auto">
          <a:xfrm rot="5400000">
            <a:off x="4718957" y="2603004"/>
            <a:ext cx="381000" cy="30480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4641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mtClean="0"/>
              <a:t>Full Adder = 2 Half Adders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fr-FR" sz="2000" b="1" smtClean="0"/>
              <a:t>Manipulating the Equations:</a:t>
            </a:r>
          </a:p>
          <a:p>
            <a:pPr>
              <a:buFont typeface="Wingdings" pitchFamily="2" charset="2"/>
              <a:buNone/>
            </a:pPr>
            <a:r>
              <a:rPr lang="en-US" altLang="fr-FR" sz="2000" smtClean="0"/>
              <a:t>	 S = ( X </a:t>
            </a:r>
            <a:r>
              <a:rPr lang="en-US" altLang="fr-FR" sz="2000" smtClean="0">
                <a:sym typeface="Symbol" pitchFamily="18" charset="2"/>
              </a:rPr>
              <a:t></a:t>
            </a:r>
            <a:r>
              <a:rPr lang="en-US" altLang="fr-FR" sz="2000" smtClean="0"/>
              <a:t> Y ) </a:t>
            </a:r>
            <a:r>
              <a:rPr lang="en-US" altLang="fr-FR" sz="2000" smtClean="0">
                <a:sym typeface="Symbol" pitchFamily="18" charset="2"/>
              </a:rPr>
              <a:t></a:t>
            </a:r>
            <a:r>
              <a:rPr lang="en-US" altLang="fr-FR" sz="2000" smtClean="0"/>
              <a:t> Z </a:t>
            </a:r>
          </a:p>
          <a:p>
            <a:pPr>
              <a:buFont typeface="Wingdings" pitchFamily="2" charset="2"/>
              <a:buNone/>
            </a:pPr>
            <a:r>
              <a:rPr lang="en-US" altLang="fr-FR" sz="2000" smtClean="0"/>
              <a:t>      C = XY + XZ + YZ  = XY + Z(X </a:t>
            </a:r>
            <a:r>
              <a:rPr lang="en-US" altLang="fr-FR" sz="2000" smtClean="0">
                <a:sym typeface="Symbol" pitchFamily="18" charset="2"/>
              </a:rPr>
              <a:t></a:t>
            </a:r>
            <a:r>
              <a:rPr lang="en-US" altLang="fr-FR" sz="2000" smtClean="0"/>
              <a:t> Y )</a:t>
            </a:r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3551238"/>
            <a:ext cx="7439025" cy="254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5794375" y="5940425"/>
            <a:ext cx="1585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fr-FR" sz="1400"/>
              <a:t>Src: Mano’s Book</a:t>
            </a:r>
          </a:p>
        </p:txBody>
      </p:sp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304800" y="4495800"/>
            <a:ext cx="914400" cy="8302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fr-FR" sz="1600"/>
              <a:t>Think of Z as a carry in</a:t>
            </a:r>
          </a:p>
        </p:txBody>
      </p:sp>
      <p:cxnSp>
        <p:nvCxnSpPr>
          <p:cNvPr id="15368" name="Straight Arrow Connector 8"/>
          <p:cNvCxnSpPr>
            <a:cxnSpLocks noChangeShapeType="1"/>
          </p:cNvCxnSpPr>
          <p:nvPr/>
        </p:nvCxnSpPr>
        <p:spPr bwMode="auto">
          <a:xfrm>
            <a:off x="990600" y="5486400"/>
            <a:ext cx="3810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26581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mtClean="0"/>
              <a:t>Bigger Adders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fr-FR" smtClean="0"/>
              <a:t>How to build an adder for n-bit numbers?</a:t>
            </a:r>
          </a:p>
          <a:p>
            <a:pPr lvl="1">
              <a:buFont typeface="Arial" pitchFamily="34" charset="0"/>
              <a:buChar char="•"/>
            </a:pPr>
            <a:r>
              <a:rPr lang="en-US" altLang="fr-FR" smtClean="0"/>
              <a:t>Example: 4-Bit Adder</a:t>
            </a:r>
          </a:p>
          <a:p>
            <a:pPr lvl="2">
              <a:buFont typeface="Arial" pitchFamily="34" charset="0"/>
              <a:buChar char="•"/>
            </a:pPr>
            <a:r>
              <a:rPr lang="en-US" altLang="fr-FR" smtClean="0"/>
              <a:t>Inputs ?</a:t>
            </a:r>
          </a:p>
          <a:p>
            <a:pPr lvl="2">
              <a:buFont typeface="Arial" pitchFamily="34" charset="0"/>
              <a:buChar char="•"/>
            </a:pPr>
            <a:r>
              <a:rPr lang="en-US" altLang="fr-FR" smtClean="0"/>
              <a:t>Outputs ?</a:t>
            </a:r>
          </a:p>
          <a:p>
            <a:pPr lvl="2">
              <a:buFont typeface="Arial" pitchFamily="34" charset="0"/>
              <a:buChar char="•"/>
            </a:pPr>
            <a:r>
              <a:rPr lang="en-US" altLang="fr-FR" smtClean="0"/>
              <a:t>What is the size of the truth table?</a:t>
            </a:r>
          </a:p>
          <a:p>
            <a:pPr lvl="2">
              <a:buFont typeface="Arial" pitchFamily="34" charset="0"/>
              <a:buChar char="•"/>
            </a:pPr>
            <a:r>
              <a:rPr lang="en-US" altLang="fr-FR" smtClean="0"/>
              <a:t>How many functions to optimize?</a:t>
            </a:r>
          </a:p>
        </p:txBody>
      </p:sp>
    </p:spTree>
    <p:extLst>
      <p:ext uri="{BB962C8B-B14F-4D97-AF65-F5344CB8AC3E}">
        <p14:creationId xmlns:p14="http://schemas.microsoft.com/office/powerpoint/2010/main" val="184091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mtClean="0"/>
              <a:t>Bigger Adders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fr-FR" smtClean="0"/>
              <a:t>How to build an adder for n-bit numbers?</a:t>
            </a:r>
          </a:p>
          <a:p>
            <a:pPr lvl="1">
              <a:buFont typeface="Arial" pitchFamily="34" charset="0"/>
              <a:buChar char="•"/>
            </a:pPr>
            <a:r>
              <a:rPr lang="en-US" altLang="fr-FR" smtClean="0"/>
              <a:t>Example: 4-Bit Adder</a:t>
            </a:r>
          </a:p>
          <a:p>
            <a:pPr lvl="2">
              <a:buFont typeface="Arial" pitchFamily="34" charset="0"/>
              <a:buChar char="•"/>
            </a:pPr>
            <a:r>
              <a:rPr lang="en-US" altLang="fr-FR" smtClean="0"/>
              <a:t>Inputs ?  </a:t>
            </a:r>
            <a:r>
              <a:rPr lang="en-US" altLang="fr-FR" smtClean="0">
                <a:solidFill>
                  <a:srgbClr val="FF0000"/>
                </a:solidFill>
              </a:rPr>
              <a:t>9 inputs</a:t>
            </a:r>
          </a:p>
          <a:p>
            <a:pPr lvl="2">
              <a:buFont typeface="Arial" pitchFamily="34" charset="0"/>
              <a:buChar char="•"/>
            </a:pPr>
            <a:r>
              <a:rPr lang="en-US" altLang="fr-FR" smtClean="0"/>
              <a:t>Outputs ? </a:t>
            </a:r>
            <a:r>
              <a:rPr lang="en-US" altLang="fr-FR" smtClean="0">
                <a:solidFill>
                  <a:srgbClr val="FF0000"/>
                </a:solidFill>
              </a:rPr>
              <a:t>5 outputs</a:t>
            </a:r>
          </a:p>
          <a:p>
            <a:pPr lvl="2">
              <a:buFont typeface="Arial" pitchFamily="34" charset="0"/>
              <a:buChar char="•"/>
            </a:pPr>
            <a:r>
              <a:rPr lang="en-US" altLang="fr-FR" smtClean="0"/>
              <a:t>What is the size of the truth table? </a:t>
            </a:r>
            <a:r>
              <a:rPr lang="en-US" altLang="fr-FR" smtClean="0">
                <a:solidFill>
                  <a:srgbClr val="FF0000"/>
                </a:solidFill>
              </a:rPr>
              <a:t>512 rows!</a:t>
            </a:r>
          </a:p>
          <a:p>
            <a:pPr lvl="2">
              <a:buFont typeface="Arial" pitchFamily="34" charset="0"/>
              <a:buChar char="•"/>
            </a:pPr>
            <a:r>
              <a:rPr lang="en-US" altLang="fr-FR" smtClean="0"/>
              <a:t>How many functions to optimize? </a:t>
            </a:r>
            <a:r>
              <a:rPr lang="en-US" altLang="fr-FR" smtClean="0">
                <a:solidFill>
                  <a:srgbClr val="FF0000"/>
                </a:solidFill>
              </a:rPr>
              <a:t>5 functions</a:t>
            </a:r>
          </a:p>
        </p:txBody>
      </p:sp>
    </p:spTree>
    <p:extLst>
      <p:ext uri="{BB962C8B-B14F-4D97-AF65-F5344CB8AC3E}">
        <p14:creationId xmlns:p14="http://schemas.microsoft.com/office/powerpoint/2010/main" val="300719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b="1" dirty="0" smtClean="0">
                <a:solidFill>
                  <a:srgbClr val="C00000"/>
                </a:solidFill>
              </a:rPr>
              <a:t>Ripple </a:t>
            </a:r>
            <a:r>
              <a:rPr lang="en-US" altLang="fr-FR" b="1" dirty="0">
                <a:solidFill>
                  <a:srgbClr val="C00000"/>
                </a:solidFill>
              </a:rPr>
              <a:t>C</a:t>
            </a:r>
            <a:r>
              <a:rPr lang="en-US" altLang="fr-FR" b="1" dirty="0" smtClean="0">
                <a:solidFill>
                  <a:srgbClr val="C00000"/>
                </a:solidFill>
              </a:rPr>
              <a:t>arry </a:t>
            </a:r>
            <a:r>
              <a:rPr lang="en-US" altLang="fr-FR" b="1" dirty="0">
                <a:solidFill>
                  <a:srgbClr val="C00000"/>
                </a:solidFill>
              </a:rPr>
              <a:t>Adder</a:t>
            </a:r>
            <a:endParaRPr lang="en-US" altLang="fr-FR" b="1" dirty="0" smtClean="0">
              <a:solidFill>
                <a:srgbClr val="C0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905000"/>
            <a:ext cx="7693025" cy="4191000"/>
          </a:xfrm>
        </p:spPr>
        <p:txBody>
          <a:bodyPr/>
          <a:lstStyle/>
          <a:p>
            <a:r>
              <a:rPr lang="en-US" altLang="fr-FR" sz="2400" dirty="0" smtClean="0"/>
              <a:t>To add n-bit numbers:</a:t>
            </a:r>
          </a:p>
          <a:p>
            <a:pPr>
              <a:buFont typeface="Arial" pitchFamily="34" charset="0"/>
              <a:buChar char="•"/>
            </a:pPr>
            <a:r>
              <a:rPr lang="en-US" altLang="fr-FR" sz="2400" dirty="0" smtClean="0"/>
              <a:t>Use n Full-Adders in parallel</a:t>
            </a:r>
          </a:p>
          <a:p>
            <a:pPr>
              <a:buFont typeface="Arial" pitchFamily="34" charset="0"/>
              <a:buChar char="•"/>
            </a:pPr>
            <a:r>
              <a:rPr lang="en-US" altLang="fr-FR" sz="2400" dirty="0" smtClean="0"/>
              <a:t>The carries propagates as in addition by hand</a:t>
            </a:r>
          </a:p>
          <a:p>
            <a:pPr>
              <a:buFont typeface="Arial" pitchFamily="34" charset="0"/>
              <a:buChar char="•"/>
            </a:pPr>
            <a:r>
              <a:rPr lang="en-US" altLang="fr-FR" sz="2400" dirty="0" smtClean="0"/>
              <a:t>Use Z in the circuit as a </a:t>
            </a:r>
            <a:r>
              <a:rPr lang="en-US" altLang="fr-FR" sz="2400" dirty="0" err="1" smtClean="0"/>
              <a:t>C</a:t>
            </a:r>
            <a:r>
              <a:rPr lang="en-US" altLang="fr-FR" sz="2400" baseline="-25000" dirty="0" err="1" smtClean="0"/>
              <a:t>in</a:t>
            </a:r>
            <a:endParaRPr lang="en-US" altLang="fr-FR" sz="2400" baseline="-25000" dirty="0" smtClean="0"/>
          </a:p>
          <a:p>
            <a:pPr>
              <a:buFont typeface="Arial" pitchFamily="34" charset="0"/>
              <a:buChar char="•"/>
            </a:pPr>
            <a:endParaRPr lang="en-US" altLang="fr-FR" sz="2400" baseline="-25000" dirty="0" smtClean="0"/>
          </a:p>
          <a:p>
            <a:r>
              <a:rPr lang="en-US" altLang="fr-FR" sz="1800" dirty="0" smtClean="0">
                <a:solidFill>
                  <a:schemeClr val="accent2"/>
                </a:solidFill>
              </a:rPr>
              <a:t>                                    1  0  0  0</a:t>
            </a:r>
          </a:p>
          <a:p>
            <a:r>
              <a:rPr lang="en-US" altLang="fr-FR" sz="2400" dirty="0" smtClean="0"/>
              <a:t>                           0 1 0 1</a:t>
            </a:r>
          </a:p>
          <a:p>
            <a:r>
              <a:rPr lang="en-US" altLang="fr-FR" sz="2400" dirty="0" smtClean="0"/>
              <a:t>                           0 1 1 0</a:t>
            </a:r>
          </a:p>
          <a:p>
            <a:r>
              <a:rPr lang="en-US" altLang="fr-FR" sz="2400" dirty="0" smtClean="0"/>
              <a:t>                           1 0 1 1</a:t>
            </a:r>
          </a:p>
        </p:txBody>
      </p:sp>
      <p:cxnSp>
        <p:nvCxnSpPr>
          <p:cNvPr id="18437" name="Straight Connector 7"/>
          <p:cNvCxnSpPr>
            <a:cxnSpLocks noChangeShapeType="1"/>
          </p:cNvCxnSpPr>
          <p:nvPr/>
        </p:nvCxnSpPr>
        <p:spPr bwMode="auto">
          <a:xfrm>
            <a:off x="2819400" y="5229200"/>
            <a:ext cx="1600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68744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mtClean="0"/>
              <a:t>Binary Parallel Adder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905000"/>
            <a:ext cx="7693025" cy="4191000"/>
          </a:xfrm>
        </p:spPr>
        <p:txBody>
          <a:bodyPr/>
          <a:lstStyle/>
          <a:p>
            <a:r>
              <a:rPr lang="en-US" altLang="fr-FR" sz="2400" smtClean="0"/>
              <a:t>To add n-bit numbers:</a:t>
            </a:r>
          </a:p>
          <a:p>
            <a:pPr>
              <a:buFont typeface="Arial" pitchFamily="34" charset="0"/>
              <a:buChar char="•"/>
            </a:pPr>
            <a:r>
              <a:rPr lang="en-US" altLang="fr-FR" sz="2400" smtClean="0"/>
              <a:t>Use n Full-Adders in parallel</a:t>
            </a:r>
          </a:p>
          <a:p>
            <a:pPr>
              <a:buFont typeface="Arial" pitchFamily="34" charset="0"/>
              <a:buChar char="•"/>
            </a:pPr>
            <a:r>
              <a:rPr lang="en-US" altLang="fr-FR" sz="2400" smtClean="0"/>
              <a:t>The carries propagates as in addition by hand</a:t>
            </a:r>
          </a:p>
        </p:txBody>
      </p:sp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38" y="3429000"/>
            <a:ext cx="6253162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Box 5"/>
          <p:cNvSpPr txBox="1">
            <a:spLocks noChangeArrowheads="1"/>
          </p:cNvSpPr>
          <p:nvPr/>
        </p:nvSpPr>
        <p:spPr bwMode="auto">
          <a:xfrm>
            <a:off x="1892300" y="5715000"/>
            <a:ext cx="4733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fr-FR" sz="2000" dirty="0"/>
              <a:t>This adder is called</a:t>
            </a:r>
            <a:r>
              <a:rPr lang="en-US" altLang="fr-FR" sz="2000" b="1" i="1" dirty="0"/>
              <a:t> ripple carry adder </a:t>
            </a:r>
          </a:p>
        </p:txBody>
      </p:sp>
      <p:sp>
        <p:nvSpPr>
          <p:cNvPr id="19463" name="TextBox 6"/>
          <p:cNvSpPr txBox="1">
            <a:spLocks noChangeArrowheads="1"/>
          </p:cNvSpPr>
          <p:nvPr/>
        </p:nvSpPr>
        <p:spPr bwMode="auto">
          <a:xfrm>
            <a:off x="6948488" y="5105400"/>
            <a:ext cx="1585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fr-FR" sz="1400"/>
              <a:t>Src: Mano’s Book</a:t>
            </a:r>
          </a:p>
        </p:txBody>
      </p:sp>
    </p:spTree>
    <p:extLst>
      <p:ext uri="{BB962C8B-B14F-4D97-AF65-F5344CB8AC3E}">
        <p14:creationId xmlns:p14="http://schemas.microsoft.com/office/powerpoint/2010/main" val="237244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mtClean="0"/>
              <a:t>Subtraction (2’s Complement)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fr-FR" smtClean="0"/>
              <a:t>How to build a subtractor using 2’s complement?</a:t>
            </a:r>
          </a:p>
        </p:txBody>
      </p:sp>
    </p:spTree>
    <p:extLst>
      <p:ext uri="{BB962C8B-B14F-4D97-AF65-F5344CB8AC3E}">
        <p14:creationId xmlns:p14="http://schemas.microsoft.com/office/powerpoint/2010/main" val="422912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dirty="0" smtClean="0">
                <a:solidFill>
                  <a:srgbClr val="C00000"/>
                </a:solidFill>
              </a:rPr>
              <a:t>Subtraction (2’s Complement)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fr-FR" smtClean="0"/>
              <a:t>How to build a subtractor using 2’s complement?</a:t>
            </a:r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25" y="2819400"/>
            <a:ext cx="7788275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34" name="Group 7"/>
          <p:cNvGrpSpPr>
            <a:grpSpLocks/>
          </p:cNvGrpSpPr>
          <p:nvPr/>
        </p:nvGrpSpPr>
        <p:grpSpPr bwMode="auto">
          <a:xfrm>
            <a:off x="1697038" y="3503613"/>
            <a:ext cx="196850" cy="217487"/>
            <a:chOff x="945142" y="3649400"/>
            <a:chExt cx="288758" cy="313000"/>
          </a:xfrm>
        </p:grpSpPr>
        <p:sp>
          <p:nvSpPr>
            <p:cNvPr id="22547" name="Isosceles Triangle 5"/>
            <p:cNvSpPr>
              <a:spLocks noChangeArrowheads="1"/>
            </p:cNvSpPr>
            <p:nvPr/>
          </p:nvSpPr>
          <p:spPr bwMode="auto">
            <a:xfrm flipV="1">
              <a:off x="945142" y="3649400"/>
              <a:ext cx="288758" cy="23680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fr-FR"/>
            </a:p>
          </p:txBody>
        </p:sp>
        <p:sp>
          <p:nvSpPr>
            <p:cNvPr id="22548" name="Oval 6"/>
            <p:cNvSpPr>
              <a:spLocks noChangeArrowheads="1"/>
            </p:cNvSpPr>
            <p:nvPr/>
          </p:nvSpPr>
          <p:spPr bwMode="auto">
            <a:xfrm flipV="1">
              <a:off x="1050400" y="3886200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fr-FR"/>
            </a:p>
          </p:txBody>
        </p:sp>
      </p:grpSp>
      <p:grpSp>
        <p:nvGrpSpPr>
          <p:cNvPr id="22535" name="Group 17"/>
          <p:cNvGrpSpPr>
            <a:grpSpLocks/>
          </p:cNvGrpSpPr>
          <p:nvPr/>
        </p:nvGrpSpPr>
        <p:grpSpPr bwMode="auto">
          <a:xfrm>
            <a:off x="3348038" y="3503613"/>
            <a:ext cx="196850" cy="217487"/>
            <a:chOff x="945142" y="3649400"/>
            <a:chExt cx="288758" cy="313000"/>
          </a:xfrm>
        </p:grpSpPr>
        <p:sp>
          <p:nvSpPr>
            <p:cNvPr id="22545" name="Isosceles Triangle 18"/>
            <p:cNvSpPr>
              <a:spLocks noChangeArrowheads="1"/>
            </p:cNvSpPr>
            <p:nvPr/>
          </p:nvSpPr>
          <p:spPr bwMode="auto">
            <a:xfrm flipV="1">
              <a:off x="945142" y="3649400"/>
              <a:ext cx="288758" cy="23680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fr-FR"/>
            </a:p>
          </p:txBody>
        </p:sp>
        <p:sp>
          <p:nvSpPr>
            <p:cNvPr id="22546" name="Oval 19"/>
            <p:cNvSpPr>
              <a:spLocks noChangeArrowheads="1"/>
            </p:cNvSpPr>
            <p:nvPr/>
          </p:nvSpPr>
          <p:spPr bwMode="auto">
            <a:xfrm flipV="1">
              <a:off x="1050400" y="3886200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fr-FR"/>
            </a:p>
          </p:txBody>
        </p:sp>
      </p:grpSp>
      <p:grpSp>
        <p:nvGrpSpPr>
          <p:cNvPr id="22536" name="Group 20"/>
          <p:cNvGrpSpPr>
            <a:grpSpLocks/>
          </p:cNvGrpSpPr>
          <p:nvPr/>
        </p:nvGrpSpPr>
        <p:grpSpPr bwMode="auto">
          <a:xfrm>
            <a:off x="4994275" y="3503613"/>
            <a:ext cx="196850" cy="217487"/>
            <a:chOff x="945142" y="3649400"/>
            <a:chExt cx="288758" cy="313000"/>
          </a:xfrm>
        </p:grpSpPr>
        <p:sp>
          <p:nvSpPr>
            <p:cNvPr id="22543" name="Isosceles Triangle 21"/>
            <p:cNvSpPr>
              <a:spLocks noChangeArrowheads="1"/>
            </p:cNvSpPr>
            <p:nvPr/>
          </p:nvSpPr>
          <p:spPr bwMode="auto">
            <a:xfrm flipV="1">
              <a:off x="945142" y="3649400"/>
              <a:ext cx="288758" cy="23680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fr-FR"/>
            </a:p>
          </p:txBody>
        </p:sp>
        <p:sp>
          <p:nvSpPr>
            <p:cNvPr id="22544" name="Oval 22"/>
            <p:cNvSpPr>
              <a:spLocks noChangeArrowheads="1"/>
            </p:cNvSpPr>
            <p:nvPr/>
          </p:nvSpPr>
          <p:spPr bwMode="auto">
            <a:xfrm flipV="1">
              <a:off x="1050400" y="3886200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fr-FR"/>
            </a:p>
          </p:txBody>
        </p:sp>
      </p:grpSp>
      <p:grpSp>
        <p:nvGrpSpPr>
          <p:cNvPr id="22537" name="Group 23"/>
          <p:cNvGrpSpPr>
            <a:grpSpLocks/>
          </p:cNvGrpSpPr>
          <p:nvPr/>
        </p:nvGrpSpPr>
        <p:grpSpPr bwMode="auto">
          <a:xfrm>
            <a:off x="6650038" y="3503613"/>
            <a:ext cx="198437" cy="217487"/>
            <a:chOff x="945142" y="3649400"/>
            <a:chExt cx="288758" cy="313000"/>
          </a:xfrm>
        </p:grpSpPr>
        <p:sp>
          <p:nvSpPr>
            <p:cNvPr id="22541" name="Isosceles Triangle 24"/>
            <p:cNvSpPr>
              <a:spLocks noChangeArrowheads="1"/>
            </p:cNvSpPr>
            <p:nvPr/>
          </p:nvSpPr>
          <p:spPr bwMode="auto">
            <a:xfrm flipV="1">
              <a:off x="945142" y="3649400"/>
              <a:ext cx="288758" cy="23680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fr-FR"/>
            </a:p>
          </p:txBody>
        </p:sp>
        <p:sp>
          <p:nvSpPr>
            <p:cNvPr id="22542" name="Oval 25"/>
            <p:cNvSpPr>
              <a:spLocks noChangeArrowheads="1"/>
            </p:cNvSpPr>
            <p:nvPr/>
          </p:nvSpPr>
          <p:spPr bwMode="auto">
            <a:xfrm flipV="1">
              <a:off x="1050400" y="3886200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fr-FR"/>
            </a:p>
          </p:txBody>
        </p:sp>
      </p:grpSp>
      <p:sp>
        <p:nvSpPr>
          <p:cNvPr id="22538" name="Rectangle 26"/>
          <p:cNvSpPr>
            <a:spLocks noChangeArrowheads="1"/>
          </p:cNvSpPr>
          <p:nvPr/>
        </p:nvSpPr>
        <p:spPr bwMode="auto">
          <a:xfrm>
            <a:off x="8305800" y="3962400"/>
            <a:ext cx="3048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fr-FR" sz="2800" b="1"/>
              <a:t>1</a:t>
            </a:r>
          </a:p>
        </p:txBody>
      </p:sp>
      <p:sp>
        <p:nvSpPr>
          <p:cNvPr id="22539" name="TextBox 27"/>
          <p:cNvSpPr txBox="1">
            <a:spLocks noChangeArrowheads="1"/>
          </p:cNvSpPr>
          <p:nvPr/>
        </p:nvSpPr>
        <p:spPr bwMode="auto">
          <a:xfrm>
            <a:off x="3287713" y="5638800"/>
            <a:ext cx="2193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fr-FR" sz="2800" b="1" i="1"/>
              <a:t>S = A + ( -B)</a:t>
            </a:r>
          </a:p>
        </p:txBody>
      </p:sp>
      <p:sp>
        <p:nvSpPr>
          <p:cNvPr id="22540" name="TextBox 28"/>
          <p:cNvSpPr txBox="1">
            <a:spLocks noChangeArrowheads="1"/>
          </p:cNvSpPr>
          <p:nvPr/>
        </p:nvSpPr>
        <p:spPr bwMode="auto">
          <a:xfrm>
            <a:off x="7253288" y="5407025"/>
            <a:ext cx="1585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fr-FR" sz="1400"/>
              <a:t>Src: Mano’s Book</a:t>
            </a:r>
          </a:p>
        </p:txBody>
      </p:sp>
    </p:spTree>
    <p:extLst>
      <p:ext uri="{BB962C8B-B14F-4D97-AF65-F5344CB8AC3E}">
        <p14:creationId xmlns:p14="http://schemas.microsoft.com/office/powerpoint/2010/main" val="46298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47664" y="510220"/>
            <a:ext cx="6292228" cy="572709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2000" kern="0" dirty="0" smtClean="0">
                <a:solidFill>
                  <a:srgbClr val="C00000"/>
                </a:solidFill>
              </a:rPr>
              <a:t>Unit 5: Combinational Circuits-1 </a:t>
            </a:r>
            <a:endParaRPr lang="en-US" altLang="fr-FR" b="1" kern="0" dirty="0" smtClean="0">
              <a:solidFill>
                <a:srgbClr val="C00000"/>
              </a:solidFill>
            </a:endParaRPr>
          </a:p>
          <a:p>
            <a:pPr algn="l" eaLnBrk="1" hangingPunct="1"/>
            <a:r>
              <a:rPr lang="en-US" altLang="fr-FR" b="1" kern="0" dirty="0" smtClean="0">
                <a:solidFill>
                  <a:srgbClr val="0070C0"/>
                </a:solidFill>
              </a:rPr>
              <a:t>Overview</a:t>
            </a:r>
          </a:p>
          <a:p>
            <a:pPr marL="730250" lvl="1" indent="-273050" algn="l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charset="0"/>
              <a:buChar char="•"/>
            </a:pPr>
            <a:r>
              <a:rPr lang="en-US" altLang="fr-FR" sz="2800" dirty="0" smtClean="0">
                <a:solidFill>
                  <a:prstClr val="black"/>
                </a:solidFill>
                <a:latin typeface="Perpetua"/>
                <a:ea typeface="+mn-ea"/>
                <a:cs typeface="+mn-cs"/>
              </a:rPr>
              <a:t>Introduction </a:t>
            </a:r>
            <a:r>
              <a:rPr lang="en-US" altLang="fr-FR" sz="2800" dirty="0">
                <a:solidFill>
                  <a:prstClr val="black"/>
                </a:solidFill>
                <a:latin typeface="Perpetua"/>
              </a:rPr>
              <a:t>to Combinational Circuits</a:t>
            </a:r>
            <a:endParaRPr lang="en-US" altLang="fr-FR" sz="2800" dirty="0" smtClean="0">
              <a:solidFill>
                <a:prstClr val="black"/>
              </a:solidFill>
              <a:latin typeface="Perpetua"/>
              <a:ea typeface="+mn-ea"/>
              <a:cs typeface="+mn-cs"/>
            </a:endParaRPr>
          </a:p>
          <a:p>
            <a:pPr marL="730250" lvl="1" indent="-273050" algn="l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charset="0"/>
              <a:buChar char="•"/>
            </a:pPr>
            <a:r>
              <a:rPr lang="en-US" altLang="fr-FR" sz="2800" dirty="0" smtClean="0">
                <a:solidFill>
                  <a:prstClr val="black"/>
                </a:solidFill>
                <a:latin typeface="Perpetua"/>
              </a:rPr>
              <a:t>Adder</a:t>
            </a:r>
          </a:p>
          <a:p>
            <a:pPr marL="730250" lvl="1" indent="-273050" algn="l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charset="0"/>
              <a:buChar char="•"/>
            </a:pPr>
            <a:r>
              <a:rPr lang="en-US" altLang="fr-FR" sz="2800" dirty="0">
                <a:solidFill>
                  <a:prstClr val="black"/>
                </a:solidFill>
                <a:latin typeface="Perpetua"/>
              </a:rPr>
              <a:t>Ripple Carry Adder</a:t>
            </a:r>
            <a:endParaRPr lang="en-US" altLang="fr-FR" sz="2800" dirty="0" smtClean="0">
              <a:solidFill>
                <a:prstClr val="black"/>
              </a:solidFill>
              <a:latin typeface="Perpetua"/>
              <a:ea typeface="+mn-ea"/>
              <a:cs typeface="+mn-cs"/>
            </a:endParaRPr>
          </a:p>
          <a:p>
            <a:pPr marL="730250" lvl="1" indent="-273050" algn="l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charset="0"/>
              <a:buChar char="•"/>
            </a:pPr>
            <a:r>
              <a:rPr lang="en-US" altLang="fr-FR" sz="2800" dirty="0">
                <a:solidFill>
                  <a:prstClr val="black"/>
                </a:solidFill>
                <a:latin typeface="Perpetua"/>
              </a:rPr>
              <a:t> </a:t>
            </a:r>
            <a:r>
              <a:rPr lang="en-US" altLang="fr-FR" sz="2800" dirty="0" smtClean="0">
                <a:solidFill>
                  <a:prstClr val="black"/>
                </a:solidFill>
                <a:latin typeface="Perpetua"/>
              </a:rPr>
              <a:t>Subtraction</a:t>
            </a:r>
          </a:p>
          <a:p>
            <a:pPr marL="730250" lvl="1" indent="-273050" algn="l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charset="0"/>
              <a:buChar char="•"/>
            </a:pPr>
            <a:r>
              <a:rPr lang="en-US" altLang="fr-FR" sz="2800" dirty="0" smtClean="0">
                <a:solidFill>
                  <a:prstClr val="black"/>
                </a:solidFill>
                <a:latin typeface="Perpetua"/>
              </a:rPr>
              <a:t>Adder/</a:t>
            </a:r>
            <a:r>
              <a:rPr lang="en-US" altLang="fr-FR" sz="2800" dirty="0" err="1" smtClean="0">
                <a:solidFill>
                  <a:prstClr val="black"/>
                </a:solidFill>
                <a:latin typeface="Perpetua"/>
              </a:rPr>
              <a:t>Subtractor</a:t>
            </a:r>
            <a:endParaRPr lang="en-US" altLang="fr-FR" sz="2800" dirty="0">
              <a:solidFill>
                <a:prstClr val="black"/>
              </a:solidFill>
              <a:latin typeface="Perpetua"/>
              <a:ea typeface="+mn-ea"/>
              <a:cs typeface="+mn-cs"/>
            </a:endParaRPr>
          </a:p>
          <a:p>
            <a:pPr algn="l" eaLnBrk="1" hangingPunct="1"/>
            <a:endParaRPr lang="en-US" altLang="fr-FR" b="1" kern="0" dirty="0" smtClean="0">
              <a:solidFill>
                <a:srgbClr val="0070C0"/>
              </a:solidFill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691680" y="4797152"/>
            <a:ext cx="7344816" cy="123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1pPr>
            <a:lvl2pPr marL="914400" indent="-342900" defTabSz="762000">
              <a:defRPr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ulim" pitchFamily="34" charset="-127"/>
              </a:defRPr>
            </a:lvl9pPr>
          </a:lstStyle>
          <a:p>
            <a:pPr>
              <a:lnSpc>
                <a:spcPct val="90000"/>
              </a:lnSpc>
              <a:defRPr/>
            </a:pPr>
            <a:endParaRPr kumimoji="1" lang="en-US" altLang="ko-KR" sz="1600" b="1" dirty="0" smtClean="0"/>
          </a:p>
          <a:p>
            <a:pPr>
              <a:lnSpc>
                <a:spcPct val="90000"/>
              </a:lnSpc>
              <a:defRPr/>
            </a:pPr>
            <a:r>
              <a:rPr kumimoji="1" lang="en-US" altLang="ko-KR" sz="2000" b="1" dirty="0" smtClean="0"/>
              <a:t>Chapter-3</a:t>
            </a:r>
          </a:p>
          <a:p>
            <a:pPr>
              <a:defRPr/>
            </a:pPr>
            <a:r>
              <a:rPr lang="en-US" sz="1400" dirty="0" smtClean="0"/>
              <a:t>M. Morris Mano, Charles R. </a:t>
            </a:r>
            <a:r>
              <a:rPr lang="en-US" sz="1400" dirty="0" err="1" smtClean="0"/>
              <a:t>Kime</a:t>
            </a:r>
            <a:r>
              <a:rPr lang="en-US" sz="1400" dirty="0"/>
              <a:t> </a:t>
            </a:r>
            <a:r>
              <a:rPr lang="en-US" sz="1400" dirty="0" smtClean="0"/>
              <a:t>and </a:t>
            </a:r>
            <a:r>
              <a:rPr lang="en-US" sz="1400" dirty="0"/>
              <a:t>Tom </a:t>
            </a:r>
            <a:r>
              <a:rPr lang="en-US" sz="1400" dirty="0" smtClean="0"/>
              <a:t>Martin, </a:t>
            </a:r>
            <a:r>
              <a:rPr lang="en-US" sz="1400" b="1" dirty="0" smtClean="0"/>
              <a:t>Logic and Computer Design Fundamentals</a:t>
            </a:r>
            <a:r>
              <a:rPr lang="en-US" sz="1400" dirty="0"/>
              <a:t>, </a:t>
            </a:r>
            <a:r>
              <a:rPr lang="en-US" sz="1400" dirty="0" smtClean="0"/>
              <a:t>Global (5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) Edition</a:t>
            </a:r>
            <a:r>
              <a:rPr lang="en-US" sz="1400" dirty="0"/>
              <a:t>, Pearson Education Limited, </a:t>
            </a:r>
            <a:r>
              <a:rPr lang="en-US" sz="1400" dirty="0" smtClean="0"/>
              <a:t>2016. ISBN</a:t>
            </a:r>
            <a:r>
              <a:rPr lang="en-US" sz="1400" dirty="0"/>
              <a:t>: </a:t>
            </a:r>
            <a:r>
              <a:rPr lang="en-US" sz="1400" dirty="0" smtClean="0"/>
              <a:t>9781292096124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2113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b="1" dirty="0" smtClean="0">
                <a:solidFill>
                  <a:srgbClr val="C00000"/>
                </a:solidFill>
              </a:rPr>
              <a:t>Adder/</a:t>
            </a:r>
            <a:r>
              <a:rPr lang="en-US" altLang="fr-FR" b="1" dirty="0" err="1" smtClean="0">
                <a:solidFill>
                  <a:srgbClr val="C00000"/>
                </a:solidFill>
              </a:rPr>
              <a:t>Subtractor</a:t>
            </a:r>
            <a:endParaRPr lang="en-US" altLang="fr-FR" b="1" dirty="0" smtClean="0">
              <a:solidFill>
                <a:srgbClr val="C00000"/>
              </a:solidFill>
            </a:endParaRPr>
          </a:p>
        </p:txBody>
      </p:sp>
      <p:sp>
        <p:nvSpPr>
          <p:cNvPr id="23555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fr-FR" dirty="0" smtClean="0"/>
              <a:t>How to build a circuit that performs both addition and subtraction?</a:t>
            </a:r>
          </a:p>
        </p:txBody>
      </p:sp>
    </p:spTree>
    <p:extLst>
      <p:ext uri="{BB962C8B-B14F-4D97-AF65-F5344CB8AC3E}">
        <p14:creationId xmlns:p14="http://schemas.microsoft.com/office/powerpoint/2010/main" val="266986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mtClean="0"/>
              <a:t>Adder/Subtractor</a:t>
            </a:r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fr-FR" smtClean="0">
                <a:solidFill>
                  <a:srgbClr val="000000"/>
                </a:solidFill>
              </a:rPr>
              <a:t>Ahmad Almulhem, KFUPM 2009</a:t>
            </a: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05000"/>
            <a:ext cx="7086600" cy="357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Box 5"/>
          <p:cNvSpPr txBox="1">
            <a:spLocks noChangeArrowheads="1"/>
          </p:cNvSpPr>
          <p:nvPr/>
        </p:nvSpPr>
        <p:spPr bwMode="auto">
          <a:xfrm>
            <a:off x="7177088" y="5257800"/>
            <a:ext cx="1585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fr-FR" sz="1400"/>
              <a:t>Src: Mano’s Book</a:t>
            </a:r>
          </a:p>
        </p:txBody>
      </p:sp>
      <p:sp>
        <p:nvSpPr>
          <p:cNvPr id="24582" name="TextBox 6"/>
          <p:cNvSpPr txBox="1">
            <a:spLocks noChangeArrowheads="1"/>
          </p:cNvSpPr>
          <p:nvPr/>
        </p:nvSpPr>
        <p:spPr bwMode="auto">
          <a:xfrm>
            <a:off x="720725" y="5715000"/>
            <a:ext cx="6442075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fr-FR"/>
              <a:t>Using full adders and XOR we can build an Adder/Subtractor!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7696200" y="2438400"/>
            <a:ext cx="9144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fr-FR" sz="1200"/>
              <a:t>0 : Add</a:t>
            </a:r>
          </a:p>
          <a:p>
            <a:pPr algn="l"/>
            <a:r>
              <a:rPr lang="en-US" altLang="fr-FR" sz="1200"/>
              <a:t>1: subtract</a:t>
            </a:r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26806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mtClean="0"/>
              <a:t>Binary Parallel Adder (Again)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905000"/>
            <a:ext cx="7693025" cy="4191000"/>
          </a:xfrm>
        </p:spPr>
        <p:txBody>
          <a:bodyPr/>
          <a:lstStyle/>
          <a:p>
            <a:r>
              <a:rPr lang="en-US" altLang="fr-FR" sz="2400" smtClean="0"/>
              <a:t>To add n-bit numbers:</a:t>
            </a:r>
          </a:p>
          <a:p>
            <a:pPr>
              <a:buFont typeface="Arial" pitchFamily="34" charset="0"/>
              <a:buChar char="•"/>
            </a:pPr>
            <a:r>
              <a:rPr lang="en-US" altLang="fr-FR" sz="2400" smtClean="0"/>
              <a:t>Use n Full-Adders in parallel</a:t>
            </a:r>
          </a:p>
          <a:p>
            <a:pPr>
              <a:buFont typeface="Arial" pitchFamily="34" charset="0"/>
              <a:buChar char="•"/>
            </a:pPr>
            <a:r>
              <a:rPr lang="en-US" altLang="fr-FR" sz="2400" smtClean="0"/>
              <a:t>The carries propagates as in addition by hand</a:t>
            </a:r>
          </a:p>
        </p:txBody>
      </p:sp>
      <p:pic>
        <p:nvPicPr>
          <p:cNvPr id="2560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38" y="3429000"/>
            <a:ext cx="6253162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Box 5"/>
          <p:cNvSpPr txBox="1">
            <a:spLocks noChangeArrowheads="1"/>
          </p:cNvSpPr>
          <p:nvPr/>
        </p:nvSpPr>
        <p:spPr bwMode="auto">
          <a:xfrm>
            <a:off x="1892300" y="5715000"/>
            <a:ext cx="4733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fr-FR" sz="2000"/>
              <a:t>This adder is called</a:t>
            </a:r>
            <a:r>
              <a:rPr lang="en-US" altLang="fr-FR" sz="2000" b="1" i="1"/>
              <a:t> ripple carry adder </a:t>
            </a:r>
          </a:p>
        </p:txBody>
      </p:sp>
      <p:sp>
        <p:nvSpPr>
          <p:cNvPr id="25607" name="TextBox 6"/>
          <p:cNvSpPr txBox="1">
            <a:spLocks noChangeArrowheads="1"/>
          </p:cNvSpPr>
          <p:nvPr/>
        </p:nvSpPr>
        <p:spPr bwMode="auto">
          <a:xfrm>
            <a:off x="6948488" y="5105400"/>
            <a:ext cx="1585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fr-FR" sz="1400"/>
              <a:t>Src: Mano’s Book</a:t>
            </a:r>
          </a:p>
        </p:txBody>
      </p:sp>
    </p:spTree>
    <p:extLst>
      <p:ext uri="{BB962C8B-B14F-4D97-AF65-F5344CB8AC3E}">
        <p14:creationId xmlns:p14="http://schemas.microsoft.com/office/powerpoint/2010/main" val="3869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mtClean="0"/>
              <a:t>Carry Look Ahead Adder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fr-FR" sz="2000" smtClean="0"/>
              <a:t>How to reduce propagation delay of ripple carry adders? </a:t>
            </a:r>
          </a:p>
          <a:p>
            <a:pPr>
              <a:buFont typeface="Arial" pitchFamily="34" charset="0"/>
              <a:buChar char="•"/>
            </a:pPr>
            <a:r>
              <a:rPr lang="en-US" altLang="fr-FR" sz="2000" b="1" smtClean="0"/>
              <a:t>Carry look ahead adder:</a:t>
            </a:r>
            <a:r>
              <a:rPr lang="en-US" altLang="fr-FR" sz="2000" smtClean="0"/>
              <a:t>  All carries are computed as a function of C</a:t>
            </a:r>
            <a:r>
              <a:rPr lang="en-US" altLang="fr-FR" sz="2000" baseline="-25000" smtClean="0"/>
              <a:t>0</a:t>
            </a:r>
            <a:r>
              <a:rPr lang="en-US" altLang="fr-FR" sz="2000" smtClean="0"/>
              <a:t>  (independent of n !)</a:t>
            </a:r>
          </a:p>
          <a:p>
            <a:pPr>
              <a:buFont typeface="Arial" pitchFamily="34" charset="0"/>
              <a:buChar char="•"/>
            </a:pPr>
            <a:r>
              <a:rPr lang="en-US" altLang="fr-FR" sz="2000" smtClean="0"/>
              <a:t>It works on the following standard principles:</a:t>
            </a:r>
          </a:p>
          <a:p>
            <a:pPr lvl="1">
              <a:buFont typeface="Arial" pitchFamily="34" charset="0"/>
              <a:buChar char="•"/>
            </a:pPr>
            <a:r>
              <a:rPr lang="en-US" altLang="fr-FR" sz="1800" smtClean="0"/>
              <a:t>A carry bit is generated when both input bits Ai and Bi are 1, or</a:t>
            </a:r>
          </a:p>
          <a:p>
            <a:pPr lvl="1">
              <a:buFont typeface="Arial" pitchFamily="34" charset="0"/>
              <a:buChar char="•"/>
            </a:pPr>
            <a:r>
              <a:rPr lang="en-US" altLang="fr-FR" sz="1800" smtClean="0"/>
              <a:t>When one of input bits is 1, and a carry in bit exists</a:t>
            </a:r>
          </a:p>
          <a:p>
            <a:endParaRPr lang="en-US" altLang="fr-FR" sz="2000" smtClean="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276600" y="4495800"/>
            <a:ext cx="342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r-FR"/>
              <a:t>Cn Cn-1…….Ci……….C2C1C0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276600" y="4738688"/>
            <a:ext cx="3429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r-FR"/>
              <a:t>     An-1…….Ai……….A2A1A0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276600" y="5043488"/>
            <a:ext cx="3429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r-FR"/>
              <a:t>     Bn-1…….Bi……….B2B1B0</a:t>
            </a: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3276600" y="54864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7656" name="Text Box 9"/>
          <p:cNvSpPr txBox="1">
            <a:spLocks noChangeArrowheads="1"/>
          </p:cNvSpPr>
          <p:nvPr/>
        </p:nvSpPr>
        <p:spPr bwMode="auto">
          <a:xfrm>
            <a:off x="3352800" y="5500688"/>
            <a:ext cx="3429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r-FR"/>
              <a:t>Sn Sn-1…….Si……….S2S1S0</a:t>
            </a:r>
          </a:p>
        </p:txBody>
      </p:sp>
      <p:sp>
        <p:nvSpPr>
          <p:cNvPr id="27657" name="Line 10"/>
          <p:cNvSpPr>
            <a:spLocks noChangeShapeType="1"/>
          </p:cNvSpPr>
          <p:nvPr/>
        </p:nvSpPr>
        <p:spPr bwMode="auto">
          <a:xfrm>
            <a:off x="3048000" y="54864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7658" name="Text Box 11"/>
          <p:cNvSpPr txBox="1">
            <a:spLocks noChangeArrowheads="1"/>
          </p:cNvSpPr>
          <p:nvPr/>
        </p:nvSpPr>
        <p:spPr bwMode="auto">
          <a:xfrm>
            <a:off x="1981200" y="52578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r-FR"/>
              <a:t>Carry Out</a:t>
            </a:r>
          </a:p>
        </p:txBody>
      </p:sp>
      <p:sp>
        <p:nvSpPr>
          <p:cNvPr id="27659" name="Line 12"/>
          <p:cNvSpPr>
            <a:spLocks noChangeShapeType="1"/>
          </p:cNvSpPr>
          <p:nvPr/>
        </p:nvSpPr>
        <p:spPr bwMode="auto">
          <a:xfrm flipV="1">
            <a:off x="2971800" y="46482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7660" name="Text Box 13"/>
          <p:cNvSpPr txBox="1">
            <a:spLocks noChangeArrowheads="1"/>
          </p:cNvSpPr>
          <p:nvPr/>
        </p:nvSpPr>
        <p:spPr bwMode="auto">
          <a:xfrm>
            <a:off x="1905000" y="45720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r-FR"/>
              <a:t>Carry bits</a:t>
            </a:r>
          </a:p>
        </p:txBody>
      </p:sp>
    </p:spTree>
    <p:extLst>
      <p:ext uri="{BB962C8B-B14F-4D97-AF65-F5344CB8AC3E}">
        <p14:creationId xmlns:p14="http://schemas.microsoft.com/office/powerpoint/2010/main" val="216906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mtClean="0"/>
              <a:t>For Review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5DA57A8-15B5-4A98-A8D9-6FE47DB9D478}" type="slidenum">
              <a:rPr lang="ar-SA" altLang="en-US" smtClean="0"/>
              <a:pPr eaLnBrk="1" hangingPunct="1"/>
              <a:t>24</a:t>
            </a:fld>
            <a:endParaRPr lang="en-US" altLang="en-US" smtClean="0"/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991600" cy="637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Line 3"/>
          <p:cNvSpPr>
            <a:spLocks noChangeShapeType="1"/>
          </p:cNvSpPr>
          <p:nvPr/>
        </p:nvSpPr>
        <p:spPr bwMode="auto">
          <a:xfrm>
            <a:off x="762000" y="3124200"/>
            <a:ext cx="53340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Rectangle 4"/>
          <p:cNvSpPr>
            <a:spLocks noChangeArrowheads="1"/>
          </p:cNvSpPr>
          <p:nvPr/>
        </p:nvSpPr>
        <p:spPr bwMode="auto">
          <a:xfrm>
            <a:off x="762000" y="3200400"/>
            <a:ext cx="381000" cy="304800"/>
          </a:xfrm>
          <a:prstGeom prst="rect">
            <a:avLst/>
          </a:prstGeom>
          <a:solidFill>
            <a:schemeClr val="bg1">
              <a:alpha val="7059"/>
            </a:schemeClr>
          </a:solidFill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ar-EG" altLang="en-US"/>
          </a:p>
        </p:txBody>
      </p:sp>
      <p:sp>
        <p:nvSpPr>
          <p:cNvPr id="37895" name="Rectangle 5"/>
          <p:cNvSpPr>
            <a:spLocks noChangeArrowheads="1"/>
          </p:cNvSpPr>
          <p:nvPr/>
        </p:nvSpPr>
        <p:spPr bwMode="auto">
          <a:xfrm>
            <a:off x="762000" y="3581400"/>
            <a:ext cx="381000" cy="304800"/>
          </a:xfrm>
          <a:prstGeom prst="rect">
            <a:avLst/>
          </a:prstGeom>
          <a:solidFill>
            <a:schemeClr val="bg1">
              <a:alpha val="7059"/>
            </a:schemeClr>
          </a:solidFill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ar-EG" altLang="en-US"/>
          </a:p>
        </p:txBody>
      </p:sp>
      <p:sp>
        <p:nvSpPr>
          <p:cNvPr id="37896" name="Rectangle 6"/>
          <p:cNvSpPr>
            <a:spLocks noChangeArrowheads="1"/>
          </p:cNvSpPr>
          <p:nvPr/>
        </p:nvSpPr>
        <p:spPr bwMode="auto">
          <a:xfrm>
            <a:off x="3733800" y="6248400"/>
            <a:ext cx="16002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ar-EG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482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36E61EF-7F00-40FB-9BE6-14D91D7A1183}" type="slidenum">
              <a:rPr lang="ar-SA" altLang="en-US" smtClean="0"/>
              <a:pPr eaLnBrk="1" hangingPunct="1"/>
              <a:t>25</a:t>
            </a:fld>
            <a:endParaRPr lang="en-US" altLang="en-US" smtClean="0"/>
          </a:p>
        </p:txBody>
      </p:sp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762000"/>
            <a:ext cx="911860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8586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5"/>
            <a:ext cx="837345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27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-28575"/>
            <a:ext cx="8663068" cy="540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577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b="1" dirty="0" smtClean="0">
                <a:solidFill>
                  <a:srgbClr val="C00000"/>
                </a:solidFill>
              </a:rPr>
              <a:t>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Design an Adder for 1-bit numbers?</a:t>
            </a:r>
          </a:p>
          <a:p>
            <a:pPr marL="457200" indent="-457200">
              <a:defRPr/>
            </a:pPr>
            <a:r>
              <a:rPr lang="en-US" sz="2400" b="1" dirty="0" smtClean="0"/>
              <a:t>1. Specification: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900" dirty="0" smtClean="0"/>
              <a:t>2 inputs (X,Y)</a:t>
            </a:r>
            <a:br>
              <a:rPr lang="en-US" sz="1900" dirty="0" smtClean="0"/>
            </a:br>
            <a:r>
              <a:rPr lang="en-US" sz="1900" dirty="0" smtClean="0"/>
              <a:t>2 outputs (C,S)</a:t>
            </a:r>
          </a:p>
          <a:p>
            <a:pPr marL="457200" indent="-457200">
              <a:defRPr/>
            </a:pPr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150831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mtClean="0"/>
              <a:t>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Design an Adder for 1-bit numbers?</a:t>
            </a:r>
          </a:p>
          <a:p>
            <a:pPr marL="457200" indent="-457200">
              <a:defRPr/>
            </a:pPr>
            <a:r>
              <a:rPr lang="en-US" sz="2400" b="1" dirty="0" smtClean="0"/>
              <a:t>1. Specification: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900" dirty="0" smtClean="0"/>
              <a:t>2 inputs (X,Y)</a:t>
            </a:r>
            <a:br>
              <a:rPr lang="en-US" sz="1900" dirty="0" smtClean="0"/>
            </a:br>
            <a:r>
              <a:rPr lang="en-US" sz="1900" dirty="0" smtClean="0"/>
              <a:t>2 outputs (C,S)</a:t>
            </a:r>
          </a:p>
          <a:p>
            <a:pPr marL="457200" indent="-457200">
              <a:defRPr/>
            </a:pPr>
            <a:r>
              <a:rPr lang="en-US" sz="2400" b="1" dirty="0" smtClean="0"/>
              <a:t>2. Formulation:</a:t>
            </a:r>
          </a:p>
          <a:p>
            <a:pPr marL="457200" indent="-457200">
              <a:defRPr/>
            </a:pPr>
            <a:endParaRPr lang="en-US" sz="2400" b="1" dirty="0" smtClean="0"/>
          </a:p>
          <a:p>
            <a:pPr marL="457200" indent="-457200">
              <a:defRPr/>
            </a:pPr>
            <a:endParaRPr lang="en-US" sz="19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4089400"/>
          <a:ext cx="2743200" cy="1854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81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mtClean="0"/>
              <a:t>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Design an Adder for 1-bit numbers?</a:t>
            </a:r>
          </a:p>
          <a:p>
            <a:pPr marL="457200" indent="-457200">
              <a:defRPr/>
            </a:pPr>
            <a:r>
              <a:rPr lang="en-US" sz="2400" b="1" dirty="0" smtClean="0"/>
              <a:t>1. Specification:                     3. Optimization/Circuit 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900" dirty="0" smtClean="0"/>
              <a:t>2 inputs (X,Y)</a:t>
            </a:r>
            <a:br>
              <a:rPr lang="en-US" sz="1900" dirty="0" smtClean="0"/>
            </a:br>
            <a:r>
              <a:rPr lang="en-US" sz="1900" dirty="0" smtClean="0"/>
              <a:t>2 outputs (C,S)</a:t>
            </a:r>
          </a:p>
          <a:p>
            <a:pPr marL="457200" indent="-457200">
              <a:defRPr/>
            </a:pPr>
            <a:r>
              <a:rPr lang="en-US" sz="2400" b="1" dirty="0" smtClean="0"/>
              <a:t>2. Formulation:</a:t>
            </a:r>
          </a:p>
          <a:p>
            <a:pPr marL="457200" indent="-457200">
              <a:defRPr/>
            </a:pPr>
            <a:endParaRPr lang="en-US" sz="2400" b="1" dirty="0" smtClean="0"/>
          </a:p>
          <a:p>
            <a:pPr marL="457200" indent="-457200">
              <a:defRPr/>
            </a:pPr>
            <a:endParaRPr lang="en-US" sz="19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4089400"/>
          <a:ext cx="2743200" cy="1854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82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303588"/>
            <a:ext cx="4248150" cy="210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590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mtClean="0"/>
              <a:t>Half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This adder is called a Half Adder</a:t>
            </a:r>
          </a:p>
          <a:p>
            <a:pPr>
              <a:defRPr/>
            </a:pPr>
            <a:r>
              <a:rPr lang="en-US" sz="2400" b="1" dirty="0" smtClean="0"/>
              <a:t>Q: Why?</a:t>
            </a:r>
          </a:p>
          <a:p>
            <a:pPr marL="457200" indent="-457200">
              <a:defRPr/>
            </a:pPr>
            <a:endParaRPr lang="en-US" sz="2400" b="1" dirty="0" smtClean="0"/>
          </a:p>
          <a:p>
            <a:pPr marL="457200" indent="-457200">
              <a:defRPr/>
            </a:pPr>
            <a:endParaRPr lang="en-US" sz="19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4089400"/>
          <a:ext cx="2743200" cy="1854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9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303588"/>
            <a:ext cx="4248150" cy="210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239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mtClean="0"/>
              <a:t>Full Adder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fr-FR" sz="2400" smtClean="0"/>
              <a:t>A combinational circuit that adds 3 input bits to generate a Sum bit and a Carry bit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830505"/>
            <a:ext cx="8258175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45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137</TotalTime>
  <Words>742</Words>
  <Application>Microsoft Office PowerPoint</Application>
  <PresentationFormat>On-screen Show (4:3)</PresentationFormat>
  <Paragraphs>240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Equity</vt:lpstr>
      <vt:lpstr>Unit 5  COMBINATIONAL CIRCUITS-1  </vt:lpstr>
      <vt:lpstr>PowerPoint Presentation</vt:lpstr>
      <vt:lpstr>PowerPoint Presentation</vt:lpstr>
      <vt:lpstr>PowerPoint Presentation</vt:lpstr>
      <vt:lpstr>Adder</vt:lpstr>
      <vt:lpstr>Adder</vt:lpstr>
      <vt:lpstr>Adder</vt:lpstr>
      <vt:lpstr>Half Adder</vt:lpstr>
      <vt:lpstr>Full Adder</vt:lpstr>
      <vt:lpstr>Full Adder</vt:lpstr>
      <vt:lpstr>Full Adder = 2 Half Adders</vt:lpstr>
      <vt:lpstr>Full Adder = 2 Half Adders</vt:lpstr>
      <vt:lpstr>Full Adder = 2 Half Adders</vt:lpstr>
      <vt:lpstr>Bigger Adders</vt:lpstr>
      <vt:lpstr>Bigger Adders</vt:lpstr>
      <vt:lpstr>Ripple Carry Adder</vt:lpstr>
      <vt:lpstr>Binary Parallel Adder</vt:lpstr>
      <vt:lpstr>Subtraction (2’s Complement)</vt:lpstr>
      <vt:lpstr>Subtraction (2’s Complement)</vt:lpstr>
      <vt:lpstr>Adder/Subtractor</vt:lpstr>
      <vt:lpstr>Adder/Subtractor</vt:lpstr>
      <vt:lpstr>Binary Parallel Adder (Again)</vt:lpstr>
      <vt:lpstr>Carry Look Ahead Adder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soudani;Dr Saif</dc:creator>
  <cp:lastModifiedBy>Md Saiful Islam, PhD</cp:lastModifiedBy>
  <cp:revision>18</cp:revision>
  <dcterms:created xsi:type="dcterms:W3CDTF">2015-01-08T06:36:25Z</dcterms:created>
  <dcterms:modified xsi:type="dcterms:W3CDTF">2018-08-30T07:56:24Z</dcterms:modified>
</cp:coreProperties>
</file>