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50" r:id="rId2"/>
    <p:sldId id="466" r:id="rId3"/>
    <p:sldId id="423" r:id="rId4"/>
    <p:sldId id="424" r:id="rId5"/>
    <p:sldId id="425" r:id="rId6"/>
    <p:sldId id="426" r:id="rId7"/>
    <p:sldId id="428" r:id="rId8"/>
    <p:sldId id="427" r:id="rId9"/>
    <p:sldId id="465" r:id="rId10"/>
    <p:sldId id="429" r:id="rId11"/>
    <p:sldId id="432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67" r:id="rId27"/>
    <p:sldId id="468" r:id="rId28"/>
    <p:sldId id="469" r:id="rId29"/>
    <p:sldId id="470" r:id="rId30"/>
    <p:sldId id="462" r:id="rId31"/>
    <p:sldId id="455" r:id="rId32"/>
    <p:sldId id="463" r:id="rId33"/>
    <p:sldId id="456" r:id="rId34"/>
    <p:sldId id="471" r:id="rId35"/>
    <p:sldId id="460" r:id="rId36"/>
    <p:sldId id="461" r:id="rId37"/>
  </p:sldIdLst>
  <p:sldSz cx="11887200" cy="8321675"/>
  <p:notesSz cx="7315200" cy="9601200"/>
  <p:custDataLst>
    <p:tags r:id="rId40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2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2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2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2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21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9" autoAdjust="0"/>
    <p:restoredTop sz="97101" autoAdjust="0"/>
  </p:normalViewPr>
  <p:slideViewPr>
    <p:cSldViewPr>
      <p:cViewPr varScale="1">
        <p:scale>
          <a:sx n="74" d="100"/>
          <a:sy n="74" d="100"/>
        </p:scale>
        <p:origin x="-816" y="-84"/>
      </p:cViewPr>
      <p:guideLst>
        <p:guide orient="horz" pos="2621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44963" y="912018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12018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fld id="{08CD3AA1-0D85-4AD8-8C71-F8896D29B2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69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7438" y="720725"/>
            <a:ext cx="514032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44963" y="912018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12018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2FD1A263-7C3B-4A9A-ABC2-8C527F10C2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44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fld id="{88F738C1-E671-4D3C-8CAA-D12ABC9BE7BF}" type="slidenum">
              <a:rPr lang="ar-SA" altLang="en-US" smtClean="0">
                <a:cs typeface="Arial" pitchFamily="34" charset="0"/>
              </a:rPr>
              <a:pPr eaLnBrk="1" hangingPunct="1"/>
              <a:t>32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755650"/>
            <a:ext cx="5072062" cy="355123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6125"/>
            <a:ext cx="5368925" cy="429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175" y="2584450"/>
            <a:ext cx="10102850" cy="178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763" y="4714875"/>
            <a:ext cx="8321675" cy="21272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E6B1C-02E4-441D-9E72-D44C05DE02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4272-D373-4627-BD18-FE33EBFF89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538" y="333375"/>
            <a:ext cx="2674937" cy="710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333375"/>
            <a:ext cx="7872413" cy="710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AB80-92A8-457F-A946-E3FD55B4B1A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" y="739704"/>
            <a:ext cx="9592310" cy="1386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2513" y="2687209"/>
            <a:ext cx="10345579" cy="22614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2513" y="5133626"/>
            <a:ext cx="10345579" cy="22634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52513" y="7734150"/>
            <a:ext cx="2476500" cy="5547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1779" y="7738003"/>
            <a:ext cx="4011930" cy="5547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6627" y="7738003"/>
            <a:ext cx="2852103" cy="5547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17AF5-7342-4385-8D8F-92E90FA233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2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EG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r>
              <a:t>Prof. </a:t>
            </a:r>
            <a:r>
              <a:rPr err="1"/>
              <a:t>Laxmikant</a:t>
            </a:r>
            <a:r>
              <a:t> Kale - university of </a:t>
            </a:r>
            <a:r>
              <a:rPr err="1"/>
              <a:t>illinois</a:t>
            </a:r>
            <a:r>
              <a:t> at </a:t>
            </a:r>
            <a:r>
              <a:rPr err="1"/>
              <a:t>urbana-champaign</a:t>
            </a:r>
            <a:r>
              <a:t> - Computer Sciences</a:t>
            </a:r>
          </a:p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F049-8952-4192-AEFE-2BE65A05E0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5346700"/>
            <a:ext cx="10102850" cy="16541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800" y="3527425"/>
            <a:ext cx="10102850" cy="18192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Prof. </a:t>
            </a:r>
            <a:r>
              <a:rPr err="1"/>
              <a:t>Laxmikant</a:t>
            </a:r>
            <a:r>
              <a:t> Kale - university of </a:t>
            </a:r>
            <a:r>
              <a:rPr err="1"/>
              <a:t>illinois</a:t>
            </a:r>
            <a:r>
              <a:t> at </a:t>
            </a:r>
            <a:r>
              <a:rPr err="1"/>
              <a:t>urbana-champaign</a:t>
            </a:r>
            <a:r>
              <a:t> - Computer Sciences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A5AC0-0D22-4AC3-BD72-AE90C5B93C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41513"/>
            <a:ext cx="5273675" cy="549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941513"/>
            <a:ext cx="5273675" cy="549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Prof. </a:t>
            </a:r>
            <a:r>
              <a:rPr err="1"/>
              <a:t>Laxmikant</a:t>
            </a:r>
            <a:r>
              <a:t> Kale - university of </a:t>
            </a:r>
            <a:r>
              <a:rPr err="1"/>
              <a:t>illinois</a:t>
            </a:r>
            <a:r>
              <a:t> at </a:t>
            </a:r>
            <a:r>
              <a:rPr err="1"/>
              <a:t>urbana-champaign</a:t>
            </a:r>
            <a:r>
              <a:t> - Computer Sciences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19B9-E9C6-4C8B-8E88-CDDD68D5B0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5" y="1862138"/>
            <a:ext cx="5253038" cy="776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5" y="2638425"/>
            <a:ext cx="5253038" cy="4795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850" y="1862138"/>
            <a:ext cx="5254625" cy="776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850" y="2638425"/>
            <a:ext cx="5254625" cy="4795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Prof. </a:t>
            </a:r>
            <a:r>
              <a:rPr err="1"/>
              <a:t>Laxmikant</a:t>
            </a:r>
            <a:r>
              <a:t> Kale - university of </a:t>
            </a:r>
            <a:r>
              <a:rPr err="1"/>
              <a:t>illinois</a:t>
            </a:r>
            <a:r>
              <a:t> at </a:t>
            </a:r>
            <a:r>
              <a:rPr err="1"/>
              <a:t>urbana-champaign</a:t>
            </a:r>
            <a:r>
              <a:t> - Computer Sciences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EF567-0F1D-41B2-9DAC-5E91035C96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699750" cy="1387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Prof. </a:t>
            </a:r>
            <a:r>
              <a:rPr err="1"/>
              <a:t>Laxmikant</a:t>
            </a:r>
            <a:r>
              <a:t> Kale - university of </a:t>
            </a:r>
            <a:r>
              <a:rPr err="1"/>
              <a:t>illinois</a:t>
            </a:r>
            <a:r>
              <a:t> at </a:t>
            </a:r>
            <a:r>
              <a:rPr err="1"/>
              <a:t>urbana-champaign</a:t>
            </a:r>
            <a:r>
              <a:t> - Computer Sciences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EA7F9-64DB-41EF-8ABC-D8F91FBE7DF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E27D-AFC0-46E3-B348-62D43F6DC36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31788"/>
            <a:ext cx="3911600" cy="14097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331788"/>
            <a:ext cx="6645275" cy="7102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5" y="1741488"/>
            <a:ext cx="3911600" cy="5692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130C-6959-46A7-BF96-A0245D630ED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450" y="5824538"/>
            <a:ext cx="7132638" cy="6889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0450" y="742950"/>
            <a:ext cx="7132638" cy="4994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450" y="6513513"/>
            <a:ext cx="7132638" cy="976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5238-C37B-4ECA-B6D6-2BD7D132F0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33375"/>
            <a:ext cx="106997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470" tIns="57735" rIns="115470" bIns="577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41513"/>
            <a:ext cx="1069975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470" tIns="57735" rIns="115470" bIns="57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18525" y="7578725"/>
            <a:ext cx="27749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470" tIns="57735" rIns="115470" bIns="57735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0825" y="7578725"/>
            <a:ext cx="37655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470" tIns="57735" rIns="115470" bIns="57735" numCol="1" anchor="t" anchorCtr="0" compatLnSpc="1">
            <a:prstTxWarp prst="textNoShape">
              <a:avLst/>
            </a:prstTxWarp>
          </a:bodyPr>
          <a:lstStyle>
            <a:lvl1pPr algn="ctr" rtl="0">
              <a:defRPr lang="en-US" sz="900"/>
            </a:lvl1pPr>
          </a:lstStyle>
          <a:p>
            <a:pPr>
              <a:defRPr/>
            </a:pPr>
            <a:r>
              <a:t>Prof. </a:t>
            </a:r>
            <a:r>
              <a:rPr err="1"/>
              <a:t>Laxmikant</a:t>
            </a:r>
            <a:r>
              <a:t> Kale - university of </a:t>
            </a:r>
            <a:r>
              <a:rPr err="1"/>
              <a:t>illinois</a:t>
            </a:r>
            <a:r>
              <a:t> at </a:t>
            </a:r>
            <a:r>
              <a:rPr err="1"/>
              <a:t>urbana-champaign</a:t>
            </a:r>
            <a:r>
              <a:t> - Computer Sciences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3725" y="7578725"/>
            <a:ext cx="27749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470" tIns="57735" rIns="115470" bIns="57735" numCol="1" anchor="t" anchorCtr="0" compatLnSpc="1">
            <a:prstTxWarp prst="textNoShape">
              <a:avLst/>
            </a:prstTxWarp>
          </a:bodyPr>
          <a:lstStyle>
            <a:lvl1pPr algn="l">
              <a:defRPr sz="1800"/>
            </a:lvl1pPr>
          </a:lstStyle>
          <a:p>
            <a:pPr>
              <a:defRPr/>
            </a:pPr>
            <a:fld id="{95D86D19-2CB1-462C-B37E-8AA66B720B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ctr" defTabSz="1154113" rtl="1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154113" rtl="1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1154113" rtl="1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1154113" rtl="1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1154113" rtl="1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1154113" rtl="1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1154113" rtl="1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1154113" rtl="1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1154113" rtl="1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33388" indent="-433388" algn="r" defTabSz="1154113" rtl="1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938213" indent="-360363" algn="r" defTabSz="1154113" rtl="1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  <a:cs typeface="+mn-cs"/>
        </a:defRPr>
      </a:lvl2pPr>
      <a:lvl3pPr marL="1443038" indent="-288925" algn="r" defTabSz="1154113" rtl="1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cs typeface="+mn-cs"/>
        </a:defRPr>
      </a:lvl3pPr>
      <a:lvl4pPr marL="2020888" indent="-288925" algn="r" defTabSz="1154113" rtl="1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cs typeface="+mn-cs"/>
        </a:defRPr>
      </a:lvl4pPr>
      <a:lvl5pPr marL="2598738" indent="-288925" algn="r" defTabSz="1154113" rtl="1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cs typeface="+mn-cs"/>
        </a:defRPr>
      </a:lvl5pPr>
      <a:lvl6pPr marL="3055938" indent="-288925" algn="r" defTabSz="1154113" rtl="1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cs typeface="+mn-cs"/>
        </a:defRPr>
      </a:lvl6pPr>
      <a:lvl7pPr marL="3513138" indent="-288925" algn="r" defTabSz="1154113" rtl="1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cs typeface="+mn-cs"/>
        </a:defRPr>
      </a:lvl7pPr>
      <a:lvl8pPr marL="3970338" indent="-288925" algn="r" defTabSz="1154113" rtl="1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cs typeface="+mn-cs"/>
        </a:defRPr>
      </a:lvl8pPr>
      <a:lvl9pPr marL="4427538" indent="-288925" algn="r" defTabSz="1154113" rtl="1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2130" y="3519517"/>
            <a:ext cx="10104120" cy="2622520"/>
          </a:xfrm>
        </p:spPr>
        <p:txBody>
          <a:bodyPr/>
          <a:lstStyle/>
          <a:p>
            <a:r>
              <a:rPr lang="en-US" altLang="en-US" dirty="0" smtClean="0"/>
              <a:t>Unit 8 </a:t>
            </a:r>
            <a:br>
              <a:rPr lang="en-US" altLang="en-US" dirty="0" smtClean="0"/>
            </a:br>
            <a:r>
              <a:rPr lang="en-US" dirty="0" smtClean="0"/>
              <a:t>Registers and RTL</a:t>
            </a:r>
            <a:endParaRPr lang="en-US" altLang="en-US" dirty="0" smtClean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8912" y="1666803"/>
            <a:ext cx="6540372" cy="137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5470" tIns="57735" rIns="115470" bIns="57735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College of Computer and Information Sciences</a:t>
            </a:r>
            <a:endParaRPr lang="en-US" sz="2500" dirty="0"/>
          </a:p>
          <a:p>
            <a:pPr algn="ctr"/>
            <a:r>
              <a:rPr lang="en-US" sz="2000" dirty="0"/>
              <a:t>Department of Computer Science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algn="ctr" defTabSz="1154704" rtl="0" eaLnBrk="0" hangingPunct="0"/>
            <a:r>
              <a:rPr lang="en-US" altLang="en-US" sz="1900" b="1" dirty="0">
                <a:latin typeface="Calibri" pitchFamily="34" charset="0"/>
                <a:ea typeface="Calibri" pitchFamily="34" charset="0"/>
              </a:rPr>
              <a:t>    </a:t>
            </a:r>
          </a:p>
          <a:p>
            <a:pPr algn="ctr" defTabSz="1154704" rtl="0" eaLnBrk="0" hangingPunct="0"/>
            <a:r>
              <a:rPr lang="en-US" altLang="en-US" sz="2000" b="1" dirty="0">
                <a:latin typeface="Calibri" pitchFamily="34" charset="0"/>
                <a:ea typeface="Calibri" pitchFamily="34" charset="0"/>
              </a:rPr>
              <a:t> CSC 220: Computer Organization</a:t>
            </a:r>
            <a:endParaRPr lang="en-US" altLang="en-US" sz="3500" dirty="0"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06" y="457477"/>
            <a:ext cx="2576146" cy="92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A1962942-E2FD-41FD-9C6F-A5B67DF5C9EF}" type="slidenum">
              <a:rPr lang="ar-SA" smtClean="0"/>
              <a:pPr defTabSz="1154113"/>
              <a:t>10</a:t>
            </a:fld>
            <a:endParaRPr lang="en-US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7037"/>
            <a:ext cx="10220325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93725"/>
            <a:ext cx="103727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486065D0-6E61-4D50-A52F-98CF400E1902}" type="slidenum">
              <a:rPr lang="ar-SA" smtClean="0"/>
              <a:pPr defTabSz="1154113"/>
              <a:t>11</a:t>
            </a:fld>
            <a:endParaRPr lang="en-US" smtClean="0"/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76200" y="1663700"/>
            <a:ext cx="9985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470" tIns="57735" rIns="115470" bIns="57735">
            <a:spAutoFit/>
          </a:bodyPr>
          <a:lstStyle/>
          <a:p>
            <a:pPr defTabSz="1154113"/>
            <a:r>
              <a:rPr lang="en-US" dirty="0"/>
              <a:t>Serial</a:t>
            </a:r>
          </a:p>
        </p:txBody>
      </p:sp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0" y="2403475"/>
            <a:ext cx="12303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470" tIns="57735" rIns="115470" bIns="57735">
            <a:spAutoFit/>
          </a:bodyPr>
          <a:lstStyle/>
          <a:p>
            <a:pPr defTabSz="1154113"/>
            <a:r>
              <a:rPr lang="en-US" dirty="0"/>
              <a:t>Parallel</a:t>
            </a:r>
          </a:p>
        </p:txBody>
      </p:sp>
      <p:sp>
        <p:nvSpPr>
          <p:cNvPr id="70663" name="Line 6"/>
          <p:cNvSpPr>
            <a:spLocks noChangeShapeType="1"/>
          </p:cNvSpPr>
          <p:nvPr/>
        </p:nvSpPr>
        <p:spPr bwMode="auto">
          <a:xfrm flipH="1">
            <a:off x="9212263" y="3328988"/>
            <a:ext cx="495300" cy="9239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0664" name="Text Box 7"/>
          <p:cNvSpPr txBox="1">
            <a:spLocks noChangeArrowheads="1"/>
          </p:cNvSpPr>
          <p:nvPr/>
        </p:nvSpPr>
        <p:spPr bwMode="auto">
          <a:xfrm>
            <a:off x="8535988" y="2909888"/>
            <a:ext cx="1589087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115470" tIns="57735" rIns="115470" bIns="57735">
            <a:spAutoFit/>
          </a:bodyPr>
          <a:lstStyle/>
          <a:p>
            <a:pPr defTabSz="1154113"/>
            <a:r>
              <a:rPr lang="en-US"/>
              <a:t>MUX 2 - 1</a:t>
            </a:r>
          </a:p>
        </p:txBody>
      </p:sp>
      <p:sp>
        <p:nvSpPr>
          <p:cNvPr id="70665" name="Line 8"/>
          <p:cNvSpPr>
            <a:spLocks noChangeShapeType="1"/>
          </p:cNvSpPr>
          <p:nvPr/>
        </p:nvSpPr>
        <p:spPr bwMode="auto">
          <a:xfrm flipH="1">
            <a:off x="7231063" y="3328988"/>
            <a:ext cx="2179637" cy="1016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0666" name="Line 9"/>
          <p:cNvSpPr>
            <a:spLocks noChangeShapeType="1"/>
          </p:cNvSpPr>
          <p:nvPr/>
        </p:nvSpPr>
        <p:spPr bwMode="auto">
          <a:xfrm flipH="1">
            <a:off x="4943475" y="3360738"/>
            <a:ext cx="495300" cy="9239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0667" name="Text Box 10"/>
          <p:cNvSpPr txBox="1">
            <a:spLocks noChangeArrowheads="1"/>
          </p:cNvSpPr>
          <p:nvPr/>
        </p:nvSpPr>
        <p:spPr bwMode="auto">
          <a:xfrm>
            <a:off x="4514850" y="3130550"/>
            <a:ext cx="1373188" cy="4191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115470" tIns="57735" rIns="115470" bIns="57735">
            <a:spAutoFit/>
          </a:bodyPr>
          <a:lstStyle/>
          <a:p>
            <a:pPr defTabSz="1154113"/>
            <a:r>
              <a:rPr lang="en-US" sz="2000" b="1"/>
              <a:t>MUX 2 - 1</a:t>
            </a:r>
          </a:p>
        </p:txBody>
      </p:sp>
      <p:sp>
        <p:nvSpPr>
          <p:cNvPr id="70668" name="Line 11"/>
          <p:cNvSpPr>
            <a:spLocks noChangeShapeType="1"/>
          </p:cNvSpPr>
          <p:nvPr/>
        </p:nvSpPr>
        <p:spPr bwMode="auto">
          <a:xfrm flipH="1">
            <a:off x="2962275" y="3551238"/>
            <a:ext cx="1762125" cy="8255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8037"/>
            <a:ext cx="7085527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B560D13A-A130-40AB-B408-F05644A8210D}" type="slidenum">
              <a:rPr lang="ar-SA" smtClean="0"/>
              <a:pPr defTabSz="1154113"/>
              <a:t>12</a:t>
            </a:fld>
            <a:endParaRPr lang="en-US" smtClean="0"/>
          </a:p>
        </p:txBody>
      </p:sp>
      <p:graphicFrame>
        <p:nvGraphicFramePr>
          <p:cNvPr id="5332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83778"/>
              </p:ext>
            </p:extLst>
          </p:nvPr>
        </p:nvGraphicFramePr>
        <p:xfrm>
          <a:off x="381000" y="2179637"/>
          <a:ext cx="3978276" cy="2669340"/>
        </p:xfrm>
        <a:graphic>
          <a:graphicData uri="http://schemas.openxmlformats.org/drawingml/2006/table">
            <a:tbl>
              <a:tblPr rtl="1"/>
              <a:tblGrid>
                <a:gridCol w="1014413"/>
                <a:gridCol w="1017588"/>
                <a:gridCol w="971550"/>
                <a:gridCol w="974725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l" defTabSz="115411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Operation</a:t>
                      </a:r>
                    </a:p>
                  </a:txBody>
                  <a:tcPr marL="115470" marR="115470" marT="57735" marB="57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15411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4113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S0</a:t>
                      </a:r>
                      <a:endParaRPr kumimoji="0" lang="ar-SA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4113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S1</a:t>
                      </a:r>
                      <a:endParaRPr kumimoji="0" lang="ar-SA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marL="0" marR="0" lvl="0" indent="0" algn="l" defTabSz="1154113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change</a:t>
                      </a:r>
                      <a:endParaRPr kumimoji="0" lang="ar-SA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54113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ar-SA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4113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ar-SA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marL="0" marR="0" lvl="0" indent="0" algn="l" defTabSz="1154113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Shift left 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54113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ar-SA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4113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ar-SA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590">
                <a:tc gridSpan="2">
                  <a:txBody>
                    <a:bodyPr/>
                    <a:lstStyle/>
                    <a:p>
                      <a:pPr marL="0" marR="0" lvl="0" indent="0" algn="l" defTabSz="1154113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Shift right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54113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ar-SA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4113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ar-SA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marL="0" marR="0" lvl="0" indent="0" algn="l" defTabSz="1154113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Parallel load</a:t>
                      </a:r>
                      <a:endParaRPr kumimoji="0" lang="ar-SA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54113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ar-SA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4113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ar-SA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115411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15411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15411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154113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470" marR="115470" marT="57735" marB="57735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52600" y="122237"/>
            <a:ext cx="6934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Bidirectional Shift Register with parallel load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8C9968F2-BC30-4A0F-8C13-E0B465A86DEC}" type="slidenum">
              <a:rPr lang="en-US" smtClean="0"/>
              <a:pPr defTabSz="1154113"/>
              <a:t>13</a:t>
            </a:fld>
            <a:endParaRPr lang="en-US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shift registers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7638"/>
            <a:ext cx="10698163" cy="6564312"/>
          </a:xfrm>
        </p:spPr>
        <p:txBody>
          <a:bodyPr/>
          <a:lstStyle/>
          <a:p>
            <a:pPr algn="l" rtl="0" eaLnBrk="1" hangingPunct="1"/>
            <a:r>
              <a:rPr lang="en-US" sz="2000" smtClean="0"/>
              <a:t>Logical shifts – Standard shifts like we just saw.  In the absence of a SI input, 0 occupies the vacant position.</a:t>
            </a:r>
          </a:p>
          <a:p>
            <a:pPr lvl="1" algn="l" rtl="0" eaLnBrk="1" hangingPunct="1"/>
            <a:r>
              <a:rPr lang="en-US" sz="2000" smtClean="0"/>
              <a:t>Left: 0110 -&gt; 1100</a:t>
            </a:r>
          </a:p>
          <a:p>
            <a:pPr lvl="1" algn="l" rtl="0" eaLnBrk="1" hangingPunct="1"/>
            <a:r>
              <a:rPr lang="en-US" sz="2000" smtClean="0"/>
              <a:t>Right: 0110 -&gt; 0011</a:t>
            </a:r>
          </a:p>
          <a:p>
            <a:pPr algn="l" rtl="0" eaLnBrk="1" hangingPunct="1"/>
            <a:r>
              <a:rPr lang="en-US" sz="2000" smtClean="0"/>
              <a:t>Circular shifts (also called ring counters or rotates) – The shifted out bit wraps around to the vacant position.</a:t>
            </a:r>
          </a:p>
          <a:p>
            <a:pPr lvl="1" algn="l" rtl="0" eaLnBrk="1" hangingPunct="1"/>
            <a:r>
              <a:rPr lang="en-US" sz="2000" smtClean="0"/>
              <a:t>Left: 1001 -&gt; 0011</a:t>
            </a:r>
          </a:p>
          <a:p>
            <a:pPr lvl="1" algn="l" rtl="0" eaLnBrk="1" hangingPunct="1"/>
            <a:r>
              <a:rPr lang="en-US" sz="2000" smtClean="0"/>
              <a:t>Right: 1001 -&gt; 1100</a:t>
            </a:r>
          </a:p>
          <a:p>
            <a:pPr algn="l" rtl="0" eaLnBrk="1" hangingPunct="1"/>
            <a:r>
              <a:rPr lang="en-US" sz="2000" smtClean="0"/>
              <a:t>Switch-tail ring counter (aka Johnson counter) – Similar to the ring counter, but the serial input is the complement of the serial output.</a:t>
            </a:r>
          </a:p>
          <a:p>
            <a:pPr lvl="1" algn="l" rtl="0" eaLnBrk="1" hangingPunct="1"/>
            <a:r>
              <a:rPr lang="en-US" sz="2000" smtClean="0"/>
              <a:t>Left: 1001 -&gt; 0010</a:t>
            </a:r>
          </a:p>
          <a:p>
            <a:pPr lvl="1" algn="l" rtl="0" eaLnBrk="1" hangingPunct="1"/>
            <a:r>
              <a:rPr lang="en-US" sz="2000" smtClean="0"/>
              <a:t>Right: 1001 -&gt; 0100</a:t>
            </a:r>
          </a:p>
          <a:p>
            <a:pPr algn="l" rtl="0" eaLnBrk="1" hangingPunct="1"/>
            <a:r>
              <a:rPr lang="en-US" sz="2000" smtClean="0"/>
              <a:t>Arithmetical shifts – Left shifting is the same as a logical shift.  Right shifting however maintains the MSB.</a:t>
            </a:r>
          </a:p>
          <a:p>
            <a:pPr lvl="1" algn="l" rtl="0" eaLnBrk="1" hangingPunct="1"/>
            <a:r>
              <a:rPr lang="en-US" sz="2000" smtClean="0"/>
              <a:t>Left: 0110 -&gt; 1100</a:t>
            </a:r>
          </a:p>
          <a:p>
            <a:pPr lvl="1" algn="l" rtl="0" eaLnBrk="1" hangingPunct="1"/>
            <a:r>
              <a:rPr lang="en-US" sz="2000" smtClean="0"/>
              <a:t>Right: 0110 -&gt; 0011;   1011 -&gt; 1101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EC0F6826-24A8-43BE-A4D1-30C9B774DDF0}" type="slidenum">
              <a:rPr lang="en-US" smtClean="0"/>
              <a:pPr defTabSz="1154113"/>
              <a:t>14</a:t>
            </a:fld>
            <a:endParaRPr lang="en-US" smtClean="0"/>
          </a:p>
        </p:txBody>
      </p:sp>
      <p:sp>
        <p:nvSpPr>
          <p:cNvPr id="7475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10699750" cy="1387475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74756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93725" y="1017588"/>
            <a:ext cx="5251450" cy="6842125"/>
          </a:xfrm>
        </p:spPr>
        <p:txBody>
          <a:bodyPr/>
          <a:lstStyle/>
          <a:p>
            <a:pPr algn="l" rtl="0" eaLnBrk="1" hangingPunct="1">
              <a:lnSpc>
                <a:spcPct val="110000"/>
              </a:lnSpc>
            </a:pPr>
            <a:r>
              <a:rPr lang="en-US" sz="2300" smtClean="0"/>
              <a:t>Consider a 4-bit register with the following inputs</a:t>
            </a:r>
          </a:p>
          <a:p>
            <a:pPr lvl="1" algn="l" rtl="0" eaLnBrk="1" hangingPunct="1">
              <a:lnSpc>
                <a:spcPct val="110000"/>
              </a:lnSpc>
            </a:pPr>
            <a:r>
              <a:rPr lang="en-US" sz="2300" smtClean="0"/>
              <a:t>parallel data inputs ABCD = 0011 </a:t>
            </a:r>
          </a:p>
          <a:p>
            <a:pPr lvl="1" algn="l" rtl="0" eaLnBrk="1" hangingPunct="1">
              <a:lnSpc>
                <a:spcPct val="110000"/>
              </a:lnSpc>
            </a:pPr>
            <a:r>
              <a:rPr lang="en-US" sz="2300" smtClean="0"/>
              <a:t>left serial input LSI = 1 (This is the serial input for a left shift.) </a:t>
            </a:r>
          </a:p>
          <a:p>
            <a:pPr lvl="1" algn="l" rtl="0" eaLnBrk="1" hangingPunct="1">
              <a:lnSpc>
                <a:spcPct val="110000"/>
              </a:lnSpc>
            </a:pPr>
            <a:r>
              <a:rPr lang="en-US" sz="2300" smtClean="0"/>
              <a:t>right serial input RSI = 0 (This is the serial input for a right shift.) </a:t>
            </a:r>
          </a:p>
          <a:p>
            <a:pPr lvl="1" algn="l" rtl="0" eaLnBrk="1" hangingPunct="1">
              <a:lnSpc>
                <a:spcPct val="110000"/>
              </a:lnSpc>
            </a:pPr>
            <a:r>
              <a:rPr lang="en-US" sz="2300" smtClean="0"/>
              <a:t>The three control inputs S</a:t>
            </a:r>
            <a:r>
              <a:rPr lang="en-US" sz="2300" baseline="-30000" smtClean="0"/>
              <a:t>2</a:t>
            </a:r>
            <a:r>
              <a:rPr lang="en-US" sz="2300" smtClean="0"/>
              <a:t>, S</a:t>
            </a:r>
            <a:r>
              <a:rPr lang="en-US" sz="2300" baseline="-30000" smtClean="0"/>
              <a:t>1</a:t>
            </a:r>
            <a:r>
              <a:rPr lang="en-US" sz="2300" smtClean="0"/>
              <a:t>, S</a:t>
            </a:r>
            <a:r>
              <a:rPr lang="en-US" sz="2300" baseline="-30000" smtClean="0"/>
              <a:t>0</a:t>
            </a:r>
            <a:r>
              <a:rPr lang="en-US" sz="2300" smtClean="0"/>
              <a:t> operate as shown in the table to the right. </a:t>
            </a:r>
          </a:p>
          <a:p>
            <a:pPr lvl="1" algn="l" rtl="0" eaLnBrk="1" hangingPunct="1">
              <a:lnSpc>
                <a:spcPct val="110000"/>
              </a:lnSpc>
            </a:pPr>
            <a:r>
              <a:rPr lang="en-US" sz="2300" smtClean="0"/>
              <a:t>Let the initial register content be Q</a:t>
            </a:r>
            <a:r>
              <a:rPr lang="en-US" sz="2300" baseline="-30000" smtClean="0"/>
              <a:t>A</a:t>
            </a:r>
            <a:r>
              <a:rPr lang="en-US" sz="2300" smtClean="0"/>
              <a:t>Q</a:t>
            </a:r>
            <a:r>
              <a:rPr lang="en-US" sz="2300" baseline="-30000" smtClean="0"/>
              <a:t>B</a:t>
            </a:r>
            <a:r>
              <a:rPr lang="en-US" sz="2300" smtClean="0"/>
              <a:t>Q</a:t>
            </a:r>
            <a:r>
              <a:rPr lang="en-US" sz="2300" baseline="-30000" smtClean="0"/>
              <a:t>C</a:t>
            </a:r>
            <a:r>
              <a:rPr lang="en-US" sz="2300" smtClean="0"/>
              <a:t>Q</a:t>
            </a:r>
            <a:r>
              <a:rPr lang="en-US" sz="2300" baseline="-30000" smtClean="0"/>
              <a:t>D</a:t>
            </a:r>
            <a:r>
              <a:rPr lang="en-US" sz="2300" smtClean="0"/>
              <a:t> = 0101 </a:t>
            </a:r>
          </a:p>
        </p:txBody>
      </p:sp>
      <p:graphicFrame>
        <p:nvGraphicFramePr>
          <p:cNvPr id="445558" name="Group 1142"/>
          <p:cNvGraphicFramePr>
            <a:graphicFrameLocks noGrp="1"/>
          </p:cNvGraphicFramePr>
          <p:nvPr/>
        </p:nvGraphicFramePr>
        <p:xfrm>
          <a:off x="6240463" y="1293813"/>
          <a:ext cx="4953001" cy="4931365"/>
        </p:xfrm>
        <a:graphic>
          <a:graphicData uri="http://schemas.openxmlformats.org/drawingml/2006/table">
            <a:tbl>
              <a:tblPr/>
              <a:tblGrid>
                <a:gridCol w="658337"/>
                <a:gridCol w="656273"/>
                <a:gridCol w="658336"/>
                <a:gridCol w="2980055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Operation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change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complement each bit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set to 1111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E19FC202-FE61-4D63-B0D5-0A0F40DE06E2}" type="slidenum">
              <a:rPr lang="en-US" smtClean="0"/>
              <a:pPr defTabSz="1154113"/>
              <a:t>15</a:t>
            </a:fld>
            <a:endParaRPr lang="en-US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10699750" cy="1387475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aphicFrame>
        <p:nvGraphicFramePr>
          <p:cNvPr id="446558" name="Group 94"/>
          <p:cNvGraphicFramePr>
            <a:graphicFrameLocks noGrp="1"/>
          </p:cNvGraphicFramePr>
          <p:nvPr/>
        </p:nvGraphicFramePr>
        <p:xfrm>
          <a:off x="6240463" y="1017588"/>
          <a:ext cx="4953001" cy="7119657"/>
        </p:xfrm>
        <a:graphic>
          <a:graphicData uri="http://schemas.openxmlformats.org/drawingml/2006/table">
            <a:tbl>
              <a:tblPr/>
              <a:tblGrid>
                <a:gridCol w="658337"/>
                <a:gridCol w="656273"/>
                <a:gridCol w="658336"/>
                <a:gridCol w="2980055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Operation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change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complement each bit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set to 1111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Other Information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ABCD = 0011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LS1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RSI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6885" name="Group 421"/>
          <p:cNvGraphicFramePr>
            <a:graphicFrameLocks noGrp="1"/>
          </p:cNvGraphicFramePr>
          <p:nvPr/>
        </p:nvGraphicFramePr>
        <p:xfrm>
          <a:off x="693738" y="1201738"/>
          <a:ext cx="4608356" cy="6843663"/>
        </p:xfrm>
        <a:graphic>
          <a:graphicData uri="http://schemas.openxmlformats.org/drawingml/2006/table">
            <a:tbl>
              <a:tblPr/>
              <a:tblGrid>
                <a:gridCol w="658337"/>
                <a:gridCol w="658336"/>
                <a:gridCol w="658337"/>
                <a:gridCol w="658336"/>
                <a:gridCol w="658337"/>
                <a:gridCol w="658336"/>
                <a:gridCol w="658337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6248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1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BE24193E-B5CF-4E83-8FDF-D81EDCDB4C36}" type="slidenum">
              <a:rPr lang="en-US" smtClean="0"/>
              <a:pPr defTabSz="1154113"/>
              <a:t>16</a:t>
            </a:fld>
            <a:endParaRPr lang="en-US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333375"/>
            <a:ext cx="10699750" cy="474663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aphicFrame>
        <p:nvGraphicFramePr>
          <p:cNvPr id="447656" name="Group 168"/>
          <p:cNvGraphicFramePr>
            <a:graphicFrameLocks noGrp="1"/>
          </p:cNvGraphicFramePr>
          <p:nvPr/>
        </p:nvGraphicFramePr>
        <p:xfrm>
          <a:off x="6240463" y="1017588"/>
          <a:ext cx="4953001" cy="7119657"/>
        </p:xfrm>
        <a:graphic>
          <a:graphicData uri="http://schemas.openxmlformats.org/drawingml/2006/table">
            <a:tbl>
              <a:tblPr/>
              <a:tblGrid>
                <a:gridCol w="658337"/>
                <a:gridCol w="656273"/>
                <a:gridCol w="658336"/>
                <a:gridCol w="2980055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Operation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change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complement each bit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set to 1111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Other Information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ABCD = 0011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LS1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RSI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7674" name="Group 186"/>
          <p:cNvGraphicFramePr>
            <a:graphicFrameLocks noGrp="1"/>
          </p:cNvGraphicFramePr>
          <p:nvPr/>
        </p:nvGraphicFramePr>
        <p:xfrm>
          <a:off x="693738" y="1201738"/>
          <a:ext cx="4608356" cy="6771601"/>
        </p:xfrm>
        <a:graphic>
          <a:graphicData uri="http://schemas.openxmlformats.org/drawingml/2006/table">
            <a:tbl>
              <a:tblPr/>
              <a:tblGrid>
                <a:gridCol w="658337"/>
                <a:gridCol w="658336"/>
                <a:gridCol w="658337"/>
                <a:gridCol w="658336"/>
                <a:gridCol w="658337"/>
                <a:gridCol w="658336"/>
                <a:gridCol w="658337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6248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886A6AC0-ABF5-4FB6-BB5E-821213E8DBB9}" type="slidenum">
              <a:rPr lang="en-US" smtClean="0"/>
              <a:pPr defTabSz="1154113"/>
              <a:t>17</a:t>
            </a:fld>
            <a:endParaRPr lang="en-US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10699750" cy="703263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aphicFrame>
        <p:nvGraphicFramePr>
          <p:cNvPr id="448678" name="Group 166"/>
          <p:cNvGraphicFramePr>
            <a:graphicFrameLocks noGrp="1"/>
          </p:cNvGraphicFramePr>
          <p:nvPr/>
        </p:nvGraphicFramePr>
        <p:xfrm>
          <a:off x="6240463" y="1017588"/>
          <a:ext cx="4953001" cy="7119657"/>
        </p:xfrm>
        <a:graphic>
          <a:graphicData uri="http://schemas.openxmlformats.org/drawingml/2006/table">
            <a:tbl>
              <a:tblPr/>
              <a:tblGrid>
                <a:gridCol w="658337"/>
                <a:gridCol w="656273"/>
                <a:gridCol w="658336"/>
                <a:gridCol w="2980055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Operation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change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complement each bit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set to 1111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Other Information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ABCD = 0011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LS1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RSI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8696" name="Group 184"/>
          <p:cNvGraphicFramePr>
            <a:graphicFrameLocks noGrp="1"/>
          </p:cNvGraphicFramePr>
          <p:nvPr/>
        </p:nvGraphicFramePr>
        <p:xfrm>
          <a:off x="693738" y="1201738"/>
          <a:ext cx="4608356" cy="6843663"/>
        </p:xfrm>
        <a:graphic>
          <a:graphicData uri="http://schemas.openxmlformats.org/drawingml/2006/table">
            <a:tbl>
              <a:tblPr/>
              <a:tblGrid>
                <a:gridCol w="658337"/>
                <a:gridCol w="658336"/>
                <a:gridCol w="658337"/>
                <a:gridCol w="658336"/>
                <a:gridCol w="658337"/>
                <a:gridCol w="658336"/>
                <a:gridCol w="658337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6248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1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89493733-72DF-42D6-B2AC-71C7412B3417}" type="slidenum">
              <a:rPr lang="en-US" smtClean="0"/>
              <a:pPr defTabSz="1154113"/>
              <a:t>18</a:t>
            </a:fld>
            <a:endParaRPr lang="en-US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333375"/>
            <a:ext cx="10699750" cy="627063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aphicFrame>
        <p:nvGraphicFramePr>
          <p:cNvPr id="449723" name="Group 187"/>
          <p:cNvGraphicFramePr>
            <a:graphicFrameLocks noGrp="1"/>
          </p:cNvGraphicFramePr>
          <p:nvPr/>
        </p:nvGraphicFramePr>
        <p:xfrm>
          <a:off x="6240463" y="1017588"/>
          <a:ext cx="4953001" cy="7119657"/>
        </p:xfrm>
        <a:graphic>
          <a:graphicData uri="http://schemas.openxmlformats.org/drawingml/2006/table">
            <a:tbl>
              <a:tblPr/>
              <a:tblGrid>
                <a:gridCol w="658337"/>
                <a:gridCol w="656273"/>
                <a:gridCol w="658336"/>
                <a:gridCol w="2980055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Operation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change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complement each bit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set to 1111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Other Information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ABCD = 0011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LS1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RSI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9739" name="Group 203"/>
          <p:cNvGraphicFramePr>
            <a:graphicFrameLocks noGrp="1"/>
          </p:cNvGraphicFramePr>
          <p:nvPr/>
        </p:nvGraphicFramePr>
        <p:xfrm>
          <a:off x="693738" y="1201738"/>
          <a:ext cx="4608356" cy="6843663"/>
        </p:xfrm>
        <a:graphic>
          <a:graphicData uri="http://schemas.openxmlformats.org/drawingml/2006/table">
            <a:tbl>
              <a:tblPr/>
              <a:tblGrid>
                <a:gridCol w="658337"/>
                <a:gridCol w="658336"/>
                <a:gridCol w="658337"/>
                <a:gridCol w="658336"/>
                <a:gridCol w="658337"/>
                <a:gridCol w="658336"/>
                <a:gridCol w="658337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6248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1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10E88056-825D-43A9-B7A4-28D4D87EB41E}" type="slidenum">
              <a:rPr lang="en-US" smtClean="0"/>
              <a:pPr defTabSz="1154113"/>
              <a:t>19</a:t>
            </a:fld>
            <a:endParaRPr lang="en-US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10699750" cy="960438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aphicFrame>
        <p:nvGraphicFramePr>
          <p:cNvPr id="450746" name="Group 186"/>
          <p:cNvGraphicFramePr>
            <a:graphicFrameLocks noGrp="1"/>
          </p:cNvGraphicFramePr>
          <p:nvPr/>
        </p:nvGraphicFramePr>
        <p:xfrm>
          <a:off x="6240463" y="1017588"/>
          <a:ext cx="4953001" cy="7119657"/>
        </p:xfrm>
        <a:graphic>
          <a:graphicData uri="http://schemas.openxmlformats.org/drawingml/2006/table">
            <a:tbl>
              <a:tblPr/>
              <a:tblGrid>
                <a:gridCol w="658337"/>
                <a:gridCol w="656273"/>
                <a:gridCol w="658336"/>
                <a:gridCol w="2980055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Operation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change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complement each bit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set to 1111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Other Information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ABCD = 0011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LS1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RSI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0747" name="Group 187"/>
          <p:cNvGraphicFramePr>
            <a:graphicFrameLocks noGrp="1"/>
          </p:cNvGraphicFramePr>
          <p:nvPr/>
        </p:nvGraphicFramePr>
        <p:xfrm>
          <a:off x="693738" y="1201738"/>
          <a:ext cx="4608356" cy="6771601"/>
        </p:xfrm>
        <a:graphic>
          <a:graphicData uri="http://schemas.openxmlformats.org/drawingml/2006/table">
            <a:tbl>
              <a:tblPr/>
              <a:tblGrid>
                <a:gridCol w="658337"/>
                <a:gridCol w="658336"/>
                <a:gridCol w="658337"/>
                <a:gridCol w="658336"/>
                <a:gridCol w="658337"/>
                <a:gridCol w="658336"/>
                <a:gridCol w="658337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6248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11963" y="619114"/>
            <a:ext cx="8179896" cy="6949402"/>
          </a:xfrm>
          <a:prstGeom prst="rect">
            <a:avLst/>
          </a:prstGeom>
        </p:spPr>
        <p:txBody>
          <a:bodyPr lIns="115470" tIns="57735" rIns="115470" bIns="57735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500" kern="0">
                <a:solidFill>
                  <a:srgbClr val="C00000"/>
                </a:solidFill>
              </a:rPr>
              <a:t>Unit </a:t>
            </a:r>
            <a:r>
              <a:rPr lang="en-US" altLang="en-US" sz="2500" kern="0" smtClean="0">
                <a:solidFill>
                  <a:srgbClr val="C00000"/>
                </a:solidFill>
              </a:rPr>
              <a:t>8: </a:t>
            </a:r>
            <a:r>
              <a:rPr lang="en-US" altLang="en-US" sz="2500" kern="0" dirty="0">
                <a:solidFill>
                  <a:srgbClr val="C00000"/>
                </a:solidFill>
              </a:rPr>
              <a:t>Registers and RTL</a:t>
            </a:r>
            <a:endParaRPr lang="en-US" altLang="fr-FR" b="1" kern="0" dirty="0" smtClean="0">
              <a:solidFill>
                <a:srgbClr val="C00000"/>
              </a:solidFill>
            </a:endParaRPr>
          </a:p>
          <a:p>
            <a:pPr algn="l" eaLnBrk="1" hangingPunct="1"/>
            <a:r>
              <a:rPr lang="en-US" altLang="fr-FR" b="1" kern="0" dirty="0" smtClean="0">
                <a:solidFill>
                  <a:srgbClr val="0070C0"/>
                </a:solidFill>
              </a:rPr>
              <a:t>Overview</a:t>
            </a:r>
          </a:p>
          <a:p>
            <a:pPr marL="922160" lvl="1" indent="-344808" algn="l" eaLnBrk="1" hangingPunct="1">
              <a:spcBef>
                <a:spcPts val="726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3500" dirty="0" smtClean="0">
                <a:solidFill>
                  <a:prstClr val="black"/>
                </a:solidFill>
                <a:latin typeface="Perpetua"/>
              </a:rPr>
              <a:t>Registers</a:t>
            </a:r>
            <a:endParaRPr lang="en-US" altLang="fr-FR" sz="35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1379360" lvl="2" indent="-344808" algn="l" eaLnBrk="1" hangingPunct="1">
              <a:spcBef>
                <a:spcPts val="726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3500" dirty="0" smtClean="0">
                <a:solidFill>
                  <a:prstClr val="black"/>
                </a:solidFill>
                <a:latin typeface="Perpetua"/>
              </a:rPr>
              <a:t>Parallel in Parallel out Registers</a:t>
            </a:r>
          </a:p>
          <a:p>
            <a:pPr marL="1379360" lvl="2" indent="-344808" algn="l" eaLnBrk="1" hangingPunct="1">
              <a:spcBef>
                <a:spcPts val="726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3500" dirty="0" smtClean="0">
                <a:solidFill>
                  <a:prstClr val="black"/>
                </a:solidFill>
                <a:latin typeface="Perpetua"/>
              </a:rPr>
              <a:t>Shift Registers</a:t>
            </a:r>
            <a:endParaRPr lang="en-US" altLang="fr-FR" sz="3500" dirty="0">
              <a:solidFill>
                <a:prstClr val="black"/>
              </a:solidFill>
              <a:latin typeface="Perpetua"/>
            </a:endParaRPr>
          </a:p>
          <a:p>
            <a:pPr marL="922160" lvl="1" indent="-344808" algn="l" eaLnBrk="1" hangingPunct="1">
              <a:spcBef>
                <a:spcPts val="726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3500" dirty="0">
                <a:solidFill>
                  <a:prstClr val="black"/>
                </a:solidFill>
                <a:latin typeface="Perpetua"/>
              </a:rPr>
              <a:t>Bus Construction</a:t>
            </a:r>
          </a:p>
          <a:p>
            <a:pPr marL="922160" lvl="1" indent="-344808" algn="l" eaLnBrk="1" hangingPunct="1">
              <a:spcBef>
                <a:spcPts val="726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3500" dirty="0" smtClean="0">
                <a:solidFill>
                  <a:prstClr val="black"/>
                </a:solidFill>
                <a:latin typeface="Perpetua"/>
              </a:rPr>
              <a:t>Register Transfer Language</a:t>
            </a:r>
          </a:p>
          <a:p>
            <a:pPr marL="1379360" lvl="2" indent="-344808" algn="l" eaLnBrk="1" hangingPunct="1">
              <a:spcBef>
                <a:spcPts val="726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3500" dirty="0">
                <a:solidFill>
                  <a:prstClr val="black"/>
                </a:solidFill>
                <a:latin typeface="Perpetua"/>
                <a:cs typeface="+mn-cs"/>
              </a:rPr>
              <a:t>Micro operations </a:t>
            </a:r>
          </a:p>
          <a:p>
            <a:pPr algn="l" eaLnBrk="1" hangingPunct="1"/>
            <a:endParaRPr lang="en-US" altLang="fr-FR" b="1" kern="0" dirty="0" smtClean="0">
              <a:solidFill>
                <a:srgbClr val="0070C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011963" y="5989637"/>
            <a:ext cx="9704369" cy="157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470" tIns="57735" rIns="115470" bIns="57735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1pPr>
            <a:lvl2pPr marL="914400" indent="-342900" defTabSz="762000"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9pPr>
          </a:lstStyle>
          <a:p>
            <a:pPr algn="l" rtl="0">
              <a:lnSpc>
                <a:spcPct val="90000"/>
              </a:lnSpc>
              <a:defRPr/>
            </a:pPr>
            <a:endParaRPr kumimoji="1" lang="en-US" altLang="ko-KR" sz="2000" b="1" dirty="0"/>
          </a:p>
          <a:p>
            <a:pPr algn="l" rtl="0">
              <a:lnSpc>
                <a:spcPct val="90000"/>
              </a:lnSpc>
              <a:defRPr/>
            </a:pPr>
            <a:r>
              <a:rPr kumimoji="1" lang="en-US" altLang="ko-KR" sz="2500" b="1" dirty="0" smtClean="0"/>
              <a:t>Chapter-6</a:t>
            </a:r>
            <a:endParaRPr kumimoji="1" lang="en-US" altLang="ko-KR" sz="2500" b="1" dirty="0"/>
          </a:p>
          <a:p>
            <a:pPr algn="l" rtl="0">
              <a:defRPr/>
            </a:pPr>
            <a:r>
              <a:rPr lang="en-US" sz="1800" dirty="0"/>
              <a:t>M. Morris Mano, Charles R. </a:t>
            </a:r>
            <a:r>
              <a:rPr lang="en-US" sz="1800" dirty="0" err="1"/>
              <a:t>Kime</a:t>
            </a:r>
            <a:r>
              <a:rPr lang="en-US" sz="1800" dirty="0"/>
              <a:t> and Tom Martin, </a:t>
            </a:r>
            <a:r>
              <a:rPr lang="en-US" sz="1800" b="1" dirty="0"/>
              <a:t>Logic and Computer Design Fundamentals</a:t>
            </a:r>
            <a:r>
              <a:rPr lang="en-US" sz="1800" dirty="0"/>
              <a:t>, Global (5</a:t>
            </a:r>
            <a:r>
              <a:rPr lang="en-US" sz="1800" baseline="30000" dirty="0"/>
              <a:t>th</a:t>
            </a:r>
            <a:r>
              <a:rPr lang="en-US" sz="1800" dirty="0"/>
              <a:t>) Edition, Pearson Education Limited, 2016. ISBN: 9781292096124</a:t>
            </a:r>
          </a:p>
        </p:txBody>
      </p:sp>
    </p:spTree>
    <p:extLst>
      <p:ext uri="{BB962C8B-B14F-4D97-AF65-F5344CB8AC3E}">
        <p14:creationId xmlns:p14="http://schemas.microsoft.com/office/powerpoint/2010/main" val="5317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0DBDA2AC-2244-4505-B69C-B5056AEF5C9D}" type="slidenum">
              <a:rPr lang="en-US" smtClean="0"/>
              <a:pPr defTabSz="1154113"/>
              <a:t>20</a:t>
            </a:fld>
            <a:endParaRPr lang="en-US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333375"/>
            <a:ext cx="10699750" cy="474663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aphicFrame>
        <p:nvGraphicFramePr>
          <p:cNvPr id="451789" name="Group 205"/>
          <p:cNvGraphicFramePr>
            <a:graphicFrameLocks noGrp="1"/>
          </p:cNvGraphicFramePr>
          <p:nvPr/>
        </p:nvGraphicFramePr>
        <p:xfrm>
          <a:off x="6240463" y="1017588"/>
          <a:ext cx="4953001" cy="7119657"/>
        </p:xfrm>
        <a:graphic>
          <a:graphicData uri="http://schemas.openxmlformats.org/drawingml/2006/table">
            <a:tbl>
              <a:tblPr/>
              <a:tblGrid>
                <a:gridCol w="658337"/>
                <a:gridCol w="656273"/>
                <a:gridCol w="658336"/>
                <a:gridCol w="2980055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Operation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change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complement each bit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set to 1111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Other Information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ABCD = 0011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LS1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RSI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790" name="Group 206"/>
          <p:cNvGraphicFramePr>
            <a:graphicFrameLocks noGrp="1"/>
          </p:cNvGraphicFramePr>
          <p:nvPr/>
        </p:nvGraphicFramePr>
        <p:xfrm>
          <a:off x="693738" y="1201738"/>
          <a:ext cx="4608356" cy="6843663"/>
        </p:xfrm>
        <a:graphic>
          <a:graphicData uri="http://schemas.openxmlformats.org/drawingml/2006/table">
            <a:tbl>
              <a:tblPr/>
              <a:tblGrid>
                <a:gridCol w="658337"/>
                <a:gridCol w="658336"/>
                <a:gridCol w="658337"/>
                <a:gridCol w="658336"/>
                <a:gridCol w="658337"/>
                <a:gridCol w="658336"/>
                <a:gridCol w="658337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6248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1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FBB02EDF-FB80-41AB-8709-93E40FEC8D8D}" type="slidenum">
              <a:rPr lang="en-US" smtClean="0"/>
              <a:pPr defTabSz="1154113"/>
              <a:t>21</a:t>
            </a:fld>
            <a:endParaRPr lang="en-US" smtClean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699750" cy="884238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aphicFrame>
        <p:nvGraphicFramePr>
          <p:cNvPr id="452811" name="Group 203"/>
          <p:cNvGraphicFramePr>
            <a:graphicFrameLocks noGrp="1"/>
          </p:cNvGraphicFramePr>
          <p:nvPr/>
        </p:nvGraphicFramePr>
        <p:xfrm>
          <a:off x="6240463" y="1017588"/>
          <a:ext cx="4953001" cy="7119657"/>
        </p:xfrm>
        <a:graphic>
          <a:graphicData uri="http://schemas.openxmlformats.org/drawingml/2006/table">
            <a:tbl>
              <a:tblPr/>
              <a:tblGrid>
                <a:gridCol w="658337"/>
                <a:gridCol w="656273"/>
                <a:gridCol w="658336"/>
                <a:gridCol w="2980055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Operation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change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complement each bit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set to 1111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Other Information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ABCD = 0011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LS1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RSI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2828" name="Group 220"/>
          <p:cNvGraphicFramePr>
            <a:graphicFrameLocks noGrp="1"/>
          </p:cNvGraphicFramePr>
          <p:nvPr/>
        </p:nvGraphicFramePr>
        <p:xfrm>
          <a:off x="693738" y="1201738"/>
          <a:ext cx="4608356" cy="6843663"/>
        </p:xfrm>
        <a:graphic>
          <a:graphicData uri="http://schemas.openxmlformats.org/drawingml/2006/table">
            <a:tbl>
              <a:tblPr/>
              <a:tblGrid>
                <a:gridCol w="658337"/>
                <a:gridCol w="658336"/>
                <a:gridCol w="658337"/>
                <a:gridCol w="658336"/>
                <a:gridCol w="658337"/>
                <a:gridCol w="658336"/>
                <a:gridCol w="658337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6248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1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B30F969E-E70D-4CA1-AD2D-36FD1DC06F91}" type="slidenum">
              <a:rPr lang="en-US" smtClean="0"/>
              <a:pPr defTabSz="1154113"/>
              <a:t>22</a:t>
            </a:fld>
            <a:endParaRPr lang="en-US" smtClean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333375"/>
            <a:ext cx="10699750" cy="627063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aphicFrame>
        <p:nvGraphicFramePr>
          <p:cNvPr id="453818" name="Group 186"/>
          <p:cNvGraphicFramePr>
            <a:graphicFrameLocks noGrp="1"/>
          </p:cNvGraphicFramePr>
          <p:nvPr/>
        </p:nvGraphicFramePr>
        <p:xfrm>
          <a:off x="6240463" y="1017588"/>
          <a:ext cx="4953001" cy="7119657"/>
        </p:xfrm>
        <a:graphic>
          <a:graphicData uri="http://schemas.openxmlformats.org/drawingml/2006/table">
            <a:tbl>
              <a:tblPr/>
              <a:tblGrid>
                <a:gridCol w="658337"/>
                <a:gridCol w="656273"/>
                <a:gridCol w="658336"/>
                <a:gridCol w="2980055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Operation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change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complement each bit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set to 1111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707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Other Information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ABCD = 0011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LS1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RSI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3819" name="Group 187"/>
          <p:cNvGraphicFramePr>
            <a:graphicFrameLocks noGrp="1"/>
          </p:cNvGraphicFramePr>
          <p:nvPr/>
        </p:nvGraphicFramePr>
        <p:xfrm>
          <a:off x="693738" y="1201738"/>
          <a:ext cx="4608356" cy="6843663"/>
        </p:xfrm>
        <a:graphic>
          <a:graphicData uri="http://schemas.openxmlformats.org/drawingml/2006/table">
            <a:tbl>
              <a:tblPr/>
              <a:tblGrid>
                <a:gridCol w="658337"/>
                <a:gridCol w="658336"/>
                <a:gridCol w="658337"/>
                <a:gridCol w="658336"/>
                <a:gridCol w="658337"/>
                <a:gridCol w="658336"/>
                <a:gridCol w="658337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6248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1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06875402-0D14-4F08-AE60-2B4DC90988B0}" type="slidenum">
              <a:rPr lang="en-US" smtClean="0"/>
              <a:pPr defTabSz="1154113"/>
              <a:t>23</a:t>
            </a:fld>
            <a:endParaRPr lang="en-US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333375"/>
            <a:ext cx="10699750" cy="627063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aphicFrame>
        <p:nvGraphicFramePr>
          <p:cNvPr id="454843" name="Group 187"/>
          <p:cNvGraphicFramePr>
            <a:graphicFrameLocks noGrp="1"/>
          </p:cNvGraphicFramePr>
          <p:nvPr/>
        </p:nvGraphicFramePr>
        <p:xfrm>
          <a:off x="6240463" y="1017588"/>
          <a:ext cx="4953001" cy="7119657"/>
        </p:xfrm>
        <a:graphic>
          <a:graphicData uri="http://schemas.openxmlformats.org/drawingml/2006/table">
            <a:tbl>
              <a:tblPr/>
              <a:tblGrid>
                <a:gridCol w="658337"/>
                <a:gridCol w="656273"/>
                <a:gridCol w="658336"/>
                <a:gridCol w="2980055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Operation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change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complement each bit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set to 1111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Other Information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ABCD = 0011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LS1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RSI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4840" name="Group 184"/>
          <p:cNvGraphicFramePr>
            <a:graphicFrameLocks noGrp="1"/>
          </p:cNvGraphicFramePr>
          <p:nvPr/>
        </p:nvGraphicFramePr>
        <p:xfrm>
          <a:off x="693738" y="1201738"/>
          <a:ext cx="4608356" cy="6843663"/>
        </p:xfrm>
        <a:graphic>
          <a:graphicData uri="http://schemas.openxmlformats.org/drawingml/2006/table">
            <a:tbl>
              <a:tblPr/>
              <a:tblGrid>
                <a:gridCol w="658337"/>
                <a:gridCol w="658336"/>
                <a:gridCol w="658337"/>
                <a:gridCol w="658336"/>
                <a:gridCol w="658337"/>
                <a:gridCol w="658336"/>
                <a:gridCol w="658337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6248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1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C201F87A-2598-40E7-95D4-862FBD488EC8}" type="slidenum">
              <a:rPr lang="en-US" smtClean="0"/>
              <a:pPr defTabSz="1154113"/>
              <a:t>24</a:t>
            </a:fld>
            <a:endParaRPr lang="en-US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10699750" cy="1387475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aphicFrame>
        <p:nvGraphicFramePr>
          <p:cNvPr id="456880" name="Group 176"/>
          <p:cNvGraphicFramePr>
            <a:graphicFrameLocks noGrp="1"/>
          </p:cNvGraphicFramePr>
          <p:nvPr/>
        </p:nvGraphicFramePr>
        <p:xfrm>
          <a:off x="6240463" y="1017588"/>
          <a:ext cx="4953001" cy="7119657"/>
        </p:xfrm>
        <a:graphic>
          <a:graphicData uri="http://schemas.openxmlformats.org/drawingml/2006/table">
            <a:tbl>
              <a:tblPr/>
              <a:tblGrid>
                <a:gridCol w="658337"/>
                <a:gridCol w="656273"/>
                <a:gridCol w="658336"/>
                <a:gridCol w="2980055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Operation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change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complement each bit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set to 1111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Other Information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ABCD = 0011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LS1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RSI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6881" name="Group 177"/>
          <p:cNvGraphicFramePr>
            <a:graphicFrameLocks noGrp="1"/>
          </p:cNvGraphicFramePr>
          <p:nvPr/>
        </p:nvGraphicFramePr>
        <p:xfrm>
          <a:off x="693738" y="1201738"/>
          <a:ext cx="4608356" cy="6843663"/>
        </p:xfrm>
        <a:graphic>
          <a:graphicData uri="http://schemas.openxmlformats.org/drawingml/2006/table">
            <a:tbl>
              <a:tblPr/>
              <a:tblGrid>
                <a:gridCol w="658337"/>
                <a:gridCol w="658336"/>
                <a:gridCol w="658337"/>
                <a:gridCol w="658336"/>
                <a:gridCol w="658337"/>
                <a:gridCol w="658336"/>
                <a:gridCol w="658337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6248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1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54444FBF-6DE6-4365-827F-2FA4FF8B7912}" type="slidenum">
              <a:rPr lang="en-US" smtClean="0"/>
              <a:pPr defTabSz="1154113"/>
              <a:t>25</a:t>
            </a:fld>
            <a:endParaRPr lang="en-US" smtClean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333375"/>
            <a:ext cx="10699750" cy="169863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aphicFrame>
        <p:nvGraphicFramePr>
          <p:cNvPr id="455683" name="Group 3"/>
          <p:cNvGraphicFramePr>
            <a:graphicFrameLocks noGrp="1"/>
          </p:cNvGraphicFramePr>
          <p:nvPr/>
        </p:nvGraphicFramePr>
        <p:xfrm>
          <a:off x="6240463" y="1017588"/>
          <a:ext cx="4953001" cy="7119657"/>
        </p:xfrm>
        <a:graphic>
          <a:graphicData uri="http://schemas.openxmlformats.org/drawingml/2006/table">
            <a:tbl>
              <a:tblPr/>
              <a:tblGrid>
                <a:gridCol w="658337"/>
                <a:gridCol w="656273"/>
                <a:gridCol w="658336"/>
                <a:gridCol w="2980055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Operation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left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circular right shift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change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complement each bit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set to 1111 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Other Information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Parallel Load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ABCD = 0011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LS1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0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RSI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5864" name="Group 184"/>
          <p:cNvGraphicFramePr>
            <a:graphicFrameLocks noGrp="1"/>
          </p:cNvGraphicFramePr>
          <p:nvPr/>
        </p:nvGraphicFramePr>
        <p:xfrm>
          <a:off x="693738" y="1201738"/>
          <a:ext cx="4608356" cy="6843663"/>
        </p:xfrm>
        <a:graphic>
          <a:graphicData uri="http://schemas.openxmlformats.org/drawingml/2006/table">
            <a:tbl>
              <a:tblPr/>
              <a:tblGrid>
                <a:gridCol w="658337"/>
                <a:gridCol w="658336"/>
                <a:gridCol w="658337"/>
                <a:gridCol w="658336"/>
                <a:gridCol w="658337"/>
                <a:gridCol w="658336"/>
                <a:gridCol w="658337"/>
              </a:tblGrid>
              <a:tr h="547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S2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6248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ar-EG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1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118872" marR="118872" marT="55478" marB="5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8" y="260054"/>
            <a:ext cx="11096783" cy="1866597"/>
          </a:xfrm>
        </p:spPr>
        <p:txBody>
          <a:bodyPr/>
          <a:lstStyle/>
          <a:p>
            <a:r>
              <a:rPr lang="en-US" altLang="en-US" sz="5100" b="1" dirty="0" smtClean="0">
                <a:solidFill>
                  <a:srgbClr val="C00000"/>
                </a:solidFill>
              </a:rPr>
              <a:t>Bus Construction</a:t>
            </a:r>
            <a:endParaRPr lang="en-US" altLang="en-US" sz="5100" b="1" dirty="0">
              <a:solidFill>
                <a:srgbClr val="C0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52513" y="2255837"/>
            <a:ext cx="10345579" cy="2692864"/>
          </a:xfrm>
        </p:spPr>
        <p:txBody>
          <a:bodyPr/>
          <a:lstStyle/>
          <a:p>
            <a:pPr lvl="1" algn="l" rtl="0">
              <a:lnSpc>
                <a:spcPct val="90000"/>
              </a:lnSpc>
              <a:buFont typeface="Wingdings" pitchFamily="2" charset="2"/>
              <a:buChar char="w"/>
            </a:pPr>
            <a:r>
              <a:rPr lang="en-US" altLang="en-US" sz="3000" dirty="0"/>
              <a:t>A bus consists of a set of parallel data lines</a:t>
            </a:r>
          </a:p>
          <a:p>
            <a:pPr lvl="1" algn="l" rtl="0">
              <a:lnSpc>
                <a:spcPct val="90000"/>
              </a:lnSpc>
              <a:buFont typeface="Wingdings" pitchFamily="2" charset="2"/>
              <a:buChar char="w"/>
            </a:pPr>
            <a:r>
              <a:rPr lang="en-US" altLang="en-US" sz="3000" dirty="0"/>
              <a:t>To transfer data using a bus: </a:t>
            </a:r>
            <a:endParaRPr lang="en-US" altLang="en-US" sz="3000" dirty="0" smtClean="0"/>
          </a:p>
          <a:p>
            <a:pPr lvl="2" algn="l" rtl="0">
              <a:lnSpc>
                <a:spcPct val="90000"/>
              </a:lnSpc>
              <a:buFont typeface="Wingdings" pitchFamily="2" charset="2"/>
              <a:buChar char="w"/>
            </a:pPr>
            <a:r>
              <a:rPr lang="en-US" altLang="en-US" sz="2000" dirty="0" smtClean="0"/>
              <a:t>connect</a:t>
            </a:r>
            <a:r>
              <a:rPr lang="en-US" altLang="en-US" sz="2500" dirty="0" smtClean="0"/>
              <a:t> </a:t>
            </a:r>
            <a:r>
              <a:rPr lang="en-US" altLang="en-US" sz="2000" dirty="0" smtClean="0"/>
              <a:t>the output of the source register to the bus; </a:t>
            </a:r>
          </a:p>
          <a:p>
            <a:pPr lvl="2" algn="l" rtl="0">
              <a:lnSpc>
                <a:spcPct val="90000"/>
              </a:lnSpc>
              <a:buFont typeface="Wingdings" pitchFamily="2" charset="2"/>
              <a:buChar char="w"/>
            </a:pPr>
            <a:r>
              <a:rPr lang="en-US" altLang="en-US" sz="2000" dirty="0" smtClean="0"/>
              <a:t>connect </a:t>
            </a:r>
            <a:r>
              <a:rPr lang="en-US" altLang="en-US" sz="2000" dirty="0"/>
              <a:t>the input of the target register to the bus; </a:t>
            </a:r>
            <a:endParaRPr lang="en-US" altLang="en-US" sz="2000" dirty="0" smtClean="0"/>
          </a:p>
          <a:p>
            <a:pPr lvl="2" algn="l" rtl="0">
              <a:lnSpc>
                <a:spcPct val="90000"/>
              </a:lnSpc>
              <a:buFont typeface="Wingdings" pitchFamily="2" charset="2"/>
              <a:buChar char="w"/>
            </a:pPr>
            <a:r>
              <a:rPr lang="en-US" altLang="en-US" sz="2000" dirty="0" smtClean="0"/>
              <a:t>when </a:t>
            </a:r>
            <a:r>
              <a:rPr lang="en-US" altLang="en-US" sz="2000" dirty="0"/>
              <a:t>the clock pulse arrives, the transfer occurs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lvl="1" algn="ctr">
              <a:buFont typeface="Wingdings" pitchFamily="2" charset="2"/>
              <a:buNone/>
            </a:pPr>
            <a:r>
              <a:rPr lang="en-US" altLang="en-US" sz="3000"/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2664093"/>
            <a:ext cx="11887200" cy="82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470" tIns="57735" rIns="115470" bIns="5773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300">
              <a:cs typeface="Times New Roman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2300">
              <a:cs typeface="Times New Roman" pitchFamily="18" charset="0"/>
            </a:endParaRP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0" y="4659754"/>
            <a:ext cx="11887200" cy="82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470" tIns="57735" rIns="115470" bIns="5773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3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300">
              <a:cs typeface="Times New Roman" pitchFamily="18" charset="0"/>
            </a:endParaRPr>
          </a:p>
        </p:txBody>
      </p:sp>
      <p:pic>
        <p:nvPicPr>
          <p:cNvPr id="8" name="Picture 7" descr="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75237"/>
            <a:ext cx="6329522" cy="14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6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38197" indent="-360845">
              <a:spcBef>
                <a:spcPct val="20000"/>
              </a:spcBef>
              <a:buChar char="–"/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43380" indent="-288676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020733" indent="-288676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598085" indent="-288676">
              <a:spcBef>
                <a:spcPct val="20000"/>
              </a:spcBef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175437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52789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30141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907493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79381D-E4DB-4FC1-8CA6-0AB938B2AFB2}" type="slidenum">
              <a:rPr lang="ar-SA" altLang="en-US" sz="18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800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21005" y="229232"/>
            <a:ext cx="5551488" cy="47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470" tIns="57735" rIns="115470" bIns="5773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 b="1"/>
              <a:t>Bus and Memory transfers</a:t>
            </a:r>
          </a:p>
        </p:txBody>
      </p:sp>
      <p:pic>
        <p:nvPicPr>
          <p:cNvPr id="17412" name="Picture 3" descr="fig4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8" y="839873"/>
            <a:ext cx="10576718" cy="715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8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38197" indent="-360845">
              <a:spcBef>
                <a:spcPct val="20000"/>
              </a:spcBef>
              <a:buChar char="–"/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43380" indent="-288676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020733" indent="-288676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598085" indent="-288676">
              <a:spcBef>
                <a:spcPct val="20000"/>
              </a:spcBef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175437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52789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30141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907493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46F1A4-13B2-4270-89D7-804F91E7C7D1}" type="slidenum">
              <a:rPr lang="ar-SA" altLang="en-US" sz="18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800"/>
          </a:p>
        </p:txBody>
      </p:sp>
      <p:pic>
        <p:nvPicPr>
          <p:cNvPr id="18435" name="Picture 2" descr="table4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96" y="491211"/>
            <a:ext cx="6271737" cy="311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81000" y="5629557"/>
            <a:ext cx="8458200" cy="165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470" tIns="57735" rIns="115470" bIns="5773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500" b="1" dirty="0" smtClean="0"/>
              <a:t>Step 1</a:t>
            </a:r>
            <a:r>
              <a:rPr lang="en-US" altLang="en-US" sz="2500" b="1" dirty="0"/>
              <a:t>:</a:t>
            </a:r>
            <a:r>
              <a:rPr lang="en-US" altLang="en-US" sz="2500" b="1" dirty="0" smtClean="0"/>
              <a:t> The </a:t>
            </a:r>
            <a:r>
              <a:rPr lang="en-US" altLang="en-US" sz="2500" b="1" dirty="0"/>
              <a:t>content of register C is placed on the </a:t>
            </a:r>
            <a:r>
              <a:rPr lang="en-US" altLang="en-US" sz="2500" b="1" dirty="0" smtClean="0"/>
              <a:t>bus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500" b="1" dirty="0" smtClean="0"/>
              <a:t>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500" b="1" dirty="0" smtClean="0"/>
              <a:t>Step 2: The </a:t>
            </a:r>
            <a:r>
              <a:rPr lang="en-US" altLang="en-US" sz="2500" b="1" dirty="0"/>
              <a:t>content of the bus </a:t>
            </a:r>
            <a:r>
              <a:rPr lang="en-US" altLang="en-US" sz="2500" b="1" dirty="0" smtClean="0"/>
              <a:t>is </a:t>
            </a:r>
            <a:r>
              <a:rPr lang="en-US" altLang="en-US" sz="2500" b="1" dirty="0"/>
              <a:t>loaded into register A by activating its load control input.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662930" y="4422816"/>
            <a:ext cx="4399915" cy="13098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470" tIns="57735" rIns="115470" bIns="5773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300">
              <a:cs typeface="Times New Roman" pitchFamily="18" charset="0"/>
            </a:endParaRPr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5532437"/>
            <a:ext cx="3095625" cy="6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70637"/>
            <a:ext cx="3417570" cy="85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32237"/>
            <a:ext cx="3987165" cy="109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1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38197" indent="-360845">
              <a:spcBef>
                <a:spcPct val="20000"/>
              </a:spcBef>
              <a:buChar char="–"/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43380" indent="-288676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020733" indent="-288676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598085" indent="-288676">
              <a:spcBef>
                <a:spcPct val="20000"/>
              </a:spcBef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175437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52789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30141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907493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94F913-F54A-4BCE-B4FB-8CF7EFA5F5FB}" type="slidenum">
              <a:rPr lang="ar-SA" altLang="en-US" sz="18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800"/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236296" y="1318955"/>
            <a:ext cx="11288722" cy="276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470" tIns="57735" rIns="115470" bIns="57735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Low" rtl="0">
              <a:spcBef>
                <a:spcPct val="0"/>
              </a:spcBef>
              <a:buFontTx/>
              <a:buNone/>
            </a:pPr>
            <a:r>
              <a:rPr lang="en-US" altLang="en-US" sz="3000" b="1" i="1" u="sng" dirty="0">
                <a:latin typeface="Trebuchet MS" pitchFamily="34" charset="0"/>
                <a:cs typeface="Times New Roman" pitchFamily="18" charset="0"/>
              </a:rPr>
              <a:t>Question</a:t>
            </a:r>
            <a:endParaRPr lang="en-US" altLang="en-US" sz="3000" dirty="0">
              <a:cs typeface="Times New Roman" pitchFamily="18" charset="0"/>
            </a:endParaRPr>
          </a:p>
          <a:p>
            <a:pPr algn="justLow" rtl="0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rebuchet MS" pitchFamily="34" charset="0"/>
                <a:cs typeface="Times New Roman" pitchFamily="18" charset="0"/>
              </a:rPr>
              <a:t>A digital computer has a common bus system for 16 registers of </a:t>
            </a:r>
          </a:p>
          <a:p>
            <a:pPr algn="justLow" rtl="0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rebuchet MS" pitchFamily="34" charset="0"/>
                <a:cs typeface="Times New Roman" pitchFamily="18" charset="0"/>
              </a:rPr>
              <a:t>32 bit each. The bus is constructed with multiplexers.</a:t>
            </a:r>
            <a:endParaRPr lang="en-US" altLang="en-US" sz="3000" dirty="0">
              <a:cs typeface="Times New Roman" pitchFamily="18" charset="0"/>
            </a:endParaRPr>
          </a:p>
          <a:p>
            <a:pPr lvl="1" algn="justLow" rtl="0">
              <a:spcBef>
                <a:spcPct val="0"/>
              </a:spcBef>
            </a:pPr>
            <a:r>
              <a:rPr lang="en-US" altLang="en-US" sz="2600" dirty="0">
                <a:latin typeface="Trebuchet MS" pitchFamily="34" charset="0"/>
                <a:cs typeface="Times New Roman" pitchFamily="18" charset="0"/>
              </a:rPr>
              <a:t>How many selection inputs are there is each multiplexer?</a:t>
            </a:r>
            <a:endParaRPr lang="en-US" altLang="en-US" sz="2600" dirty="0">
              <a:cs typeface="Times New Roman" pitchFamily="18" charset="0"/>
            </a:endParaRPr>
          </a:p>
          <a:p>
            <a:pPr lvl="1" algn="justLow" rtl="0">
              <a:spcBef>
                <a:spcPct val="0"/>
              </a:spcBef>
            </a:pPr>
            <a:r>
              <a:rPr lang="en-US" altLang="en-US" sz="2600" dirty="0">
                <a:latin typeface="Trebuchet MS" pitchFamily="34" charset="0"/>
                <a:cs typeface="Times New Roman" pitchFamily="18" charset="0"/>
              </a:rPr>
              <a:t>What size of multiplexers is needed?</a:t>
            </a:r>
            <a:endParaRPr lang="en-US" altLang="en-US" sz="2600" dirty="0">
              <a:cs typeface="Times New Roman" pitchFamily="18" charset="0"/>
            </a:endParaRPr>
          </a:p>
          <a:p>
            <a:pPr lvl="1" algn="justLow" rtl="0">
              <a:spcBef>
                <a:spcPct val="0"/>
              </a:spcBef>
            </a:pPr>
            <a:r>
              <a:rPr lang="en-US" altLang="en-US" sz="2600" dirty="0">
                <a:latin typeface="Trebuchet MS" pitchFamily="34" charset="0"/>
                <a:cs typeface="Times New Roman" pitchFamily="18" charset="0"/>
              </a:rPr>
              <a:t>How many multiplexers are there in the bus?</a:t>
            </a:r>
            <a:endParaRPr lang="en-US" altLang="en-US" sz="2600" dirty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5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060825" y="7578725"/>
            <a:ext cx="3765550" cy="577850"/>
          </a:xfrm>
          <a:prstGeom prst="rect">
            <a:avLst/>
          </a:prstGeom>
          <a:noFill/>
        </p:spPr>
        <p:txBody>
          <a:bodyPr/>
          <a:lstStyle/>
          <a:p>
            <a:pPr defTabSz="1154113" rtl="1"/>
            <a:r>
              <a:rPr smtClean="0"/>
              <a:t>Dr Mohamed A Berbar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CCB8F03A-01FD-420B-8B1E-BD86D9B60791}" type="slidenum">
              <a:rPr lang="ar-SA" smtClean="0"/>
              <a:pPr defTabSz="1154113"/>
              <a:t>3</a:t>
            </a:fld>
            <a:endParaRPr lang="en-US" smtClean="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150"/>
            <a:ext cx="11887200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3"/>
          <p:cNvSpPr>
            <a:spLocks noChangeArrowheads="1"/>
          </p:cNvSpPr>
          <p:nvPr/>
        </p:nvSpPr>
        <p:spPr bwMode="auto">
          <a:xfrm>
            <a:off x="0" y="6657975"/>
            <a:ext cx="11887200" cy="1385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163" y="260053"/>
            <a:ext cx="9592310" cy="1386946"/>
          </a:xfrm>
        </p:spPr>
        <p:txBody>
          <a:bodyPr/>
          <a:lstStyle/>
          <a:p>
            <a:r>
              <a:rPr lang="en-US" altLang="en-US" sz="4500" b="1" dirty="0" smtClean="0">
                <a:solidFill>
                  <a:srgbClr val="C00000"/>
                </a:solidFill>
              </a:rPr>
              <a:t>Register </a:t>
            </a:r>
            <a:r>
              <a:rPr lang="en-US" altLang="en-US" sz="4500" b="1" dirty="0">
                <a:solidFill>
                  <a:srgbClr val="C00000"/>
                </a:solidFill>
              </a:rPr>
              <a:t>Transfer </a:t>
            </a:r>
            <a:r>
              <a:rPr lang="en-US" altLang="en-US" sz="4500" b="1" dirty="0" smtClean="0">
                <a:solidFill>
                  <a:srgbClr val="C00000"/>
                </a:solidFill>
              </a:rPr>
              <a:t>Language</a:t>
            </a:r>
            <a:endParaRPr lang="en-US" altLang="en-US" sz="4500" b="1" dirty="0">
              <a:solidFill>
                <a:srgbClr val="C0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417637"/>
            <a:ext cx="9144000" cy="3962400"/>
          </a:xfrm>
        </p:spPr>
        <p:txBody>
          <a:bodyPr/>
          <a:lstStyle/>
          <a:p>
            <a:pPr marL="433388" lvl="1" indent="-433388" algn="l" rtl="0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altLang="en-US" sz="2000" b="1" dirty="0">
                <a:solidFill>
                  <a:srgbClr val="0033CC"/>
                </a:solidFill>
              </a:rPr>
              <a:t>Micro operations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/>
              <a:t>(micro-ops) are operations on data stored in registers</a:t>
            </a:r>
          </a:p>
          <a:p>
            <a:pPr marL="433388" lvl="1" indent="-433388" algn="l" rtl="0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altLang="en-US" sz="2000" b="1" dirty="0">
                <a:solidFill>
                  <a:srgbClr val="0033CC"/>
                </a:solidFill>
              </a:rPr>
              <a:t>Register transfer </a:t>
            </a:r>
            <a:r>
              <a:rPr lang="en-US" altLang="en-US" sz="2000" b="1" dirty="0" smtClean="0">
                <a:solidFill>
                  <a:srgbClr val="0033CC"/>
                </a:solidFill>
              </a:rPr>
              <a:t>language (RTL)</a:t>
            </a:r>
            <a:r>
              <a:rPr lang="en-US" altLang="en-US" sz="2000" dirty="0" smtClean="0">
                <a:solidFill>
                  <a:srgbClr val="0033CC"/>
                </a:solidFill>
              </a:rPr>
              <a:t> </a:t>
            </a:r>
            <a:r>
              <a:rPr lang="en-US" altLang="en-US" sz="2000" dirty="0"/>
              <a:t>is a concise and precise means of describing those operations</a:t>
            </a:r>
          </a:p>
          <a:p>
            <a:pPr algn="l" rtl="0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b="1" dirty="0" smtClean="0">
                <a:solidFill>
                  <a:srgbClr val="0033CC"/>
                </a:solidFill>
              </a:rPr>
              <a:t> RTL </a:t>
            </a:r>
            <a:r>
              <a:rPr lang="en-US" altLang="en-US" sz="2000" b="1" dirty="0">
                <a:solidFill>
                  <a:srgbClr val="0033CC"/>
                </a:solidFill>
              </a:rPr>
              <a:t>expressions </a:t>
            </a:r>
            <a:r>
              <a:rPr lang="en-US" altLang="en-US" sz="2000" dirty="0"/>
              <a:t>are made up of elements which describe the registers being manipulated, and the micro-ops being performed on </a:t>
            </a:r>
            <a:r>
              <a:rPr lang="en-US" altLang="en-US" sz="2000" dirty="0" smtClean="0"/>
              <a:t>them</a:t>
            </a:r>
          </a:p>
          <a:p>
            <a:pPr algn="l" rtl="0" eaLnBrk="1" hangingPunct="1"/>
            <a:r>
              <a:rPr lang="en-US" altLang="en-US" sz="2000" dirty="0"/>
              <a:t>Registers are denoted by uppercase letters (sometimes followed by numbers) that indicate the function of the register</a:t>
            </a:r>
          </a:p>
          <a:p>
            <a:pPr lvl="1" algn="l" rtl="0" eaLnBrk="1" hangingPunct="1"/>
            <a:r>
              <a:rPr lang="en-US" altLang="en-US" sz="2000" dirty="0"/>
              <a:t>e.g.  R0, R1, AR, PC, MAR, et al.	</a:t>
            </a:r>
          </a:p>
          <a:p>
            <a:pPr lvl="1" algn="l" rtl="0" eaLnBrk="1" hangingPunct="1"/>
            <a:r>
              <a:rPr lang="en-US" altLang="en-US" sz="2000" dirty="0"/>
              <a:t>The individual bits can be denoted using parenthesis and bit numbers or labels</a:t>
            </a:r>
          </a:p>
          <a:p>
            <a:pPr lvl="2" algn="l" rtl="0" eaLnBrk="1" hangingPunct="1"/>
            <a:r>
              <a:rPr lang="en-US" altLang="en-US" sz="2000" dirty="0"/>
              <a:t>e.g.  R0(0), R0(7:0), PC(L), PC(H)</a:t>
            </a:r>
          </a:p>
          <a:p>
            <a:pPr lvl="2" algn="l" rtl="0" eaLnBrk="1" hangingPunct="1"/>
            <a:endParaRPr lang="en-US" altLang="en-US" sz="2000" dirty="0"/>
          </a:p>
          <a:p>
            <a:pPr marL="0" indent="0" algn="l" rtl="0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 sz="2000" dirty="0"/>
          </a:p>
        </p:txBody>
      </p:sp>
      <p:pic>
        <p:nvPicPr>
          <p:cNvPr id="7" name="Picture 2" descr="AADZNQB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56237"/>
            <a:ext cx="8229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9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38197" indent="-360845">
              <a:spcBef>
                <a:spcPct val="20000"/>
              </a:spcBef>
              <a:buChar char="–"/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43380" indent="-288676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020733" indent="-288676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598085" indent="-288676">
              <a:spcBef>
                <a:spcPct val="20000"/>
              </a:spcBef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175437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52789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30141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907493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908ACA-6556-456C-9BF4-48181EB7ED08}" type="slidenum">
              <a:rPr lang="ar-SA" altLang="en-US" sz="18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80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3" y="404526"/>
            <a:ext cx="11235055" cy="634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6599237"/>
            <a:ext cx="10439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l"/>
            <a:r>
              <a:rPr lang="en-US" b="1" dirty="0" smtClean="0">
                <a:solidFill>
                  <a:srgbClr val="C00000"/>
                </a:solidFill>
              </a:rPr>
              <a:t>Note: </a:t>
            </a:r>
            <a:r>
              <a:rPr lang="en-US" dirty="0" smtClean="0"/>
              <a:t>The </a:t>
            </a:r>
            <a:r>
              <a:rPr lang="en-US" dirty="0"/>
              <a:t>contents of the source register do not change as a result of the transfer— only the contents of the destination </a:t>
            </a:r>
            <a:r>
              <a:rPr lang="en-US" dirty="0" smtClean="0"/>
              <a:t>register change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3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E2887-3644-42E2-A67F-2A3C261B64E9}" type="slidenum">
              <a:rPr lang="ar-SA"/>
              <a:pPr>
                <a:defRPr/>
              </a:pPr>
              <a:t>32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405" y="491211"/>
            <a:ext cx="11237595" cy="7601234"/>
          </a:xfrm>
        </p:spPr>
        <p:txBody>
          <a:bodyPr/>
          <a:lstStyle/>
          <a:p>
            <a:pPr eaLnBrk="1" hangingPunct="1"/>
            <a:r>
              <a:rPr lang="en-US" sz="2000" dirty="0"/>
              <a:t>A statement that specifies a register transfer implies that </a:t>
            </a:r>
            <a:r>
              <a:rPr lang="en-US" sz="2000" dirty="0" err="1"/>
              <a:t>datapath</a:t>
            </a:r>
            <a:r>
              <a:rPr lang="en-US" sz="2000" dirty="0"/>
              <a:t> circuits are available from the outputs of the </a:t>
            </a:r>
            <a:r>
              <a:rPr lang="en-US" sz="2000" b="1" dirty="0"/>
              <a:t>source register </a:t>
            </a:r>
            <a:r>
              <a:rPr lang="en-US" sz="2000" dirty="0"/>
              <a:t>to the inputs of the </a:t>
            </a:r>
            <a:r>
              <a:rPr lang="en-US" sz="2000" b="1" dirty="0"/>
              <a:t>destination </a:t>
            </a:r>
            <a:r>
              <a:rPr lang="en-US" sz="2000" b="1" dirty="0" smtClean="0"/>
              <a:t>register </a:t>
            </a:r>
            <a:r>
              <a:rPr lang="en-US" sz="2000" dirty="0"/>
              <a:t>and that the destination register has a parallel load capability</a:t>
            </a:r>
            <a:r>
              <a:rPr lang="en-US" sz="2000" dirty="0" smtClean="0"/>
              <a:t>.</a:t>
            </a:r>
          </a:p>
          <a:p>
            <a:pPr eaLnBrk="1" hangingPunct="1"/>
            <a:r>
              <a:rPr lang="en-US" sz="2000" dirty="0"/>
              <a:t>Every statement written in register-transfer notation presupposes a hardware construct for implementing the transfer.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>
                <a:sym typeface="Symbol" pitchFamily="18" charset="2"/>
              </a:rPr>
              <a:t>All RTL statements occur in response to a clock tick. </a:t>
            </a:r>
            <a:r>
              <a:rPr lang="en-US" altLang="en-US" sz="2000" dirty="0" smtClean="0"/>
              <a:t>Normally </a:t>
            </a:r>
            <a:r>
              <a:rPr lang="en-US" altLang="en-US" sz="2000" dirty="0"/>
              <a:t>we want a given transfer to occur not for every clock pulse, but only for specific values of the control signals.</a:t>
            </a:r>
          </a:p>
          <a:p>
            <a:pPr lvl="1" eaLnBrk="1" hangingPunct="1"/>
            <a:r>
              <a:rPr lang="en-US" altLang="en-US" sz="2000" dirty="0"/>
              <a:t>RTL conditional statements:</a:t>
            </a:r>
          </a:p>
          <a:p>
            <a:pPr lvl="2" eaLnBrk="1" hangingPunct="1"/>
            <a:r>
              <a:rPr lang="en-US" altLang="en-US" sz="2000" dirty="0" smtClean="0"/>
              <a:t>e.g. If (K1 = 1) Then (R2 </a:t>
            </a:r>
            <a:r>
              <a:rPr lang="en-US" altLang="en-US" sz="2000" dirty="0" smtClean="0">
                <a:sym typeface="Symbol" pitchFamily="18" charset="2"/>
              </a:rPr>
              <a:t></a:t>
            </a:r>
            <a:r>
              <a:rPr lang="en-US" altLang="en-US" sz="2000" dirty="0" smtClean="0"/>
              <a:t> R1)</a:t>
            </a:r>
          </a:p>
          <a:p>
            <a:pPr lvl="1" eaLnBrk="1" hangingPunct="1"/>
            <a:r>
              <a:rPr lang="en-US" altLang="en-US" sz="2000" dirty="0"/>
              <a:t>Control function notation (Colon, :)</a:t>
            </a:r>
          </a:p>
          <a:p>
            <a:pPr lvl="2" eaLnBrk="1" hangingPunct="1"/>
            <a:r>
              <a:rPr lang="en-US" altLang="en-US" sz="2000" dirty="0" smtClean="0"/>
              <a:t>e.g. K1: R2 </a:t>
            </a:r>
            <a:r>
              <a:rPr lang="en-US" altLang="en-US" sz="2000" dirty="0" smtClean="0">
                <a:sym typeface="Symbol" pitchFamily="18" charset="2"/>
              </a:rPr>
              <a:t> R1</a:t>
            </a:r>
          </a:p>
          <a:p>
            <a:pPr marL="1154113" lvl="2" indent="0" eaLnBrk="1" hangingPunct="1">
              <a:buNone/>
            </a:pPr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>
              <a:sym typeface="Symbol" pitchFamily="18" charset="2"/>
            </a:endParaRPr>
          </a:p>
          <a:p>
            <a:pPr eaLnBrk="1" hangingPunct="1"/>
            <a:endParaRPr lang="en-US" altLang="en-US" sz="2000" dirty="0">
              <a:sym typeface="Symbol" pitchFamily="18" charset="2"/>
            </a:endParaRPr>
          </a:p>
          <a:p>
            <a:pPr eaLnBrk="1" hangingPunct="1"/>
            <a:endParaRPr lang="en-US" altLang="en-US" sz="2000" dirty="0">
              <a:sym typeface="Symbol" pitchFamily="18" charset="2"/>
            </a:endParaRPr>
          </a:p>
          <a:p>
            <a:pPr eaLnBrk="1" hangingPunct="1"/>
            <a:endParaRPr lang="en-US" altLang="en-US" sz="2000" dirty="0">
              <a:sym typeface="Symbol" pitchFamily="18" charset="2"/>
            </a:endParaRPr>
          </a:p>
          <a:p>
            <a:pPr eaLnBrk="1" hangingPunct="1"/>
            <a:r>
              <a:rPr lang="en-US" altLang="en-US" sz="2000" dirty="0" smtClean="0">
                <a:sym typeface="Symbol" pitchFamily="18" charset="2"/>
              </a:rPr>
              <a:t>A </a:t>
            </a:r>
            <a:r>
              <a:rPr lang="en-US" altLang="en-US" sz="2000" dirty="0">
                <a:sym typeface="Symbol" pitchFamily="18" charset="2"/>
              </a:rPr>
              <a:t>comma is used to separate two or more register transfers that are executed at the same time.</a:t>
            </a:r>
          </a:p>
          <a:p>
            <a:pPr lvl="1" eaLnBrk="1" hangingPunct="1"/>
            <a:r>
              <a:rPr lang="en-US" altLang="en-US" sz="2000" dirty="0">
                <a:sym typeface="Symbol" pitchFamily="18" charset="2"/>
              </a:rPr>
              <a:t>e.g.  Go:  R2  R1, R4  R3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17" y="3983271"/>
            <a:ext cx="7964011" cy="193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23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38197" indent="-360845">
              <a:spcBef>
                <a:spcPct val="20000"/>
              </a:spcBef>
              <a:buChar char="–"/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43380" indent="-288676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020733" indent="-288676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598085" indent="-288676">
              <a:spcBef>
                <a:spcPct val="20000"/>
              </a:spcBef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175437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52789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30141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907493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AA59B9-E241-4163-9E4F-5EA7D169ADC8}" type="slidenum">
              <a:rPr lang="ar-SA" altLang="en-US" sz="18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80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4" y="404526"/>
            <a:ext cx="11373326" cy="730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8376763" y="5821320"/>
            <a:ext cx="308943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5470" tIns="57735" rIns="115470" bIns="57735"/>
          <a:lstStyle/>
          <a:p>
            <a:endParaRPr lang="en-US"/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889477" y="6169983"/>
            <a:ext cx="196469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5470" tIns="57735" rIns="115470" bIns="57735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4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125000"/>
              <a:buChar char="•"/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38197" indent="-360845" eaLnBrk="0" hangingPunct="0">
              <a:spcBef>
                <a:spcPct val="20000"/>
              </a:spcBef>
              <a:buSzPct val="125000"/>
              <a:buChar char="–"/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443380" indent="-288676" eaLnBrk="0" hangingPunct="0">
              <a:spcBef>
                <a:spcPct val="20000"/>
              </a:spcBef>
              <a:buSzPct val="125000"/>
              <a:buChar char="•"/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2020733" indent="-288676" eaLnBrk="0" hangingPunct="0">
              <a:spcBef>
                <a:spcPct val="20000"/>
              </a:spcBef>
              <a:buSzPct val="125000"/>
              <a:buChar char="–"/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598085" indent="-288676" eaLnBrk="0" hangingPunct="0">
              <a:spcBef>
                <a:spcPct val="20000"/>
              </a:spcBef>
              <a:buSzPct val="125000"/>
              <a:buChar char="•"/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3175437" indent="-288676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752789" indent="-288676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4330141" indent="-288676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907493" indent="-288676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E5C2459-629F-4192-8CCC-0EFEEF7B2D8D}" type="slidenum">
              <a:rPr lang="ar-SA" altLang="en-US" sz="1800" b="0">
                <a:latin typeface="Comic Sans MS" pitchFamily="66" charset="0"/>
                <a:cs typeface="Arial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en-US" sz="1800" b="0">
              <a:latin typeface="Comic Sans MS" pitchFamily="66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198437"/>
            <a:ext cx="10699750" cy="1387475"/>
          </a:xfrm>
        </p:spPr>
        <p:txBody>
          <a:bodyPr/>
          <a:lstStyle/>
          <a:p>
            <a:r>
              <a:rPr lang="en-US" altLang="en-US" sz="4400" dirty="0" smtClean="0"/>
              <a:t>Bitwise operations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1417637"/>
            <a:ext cx="10699750" cy="5864226"/>
          </a:xfrm>
        </p:spPr>
        <p:txBody>
          <a:bodyPr/>
          <a:lstStyle/>
          <a:p>
            <a:pPr>
              <a:tabLst>
                <a:tab pos="1160719" algn="l"/>
                <a:tab pos="3470128" algn="l"/>
                <a:tab pos="5557015" algn="l"/>
                <a:tab pos="7575743" algn="l"/>
              </a:tabLst>
            </a:pPr>
            <a:r>
              <a:rPr lang="en-US" altLang="en-US" sz="2000" dirty="0" smtClean="0"/>
              <a:t>Most computers also support logical operations like AND, OR and NOT, but extended to multi-bit </a:t>
            </a:r>
            <a:r>
              <a:rPr lang="en-US" altLang="en-US" sz="2000" dirty="0" smtClean="0">
                <a:solidFill>
                  <a:srgbClr val="FF0033"/>
                </a:solidFill>
              </a:rPr>
              <a:t>words</a:t>
            </a:r>
            <a:r>
              <a:rPr lang="en-US" altLang="en-US" sz="2000" dirty="0" smtClean="0"/>
              <a:t> instead of just single bits.</a:t>
            </a:r>
          </a:p>
          <a:p>
            <a:pPr>
              <a:tabLst>
                <a:tab pos="1160719" algn="l"/>
                <a:tab pos="3470128" algn="l"/>
                <a:tab pos="5557015" algn="l"/>
                <a:tab pos="7575743" algn="l"/>
              </a:tabLst>
            </a:pPr>
            <a:r>
              <a:rPr lang="en-US" altLang="en-US" sz="2000" dirty="0" smtClean="0"/>
              <a:t>To apply a logical operation to two words X and Y, apply the operation on each pair of bits X</a:t>
            </a:r>
            <a:r>
              <a:rPr lang="en-US" altLang="en-US" sz="2000" baseline="-25000" dirty="0" smtClean="0"/>
              <a:t>i</a:t>
            </a:r>
            <a:r>
              <a:rPr lang="en-US" altLang="en-US" sz="2000" dirty="0" smtClean="0"/>
              <a:t> and Y</a:t>
            </a:r>
            <a:r>
              <a:rPr lang="en-US" altLang="en-US" sz="2000" baseline="-25000" dirty="0" smtClean="0"/>
              <a:t>i</a:t>
            </a:r>
            <a:r>
              <a:rPr lang="en-US" altLang="en-US" sz="2000" dirty="0" smtClean="0"/>
              <a:t>:</a:t>
            </a:r>
          </a:p>
          <a:p>
            <a:pPr>
              <a:tabLst>
                <a:tab pos="1160719" algn="l"/>
                <a:tab pos="3470128" algn="l"/>
                <a:tab pos="5557015" algn="l"/>
                <a:tab pos="7575743" algn="l"/>
              </a:tabLst>
            </a:pPr>
            <a:endParaRPr lang="en-US" altLang="en-US" sz="2000" dirty="0" smtClean="0"/>
          </a:p>
          <a:p>
            <a:pPr>
              <a:tabLst>
                <a:tab pos="1160719" algn="l"/>
                <a:tab pos="3470128" algn="l"/>
                <a:tab pos="5557015" algn="l"/>
                <a:tab pos="7575743" algn="l"/>
              </a:tabLst>
            </a:pPr>
            <a:endParaRPr lang="en-US" altLang="en-US" sz="2000" dirty="0" smtClean="0"/>
          </a:p>
          <a:p>
            <a:pPr>
              <a:tabLst>
                <a:tab pos="1160719" algn="l"/>
                <a:tab pos="3470128" algn="l"/>
                <a:tab pos="5557015" algn="l"/>
                <a:tab pos="7575743" algn="l"/>
              </a:tabLst>
            </a:pPr>
            <a:endParaRPr lang="en-US" altLang="en-US" sz="2000" dirty="0" smtClean="0"/>
          </a:p>
          <a:p>
            <a:pPr>
              <a:tabLst>
                <a:tab pos="1160719" algn="l"/>
                <a:tab pos="3470128" algn="l"/>
                <a:tab pos="5557015" algn="l"/>
                <a:tab pos="7575743" algn="l"/>
              </a:tabLst>
            </a:pPr>
            <a:endParaRPr lang="en-US" altLang="en-US" sz="2000" dirty="0" smtClean="0"/>
          </a:p>
          <a:p>
            <a:pPr>
              <a:tabLst>
                <a:tab pos="1160719" algn="l"/>
                <a:tab pos="3470128" algn="l"/>
                <a:tab pos="5557015" algn="l"/>
                <a:tab pos="7575743" algn="l"/>
              </a:tabLst>
            </a:pPr>
            <a:r>
              <a:rPr lang="en-US" altLang="en-US" sz="2000" dirty="0" smtClean="0"/>
              <a:t>Single operand logical operation:  “complementing” all the bits in a number.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467256" y="2681429"/>
            <a:ext cx="1796444" cy="121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15470" tIns="57735" rIns="115470" bIns="57735">
            <a:spAutoFit/>
          </a:bodyPr>
          <a:lstStyle>
            <a:lvl1pPr eaLnBrk="0" hangingPunct="0">
              <a:spcBef>
                <a:spcPct val="20000"/>
              </a:spcBef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>
              <a:spcBef>
                <a:spcPct val="0"/>
              </a:spcBef>
              <a:buSzTx/>
              <a:buFontTx/>
              <a:buNone/>
            </a:pP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33CC"/>
                </a:solidFill>
                <a:latin typeface="Comic Sans MS" pitchFamily="66" charset="0"/>
                <a:cs typeface="Arial" charset="0"/>
              </a:rPr>
              <a:t>0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6600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0033"/>
                </a:solidFill>
                <a:latin typeface="Comic Sans MS" pitchFamily="66" charset="0"/>
                <a:cs typeface="Arial" charset="0"/>
              </a:rPr>
              <a:t>1</a:t>
            </a:r>
            <a:endParaRPr lang="en-US" altLang="en-US" sz="2300" b="0" dirty="0">
              <a:latin typeface="Comic Sans MS" pitchFamily="66" charset="0"/>
              <a:cs typeface="Arial" charset="0"/>
            </a:endParaRPr>
          </a:p>
          <a:p>
            <a:pPr algn="l" rtl="0">
              <a:spcBef>
                <a:spcPct val="0"/>
              </a:spcBef>
              <a:buSzTx/>
              <a:buFontTx/>
              <a:buNone/>
            </a:pPr>
            <a:r>
              <a:rPr lang="en-US" altLang="en-US" sz="2300" b="0" dirty="0">
                <a:latin typeface="Comic Sans MS" pitchFamily="66" charset="0"/>
                <a:cs typeface="Arial" charset="0"/>
              </a:rPr>
              <a:t>AND	</a:t>
            </a:r>
            <a:r>
              <a:rPr lang="en-US" altLang="en-US" sz="2300" b="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33CC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6600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0033"/>
                </a:solidFill>
                <a:latin typeface="Comic Sans MS" pitchFamily="66" charset="0"/>
                <a:cs typeface="Arial" charset="0"/>
              </a:rPr>
              <a:t>0</a:t>
            </a:r>
            <a:endParaRPr lang="en-US" altLang="en-US" sz="2300" b="0" dirty="0">
              <a:latin typeface="Comic Sans MS" pitchFamily="66" charset="0"/>
              <a:cs typeface="Arial" charset="0"/>
            </a:endParaRPr>
          </a:p>
          <a:p>
            <a:pPr algn="l" rtl="0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33CC"/>
                </a:solidFill>
                <a:latin typeface="Comic Sans MS" pitchFamily="66" charset="0"/>
                <a:cs typeface="Arial" charset="0"/>
              </a:rPr>
              <a:t>0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6600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0033"/>
                </a:solidFill>
                <a:latin typeface="Comic Sans MS" pitchFamily="66" charset="0"/>
                <a:cs typeface="Arial" charset="0"/>
              </a:rPr>
              <a:t>0</a:t>
            </a:r>
            <a:endParaRPr lang="en-US" altLang="en-US" sz="2300" b="0" dirty="0">
              <a:latin typeface="Comic Sans MS" pitchFamily="66" charset="0"/>
              <a:cs typeface="Arial" charset="0"/>
            </a:endParaRP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5339996" y="2681429"/>
            <a:ext cx="1796444" cy="121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15470" tIns="57735" rIns="115470" bIns="57735">
            <a:spAutoFit/>
          </a:bodyPr>
          <a:lstStyle>
            <a:lvl1pPr eaLnBrk="0" hangingPunct="0">
              <a:spcBef>
                <a:spcPct val="20000"/>
              </a:spcBef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>
              <a:spcBef>
                <a:spcPct val="0"/>
              </a:spcBef>
              <a:buSzTx/>
              <a:buFontTx/>
              <a:buNone/>
            </a:pP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33CC"/>
                </a:solidFill>
                <a:latin typeface="Comic Sans MS" pitchFamily="66" charset="0"/>
                <a:cs typeface="Arial" charset="0"/>
              </a:rPr>
              <a:t>0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6600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0033"/>
                </a:solidFill>
                <a:latin typeface="Comic Sans MS" pitchFamily="66" charset="0"/>
                <a:cs typeface="Arial" charset="0"/>
              </a:rPr>
              <a:t>1</a:t>
            </a:r>
            <a:endParaRPr lang="en-US" altLang="en-US" sz="2300" b="0" dirty="0">
              <a:latin typeface="Comic Sans MS" pitchFamily="66" charset="0"/>
              <a:cs typeface="Arial" charset="0"/>
            </a:endParaRPr>
          </a:p>
          <a:p>
            <a:pPr algn="l" rtl="0">
              <a:spcBef>
                <a:spcPct val="0"/>
              </a:spcBef>
              <a:buSzTx/>
              <a:buFontTx/>
              <a:buNone/>
            </a:pPr>
            <a:r>
              <a:rPr lang="en-US" altLang="en-US" sz="2300" b="0" dirty="0">
                <a:latin typeface="Comic Sans MS" pitchFamily="66" charset="0"/>
                <a:cs typeface="Arial" charset="0"/>
              </a:rPr>
              <a:t>OR	</a:t>
            </a:r>
            <a:r>
              <a:rPr lang="en-US" altLang="en-US" sz="2300" b="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33CC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6600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0033"/>
                </a:solidFill>
                <a:latin typeface="Comic Sans MS" pitchFamily="66" charset="0"/>
                <a:cs typeface="Arial" charset="0"/>
              </a:rPr>
              <a:t>0</a:t>
            </a:r>
            <a:endParaRPr lang="en-US" altLang="en-US" sz="2300" b="0" dirty="0">
              <a:latin typeface="Comic Sans MS" pitchFamily="66" charset="0"/>
              <a:cs typeface="Arial" charset="0"/>
            </a:endParaRPr>
          </a:p>
          <a:p>
            <a:pPr algn="l" rtl="0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33CC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6600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0033"/>
                </a:solidFill>
                <a:latin typeface="Comic Sans MS" pitchFamily="66" charset="0"/>
                <a:cs typeface="Arial" charset="0"/>
              </a:rPr>
              <a:t>1</a:t>
            </a:r>
            <a:endParaRPr lang="en-US" altLang="en-US" sz="2300" b="0" dirty="0">
              <a:latin typeface="Comic Sans MS" pitchFamily="66" charset="0"/>
              <a:cs typeface="Arial" charset="0"/>
            </a:endParaRP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8212736" y="2681429"/>
            <a:ext cx="1796444" cy="121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15470" tIns="57735" rIns="115470" bIns="57735">
            <a:spAutoFit/>
          </a:bodyPr>
          <a:lstStyle>
            <a:lvl1pPr eaLnBrk="0" hangingPunct="0">
              <a:spcBef>
                <a:spcPct val="20000"/>
              </a:spcBef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>
              <a:spcBef>
                <a:spcPct val="0"/>
              </a:spcBef>
              <a:buSzTx/>
              <a:buFontTx/>
              <a:buNone/>
            </a:pP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33CC"/>
                </a:solidFill>
                <a:latin typeface="Comic Sans MS" pitchFamily="66" charset="0"/>
                <a:cs typeface="Arial" charset="0"/>
              </a:rPr>
              <a:t>0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6600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0033"/>
                </a:solidFill>
                <a:latin typeface="Comic Sans MS" pitchFamily="66" charset="0"/>
                <a:cs typeface="Arial" charset="0"/>
              </a:rPr>
              <a:t>1</a:t>
            </a:r>
            <a:endParaRPr lang="en-US" altLang="en-US" sz="2300" b="0" dirty="0">
              <a:latin typeface="Comic Sans MS" pitchFamily="66" charset="0"/>
              <a:cs typeface="Arial" charset="0"/>
            </a:endParaRPr>
          </a:p>
          <a:p>
            <a:pPr algn="l" rtl="0">
              <a:spcBef>
                <a:spcPct val="0"/>
              </a:spcBef>
              <a:buSzTx/>
              <a:buFontTx/>
              <a:buNone/>
            </a:pPr>
            <a:r>
              <a:rPr lang="en-US" altLang="en-US" sz="2300" b="0" dirty="0">
                <a:latin typeface="Comic Sans MS" pitchFamily="66" charset="0"/>
                <a:cs typeface="Arial" charset="0"/>
              </a:rPr>
              <a:t>XOR	</a:t>
            </a:r>
            <a:r>
              <a:rPr lang="en-US" altLang="en-US" sz="2300" b="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33CC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6600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0033"/>
                </a:solidFill>
                <a:latin typeface="Comic Sans MS" pitchFamily="66" charset="0"/>
                <a:cs typeface="Arial" charset="0"/>
              </a:rPr>
              <a:t>0</a:t>
            </a:r>
            <a:endParaRPr lang="en-US" altLang="en-US" sz="2300" b="0" dirty="0">
              <a:latin typeface="Comic Sans MS" pitchFamily="66" charset="0"/>
              <a:cs typeface="Arial" charset="0"/>
            </a:endParaRPr>
          </a:p>
          <a:p>
            <a:pPr algn="l" rtl="0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0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33CC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6600"/>
                </a:solidFill>
                <a:latin typeface="Comic Sans MS" pitchFamily="66" charset="0"/>
                <a:cs typeface="Arial" charset="0"/>
              </a:rPr>
              <a:t>0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0033"/>
                </a:solidFill>
                <a:latin typeface="Comic Sans MS" pitchFamily="66" charset="0"/>
                <a:cs typeface="Arial" charset="0"/>
              </a:rPr>
              <a:t>1</a:t>
            </a:r>
            <a:endParaRPr lang="en-US" altLang="en-US" sz="2300" b="0" dirty="0">
              <a:latin typeface="Comic Sans MS" pitchFamily="66" charset="0"/>
              <a:cs typeface="Arial" charset="0"/>
            </a:endParaRPr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2186940" y="3421133"/>
            <a:ext cx="208026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5470" tIns="57735" rIns="115470" bIns="57735" anchor="ctr"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5181600" y="3421133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5470" tIns="57735" rIns="115470" bIns="57735" anchor="ctr"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7978140" y="3421133"/>
            <a:ext cx="208026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5470" tIns="57735" rIns="115470" bIns="57735" anchor="ctr"/>
          <a:lstStyle/>
          <a:p>
            <a:endParaRPr lang="en-US"/>
          </a:p>
        </p:txBody>
      </p:sp>
      <p:sp>
        <p:nvSpPr>
          <p:cNvPr id="21515" name="Text Box 4"/>
          <p:cNvSpPr txBox="1">
            <a:spLocks noChangeArrowheads="1"/>
          </p:cNvSpPr>
          <p:nvPr/>
        </p:nvSpPr>
        <p:spPr bwMode="auto">
          <a:xfrm>
            <a:off x="4209061" y="5297363"/>
            <a:ext cx="1796444" cy="121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15470" tIns="57735" rIns="115470" bIns="57735">
            <a:spAutoFit/>
          </a:bodyPr>
          <a:lstStyle>
            <a:lvl1pPr eaLnBrk="0" hangingPunct="0">
              <a:spcBef>
                <a:spcPct val="20000"/>
              </a:spcBef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tabLst>
                <a:tab pos="692150" algn="l"/>
                <a:tab pos="912813" algn="l"/>
                <a:tab pos="1147763" algn="l"/>
                <a:tab pos="1370013" algn="l"/>
              </a:tabLst>
              <a:defRPr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>
              <a:spcBef>
                <a:spcPct val="0"/>
              </a:spcBef>
              <a:buSzTx/>
              <a:buFontTx/>
              <a:buNone/>
            </a:pPr>
            <a:r>
              <a:rPr lang="en-US" altLang="en-US" sz="2300" b="0" dirty="0">
                <a:latin typeface="Comic Sans MS" pitchFamily="66" charset="0"/>
                <a:cs typeface="Arial" charset="0"/>
              </a:rPr>
              <a:t>NOT	</a:t>
            </a:r>
            <a:r>
              <a:rPr lang="en-US" altLang="en-US" sz="2300" b="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33CC"/>
                </a:solidFill>
                <a:latin typeface="Comic Sans MS" pitchFamily="66" charset="0"/>
                <a:cs typeface="Arial" charset="0"/>
              </a:rPr>
              <a:t>0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6600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0033"/>
                </a:solidFill>
                <a:latin typeface="Comic Sans MS" pitchFamily="66" charset="0"/>
                <a:cs typeface="Arial" charset="0"/>
              </a:rPr>
              <a:t>1</a:t>
            </a:r>
            <a:endParaRPr lang="en-US" altLang="en-US" sz="2300" b="0" dirty="0">
              <a:latin typeface="Comic Sans MS" pitchFamily="66" charset="0"/>
              <a:cs typeface="Arial" charset="0"/>
            </a:endParaRPr>
          </a:p>
          <a:p>
            <a:pPr algn="l" rtl="0">
              <a:spcBef>
                <a:spcPct val="0"/>
              </a:spcBef>
              <a:buSzTx/>
              <a:buFontTx/>
              <a:buNone/>
            </a:pP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0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33CC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336600"/>
                </a:solidFill>
                <a:latin typeface="Comic Sans MS" pitchFamily="66" charset="0"/>
                <a:cs typeface="Arial" charset="0"/>
              </a:rPr>
              <a:t>0</a:t>
            </a: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  <a:r>
              <a:rPr lang="en-US" altLang="en-US" sz="2300" b="0" dirty="0">
                <a:solidFill>
                  <a:srgbClr val="FF0033"/>
                </a:solidFill>
                <a:latin typeface="Comic Sans MS" pitchFamily="66" charset="0"/>
                <a:cs typeface="Arial" charset="0"/>
              </a:rPr>
              <a:t>0</a:t>
            </a:r>
            <a:endParaRPr lang="en-US" altLang="en-US" sz="2300" b="0" dirty="0">
              <a:latin typeface="Comic Sans MS" pitchFamily="66" charset="0"/>
              <a:cs typeface="Arial" charset="0"/>
            </a:endParaRPr>
          </a:p>
          <a:p>
            <a:pPr algn="l" rtl="0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300" b="0" dirty="0">
                <a:latin typeface="Comic Sans MS" pitchFamily="66" charset="0"/>
                <a:cs typeface="Arial" charset="0"/>
              </a:rPr>
              <a:t>	</a:t>
            </a:r>
          </a:p>
        </p:txBody>
      </p:sp>
      <p:sp>
        <p:nvSpPr>
          <p:cNvPr id="21516" name="Line 7"/>
          <p:cNvSpPr>
            <a:spLocks noChangeShapeType="1"/>
          </p:cNvSpPr>
          <p:nvPr/>
        </p:nvSpPr>
        <p:spPr bwMode="auto">
          <a:xfrm>
            <a:off x="3939540" y="5698036"/>
            <a:ext cx="208026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5470" tIns="57735" rIns="115470" bIns="5773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38197" indent="-360845">
              <a:spcBef>
                <a:spcPct val="20000"/>
              </a:spcBef>
              <a:buChar char="–"/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43380" indent="-288676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020733" indent="-288676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598085" indent="-288676">
              <a:spcBef>
                <a:spcPct val="20000"/>
              </a:spcBef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175437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52789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30141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907493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42D513-5A54-44CB-911C-EA2265C44BFD}" type="slidenum">
              <a:rPr lang="ar-SA" altLang="en-US" sz="18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800"/>
          </a:p>
        </p:txBody>
      </p:sp>
      <p:pic>
        <p:nvPicPr>
          <p:cNvPr id="8" name="Picture 2" descr="tab06_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6237"/>
            <a:ext cx="86868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ab06_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13237"/>
            <a:ext cx="86868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0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38197" indent="-360845">
              <a:spcBef>
                <a:spcPct val="20000"/>
              </a:spcBef>
              <a:buChar char="–"/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43380" indent="-288676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020733" indent="-288676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598085" indent="-288676">
              <a:spcBef>
                <a:spcPct val="20000"/>
              </a:spcBef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175437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52789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30141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907493" indent="-2886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42D513-5A54-44CB-911C-EA2265C44BFD}" type="slidenum">
              <a:rPr lang="ar-SA" altLang="en-US" sz="18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800"/>
          </a:p>
        </p:txBody>
      </p:sp>
      <p:pic>
        <p:nvPicPr>
          <p:cNvPr id="7" name="Picture 2" descr="tab06_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2237"/>
            <a:ext cx="8686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ab06_0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7387"/>
            <a:ext cx="86868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3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1E27D-AFC0-46E3-B348-62D43F6DC36D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55637"/>
            <a:ext cx="948031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B46F9B2A-82ED-431E-A1F4-F46CE5D4366E}" type="slidenum">
              <a:rPr lang="ar-SA" smtClean="0"/>
              <a:pPr defTabSz="1154113"/>
              <a:t>5</a:t>
            </a:fld>
            <a:endParaRPr lang="en-US" smtClean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77813"/>
            <a:ext cx="10996612" cy="722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AEA6E576-0D13-487E-9089-152D5C9469EE}" type="slidenum">
              <a:rPr lang="ar-SA" smtClean="0"/>
              <a:pPr defTabSz="1154113"/>
              <a:t>6</a:t>
            </a:fld>
            <a:endParaRPr lang="en-US" smtClean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54038"/>
            <a:ext cx="11095038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Line 3"/>
          <p:cNvSpPr>
            <a:spLocks noChangeShapeType="1"/>
          </p:cNvSpPr>
          <p:nvPr/>
        </p:nvSpPr>
        <p:spPr bwMode="auto">
          <a:xfrm>
            <a:off x="3467100" y="2681288"/>
            <a:ext cx="28733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5542" name="Line 4"/>
          <p:cNvSpPr>
            <a:spLocks noChangeShapeType="1"/>
          </p:cNvSpPr>
          <p:nvPr/>
        </p:nvSpPr>
        <p:spPr bwMode="auto">
          <a:xfrm>
            <a:off x="8229600" y="1798638"/>
            <a:ext cx="26670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5543" name="Line 5"/>
          <p:cNvSpPr>
            <a:spLocks noChangeShapeType="1"/>
          </p:cNvSpPr>
          <p:nvPr/>
        </p:nvSpPr>
        <p:spPr bwMode="auto">
          <a:xfrm>
            <a:off x="6781800" y="2179638"/>
            <a:ext cx="26670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8FEC04BC-DCBA-44F8-A389-505100A6C707}" type="slidenum">
              <a:rPr lang="ar-SA" smtClean="0"/>
              <a:pPr defTabSz="1154113"/>
              <a:t>7</a:t>
            </a:fld>
            <a:endParaRPr lang="en-US" smtClean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3" y="746125"/>
            <a:ext cx="105029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Line 3"/>
          <p:cNvSpPr>
            <a:spLocks noChangeShapeType="1"/>
          </p:cNvSpPr>
          <p:nvPr/>
        </p:nvSpPr>
        <p:spPr bwMode="auto">
          <a:xfrm flipH="1">
            <a:off x="9212263" y="3328988"/>
            <a:ext cx="495300" cy="9239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7590" name="Text Box 4"/>
          <p:cNvSpPr txBox="1">
            <a:spLocks noChangeArrowheads="1"/>
          </p:cNvSpPr>
          <p:nvPr/>
        </p:nvSpPr>
        <p:spPr bwMode="auto">
          <a:xfrm>
            <a:off x="8535988" y="2909888"/>
            <a:ext cx="1589087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115470" tIns="57735" rIns="115470" bIns="57735">
            <a:spAutoFit/>
          </a:bodyPr>
          <a:lstStyle/>
          <a:p>
            <a:pPr defTabSz="1154113"/>
            <a:r>
              <a:rPr lang="en-US"/>
              <a:t>MUX 2 - 1</a:t>
            </a:r>
          </a:p>
        </p:txBody>
      </p:sp>
      <p:sp>
        <p:nvSpPr>
          <p:cNvPr id="67591" name="Text Box 8"/>
          <p:cNvSpPr txBox="1">
            <a:spLocks noChangeArrowheads="1"/>
          </p:cNvSpPr>
          <p:nvPr/>
        </p:nvSpPr>
        <p:spPr bwMode="auto">
          <a:xfrm>
            <a:off x="593725" y="5270500"/>
            <a:ext cx="1627188" cy="490538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lIns="115470" tIns="57735" rIns="115470" bIns="57735">
            <a:spAutoFit/>
          </a:bodyPr>
          <a:lstStyle/>
          <a:p>
            <a:pPr defTabSz="1154113"/>
            <a:r>
              <a:rPr lang="en-US"/>
              <a:t>MUX 2 - 1</a:t>
            </a:r>
          </a:p>
        </p:txBody>
      </p:sp>
      <p:sp>
        <p:nvSpPr>
          <p:cNvPr id="67592" name="Line 9"/>
          <p:cNvSpPr>
            <a:spLocks noChangeShapeType="1"/>
          </p:cNvSpPr>
          <p:nvPr/>
        </p:nvSpPr>
        <p:spPr bwMode="auto">
          <a:xfrm flipV="1">
            <a:off x="2179638" y="5178425"/>
            <a:ext cx="198437" cy="184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7593" name="Line 10"/>
          <p:cNvSpPr>
            <a:spLocks noChangeShapeType="1"/>
          </p:cNvSpPr>
          <p:nvPr/>
        </p:nvSpPr>
        <p:spPr bwMode="auto">
          <a:xfrm flipV="1">
            <a:off x="2179638" y="4992688"/>
            <a:ext cx="2179637" cy="5556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7594" name="Line 11"/>
          <p:cNvSpPr>
            <a:spLocks noChangeShapeType="1"/>
          </p:cNvSpPr>
          <p:nvPr/>
        </p:nvSpPr>
        <p:spPr bwMode="auto">
          <a:xfrm flipH="1">
            <a:off x="7231063" y="3328988"/>
            <a:ext cx="2179637" cy="1016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154113"/>
            <a:fld id="{E0998790-3874-4A47-8419-13C69757EF18}" type="slidenum">
              <a:rPr lang="ar-SA" smtClean="0"/>
              <a:pPr defTabSz="1154113"/>
              <a:t>8</a:t>
            </a:fld>
            <a:endParaRPr lang="en-US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8437"/>
            <a:ext cx="7420534" cy="743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1E27D-AFC0-46E3-B348-62D43F6DC36D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27037"/>
            <a:ext cx="10220325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8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154113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154113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2151</Words>
  <Application>Microsoft Office PowerPoint</Application>
  <PresentationFormat>Custom</PresentationFormat>
  <Paragraphs>1270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Unit 8  Registers and RTL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types of shift registers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Bus Construction</vt:lpstr>
      <vt:lpstr>PowerPoint Presentation</vt:lpstr>
      <vt:lpstr>PowerPoint Presentation</vt:lpstr>
      <vt:lpstr>PowerPoint Presentation</vt:lpstr>
      <vt:lpstr>Register Transfer Language</vt:lpstr>
      <vt:lpstr>PowerPoint Presentation</vt:lpstr>
      <vt:lpstr>PowerPoint Presentation</vt:lpstr>
      <vt:lpstr>PowerPoint Presentation</vt:lpstr>
      <vt:lpstr>Bitwise operations</vt:lpstr>
      <vt:lpstr>PowerPoint Presentation</vt:lpstr>
      <vt:lpstr>PowerPoint Presentation</vt:lpstr>
    </vt:vector>
  </TitlesOfParts>
  <Company>Qatar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Services;Dr Saif</dc:creator>
  <cp:lastModifiedBy>Md Saiful Islam, PhD</cp:lastModifiedBy>
  <cp:revision>121</cp:revision>
  <dcterms:created xsi:type="dcterms:W3CDTF">2006-10-11T22:47:01Z</dcterms:created>
  <dcterms:modified xsi:type="dcterms:W3CDTF">2018-08-30T08:01:30Z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902E8FCA-2A21-4597-8313-6EF4E37E34E8</vt:lpwstr>
  </property>
  <property fmtid="{D5CDD505-2E9C-101B-9397-08002B2CF9AE}" pid="3" name="ArticulatePath">
    <vt:lpwstr>Chapter2CSC220</vt:lpwstr>
  </property>
</Properties>
</file>