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1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89" r:id="rId2"/>
    <p:sldId id="405" r:id="rId3"/>
    <p:sldId id="393" r:id="rId4"/>
    <p:sldId id="394" r:id="rId5"/>
    <p:sldId id="398" r:id="rId6"/>
    <p:sldId id="400" r:id="rId7"/>
    <p:sldId id="397" r:id="rId8"/>
    <p:sldId id="396" r:id="rId9"/>
    <p:sldId id="390" r:id="rId10"/>
    <p:sldId id="311" r:id="rId11"/>
    <p:sldId id="328" r:id="rId12"/>
    <p:sldId id="319" r:id="rId13"/>
    <p:sldId id="318" r:id="rId14"/>
    <p:sldId id="320" r:id="rId15"/>
    <p:sldId id="321" r:id="rId16"/>
    <p:sldId id="322" r:id="rId17"/>
    <p:sldId id="323" r:id="rId18"/>
    <p:sldId id="324" r:id="rId19"/>
    <p:sldId id="327" r:id="rId20"/>
    <p:sldId id="329" r:id="rId21"/>
    <p:sldId id="401" r:id="rId22"/>
    <p:sldId id="402" r:id="rId23"/>
    <p:sldId id="403" r:id="rId24"/>
  </p:sldIdLst>
  <p:sldSz cx="11887200" cy="8321675"/>
  <p:notesSz cx="7315200" cy="9601200"/>
  <p:custDataLst>
    <p:tags r:id="rId27"/>
  </p:custDataLst>
  <p:defaultTextStyle>
    <a:defPPr>
      <a:defRPr lang="ar-SA"/>
    </a:defPPr>
    <a:lvl1pPr algn="r" rtl="1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23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sz="23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sz="23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sz="23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621">
          <p15:clr>
            <a:srgbClr val="A4A3A4"/>
          </p15:clr>
        </p15:guide>
        <p15:guide id="2" pos="37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FF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0"/>
    <p:restoredTop sz="94660"/>
  </p:normalViewPr>
  <p:slideViewPr>
    <p:cSldViewPr>
      <p:cViewPr varScale="1">
        <p:scale>
          <a:sx n="76" d="100"/>
          <a:sy n="76" d="100"/>
        </p:scale>
        <p:origin x="-1260" y="-90"/>
      </p:cViewPr>
      <p:guideLst>
        <p:guide orient="horz" pos="2621"/>
        <p:guide pos="374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4963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pPr>
              <a:defRPr/>
            </a:pPr>
            <a:fld id="{08CD3AA1-0D85-4AD8-8C71-F8896D29B23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03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87438" y="720725"/>
            <a:ext cx="5140325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44963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fld id="{2FD1A263-7C3B-4A9A-ABC2-8C527F10C20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4818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81327C7C-04D5-4083-B3AB-B1BAC4595ABF}" type="slidenum">
              <a:rPr lang="ar-SA" altLang="en-US" sz="1300" smtClean="0"/>
              <a:pPr>
                <a:spcBef>
                  <a:spcPct val="0"/>
                </a:spcBef>
              </a:pPr>
              <a:t>21</a:t>
            </a:fld>
            <a:endParaRPr lang="en-US" altLang="en-US" sz="130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87438" y="720725"/>
            <a:ext cx="5140325" cy="360045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2175" y="2584450"/>
            <a:ext cx="10102850" cy="1784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2763" y="4714875"/>
            <a:ext cx="8321675" cy="21272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E6B1C-02E4-441D-9E72-D44C05DE02B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custDataLst>
      <p:tags r:id="rId1"/>
    </p:custData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A4272-D373-4627-BD18-FE33EBFF899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8538" y="333375"/>
            <a:ext cx="2674937" cy="710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3725" y="333375"/>
            <a:ext cx="7872413" cy="710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1AB80-92A8-457F-A946-E3FD55B4B1A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custDataLst>
      <p:tags r:id="rId1"/>
    </p:custData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333253"/>
            <a:ext cx="10698480" cy="138694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94360" y="1941725"/>
            <a:ext cx="5250180" cy="549192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042660" y="1941724"/>
            <a:ext cx="5250180" cy="265253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42660" y="4779186"/>
            <a:ext cx="5250180" cy="26544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C7715-8A00-4D69-9468-6479A3ABB470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1172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 rtl="0">
              <a:defRPr>
                <a:latin typeface="Times New Roman" pitchFamily="18" charset="0"/>
                <a:cs typeface="Times New Roman" pitchFamily="18" charset="0"/>
              </a:defRPr>
            </a:lvl1pPr>
            <a:lvl2pPr algn="l" rtl="0">
              <a:defRPr>
                <a:latin typeface="Times New Roman" pitchFamily="18" charset="0"/>
                <a:cs typeface="Times New Roman" pitchFamily="18" charset="0"/>
              </a:defRPr>
            </a:lvl2pPr>
            <a:lvl3pPr algn="l" rtl="0">
              <a:defRPr>
                <a:latin typeface="Times New Roman" pitchFamily="18" charset="0"/>
                <a:cs typeface="Times New Roman" pitchFamily="18" charset="0"/>
              </a:defRPr>
            </a:lvl3pPr>
            <a:lvl4pPr algn="l" rtl="0">
              <a:defRPr>
                <a:latin typeface="Times New Roman" pitchFamily="18" charset="0"/>
                <a:cs typeface="Times New Roman" pitchFamily="18" charset="0"/>
              </a:defRPr>
            </a:lvl4pPr>
            <a:lvl5pPr algn="l" rtl="0"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ar-EG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921FF049-8952-4192-AEFE-2BE65A05E02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  <p:custDataLst>
      <p:tags r:id="rId1"/>
    </p:custData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5346700"/>
            <a:ext cx="10102850" cy="16541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800" y="3527425"/>
            <a:ext cx="10102850" cy="18192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Prof. </a:t>
            </a:r>
            <a:r>
              <a:rPr err="1"/>
              <a:t>Laxmikant</a:t>
            </a:r>
            <a:r>
              <a:t> Kale - university of </a:t>
            </a:r>
            <a:r>
              <a:rPr err="1"/>
              <a:t>illinois</a:t>
            </a:r>
            <a:r>
              <a:t> at </a:t>
            </a:r>
            <a:r>
              <a:rPr err="1"/>
              <a:t>urbana-champaign</a:t>
            </a:r>
            <a:r>
              <a:t> - Computer Sciences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A5AC0-0D22-4AC3-BD72-AE90C5B93CF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custDataLst>
      <p:tags r:id="rId1"/>
    </p:custData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725" y="1941513"/>
            <a:ext cx="5273675" cy="5492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9800" y="1941513"/>
            <a:ext cx="5273675" cy="5492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Prof. </a:t>
            </a:r>
            <a:r>
              <a:rPr err="1"/>
              <a:t>Laxmikant</a:t>
            </a:r>
            <a:r>
              <a:t> Kale - university of </a:t>
            </a:r>
            <a:r>
              <a:rPr err="1"/>
              <a:t>illinois</a:t>
            </a:r>
            <a:r>
              <a:t> at </a:t>
            </a:r>
            <a:r>
              <a:rPr err="1"/>
              <a:t>urbana-champaign</a:t>
            </a:r>
            <a:r>
              <a:t> - Computer Sciences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B19B9-E9C6-4C8B-8E88-CDDD68D5B0B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custDataLst>
      <p:tags r:id="rId1"/>
    </p:custData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3725" y="1862138"/>
            <a:ext cx="5253038" cy="776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725" y="2638425"/>
            <a:ext cx="5253038" cy="47958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850" y="1862138"/>
            <a:ext cx="5254625" cy="776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850" y="2638425"/>
            <a:ext cx="5254625" cy="47958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Prof. </a:t>
            </a:r>
            <a:r>
              <a:rPr err="1"/>
              <a:t>Laxmikant</a:t>
            </a:r>
            <a:r>
              <a:t> Kale - university of </a:t>
            </a:r>
            <a:r>
              <a:rPr err="1"/>
              <a:t>illinois</a:t>
            </a:r>
            <a:r>
              <a:t> at </a:t>
            </a:r>
            <a:r>
              <a:rPr err="1"/>
              <a:t>urbana-champaign</a:t>
            </a:r>
            <a:r>
              <a:t> - Computer Sciences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EF567-0F1D-41B2-9DAC-5E91035C967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custDataLst>
      <p:tags r:id="rId1"/>
    </p:custData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699750" cy="1387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Prof. </a:t>
            </a:r>
            <a:r>
              <a:rPr err="1"/>
              <a:t>Laxmikant</a:t>
            </a:r>
            <a:r>
              <a:t> Kale - university of </a:t>
            </a:r>
            <a:r>
              <a:rPr err="1"/>
              <a:t>illinois</a:t>
            </a:r>
            <a:r>
              <a:t> at </a:t>
            </a:r>
            <a:r>
              <a:rPr err="1"/>
              <a:t>urbana-champaign</a:t>
            </a:r>
            <a:r>
              <a:t> - Computer Sciences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EA7F9-64DB-41EF-8ABC-D8F91FBE7DF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custDataLst>
      <p:tags r:id="rId1"/>
    </p:custData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1E27D-AFC0-46E3-B348-62D43F6DC3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custDataLst>
      <p:tags r:id="rId1"/>
    </p:custData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331788"/>
            <a:ext cx="3911600" cy="14097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331788"/>
            <a:ext cx="6645275" cy="71024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725" y="1741488"/>
            <a:ext cx="3911600" cy="5692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B130C-6959-46A7-BF96-A0245D630ED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custDataLst>
      <p:tags r:id="rId1"/>
    </p:custData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0450" y="5824538"/>
            <a:ext cx="7132638" cy="688975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30450" y="742950"/>
            <a:ext cx="7132638" cy="49942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E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30450" y="6513513"/>
            <a:ext cx="7132638" cy="9763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65238-C37B-4ECA-B6D6-2BD7D132F0C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custDataLst>
      <p:tags r:id="rId1"/>
    </p:custData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93725" y="333375"/>
            <a:ext cx="10699750" cy="138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5470" tIns="57735" rIns="115470" bIns="5773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3725" y="1941513"/>
            <a:ext cx="10699750" cy="549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5470" tIns="57735" rIns="115470" bIns="577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518525" y="7578725"/>
            <a:ext cx="27749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5470" tIns="57735" rIns="115470" bIns="57735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60825" y="7578725"/>
            <a:ext cx="37655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5470" tIns="57735" rIns="115470" bIns="57735" numCol="1" anchor="t" anchorCtr="0" compatLnSpc="1">
            <a:prstTxWarp prst="textNoShape">
              <a:avLst/>
            </a:prstTxWarp>
          </a:bodyPr>
          <a:lstStyle>
            <a:lvl1pPr algn="ctr" rtl="0">
              <a:defRPr lang="en-US" sz="900"/>
            </a:lvl1pPr>
          </a:lstStyle>
          <a:p>
            <a:pPr>
              <a:defRPr/>
            </a:pPr>
            <a:r>
              <a:t>Prof. </a:t>
            </a:r>
            <a:r>
              <a:rPr err="1"/>
              <a:t>Laxmikant</a:t>
            </a:r>
            <a:r>
              <a:t> Kale - university of </a:t>
            </a:r>
            <a:r>
              <a:rPr err="1"/>
              <a:t>illinois</a:t>
            </a:r>
            <a:r>
              <a:t> at </a:t>
            </a:r>
            <a:r>
              <a:rPr err="1"/>
              <a:t>urbana-champaign</a:t>
            </a:r>
            <a:r>
              <a:t> - Computer Sciences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93725" y="7578725"/>
            <a:ext cx="27749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5470" tIns="57735" rIns="115470" bIns="57735" numCol="1" anchor="t" anchorCtr="0" compatLnSpc="1">
            <a:prstTxWarp prst="textNoShape">
              <a:avLst/>
            </a:prstTxWarp>
          </a:bodyPr>
          <a:lstStyle>
            <a:lvl1pPr algn="l">
              <a:defRPr sz="1800"/>
            </a:lvl1pPr>
          </a:lstStyle>
          <a:p>
            <a:pPr>
              <a:defRPr/>
            </a:pPr>
            <a:fld id="{95D86D19-2CB1-462C-B37E-8AA66B720B5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AutoShape 159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-33038" y="5946475"/>
            <a:ext cx="462315" cy="396240"/>
          </a:xfrm>
          <a:prstGeom prst="actionButtonBackPrevious">
            <a:avLst/>
          </a:prstGeom>
          <a:gradFill rotWithShape="0">
            <a:gsLst>
              <a:gs pos="0">
                <a:srgbClr val="CC99FF"/>
              </a:gs>
              <a:gs pos="50000">
                <a:srgbClr val="FFFFFF"/>
              </a:gs>
              <a:gs pos="100000">
                <a:srgbClr val="CC99FF"/>
              </a:gs>
            </a:gsLst>
            <a:lin ang="5400000" scaled="1"/>
          </a:gradFill>
          <a:ln w="12700" cap="sq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wrap="none" lIns="115470" tIns="57735" rIns="115470" bIns="57735" anchor="ctr"/>
          <a:lstStyle/>
          <a:p>
            <a:endParaRPr lang="en-US"/>
          </a:p>
        </p:txBody>
      </p:sp>
      <p:sp>
        <p:nvSpPr>
          <p:cNvPr id="8" name="AutoShape 160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-33038" y="6501253"/>
            <a:ext cx="462315" cy="396240"/>
          </a:xfrm>
          <a:prstGeom prst="actionButtonForwardNext">
            <a:avLst/>
          </a:prstGeom>
          <a:gradFill rotWithShape="0">
            <a:gsLst>
              <a:gs pos="0">
                <a:srgbClr val="CC99FF"/>
              </a:gs>
              <a:gs pos="50000">
                <a:schemeClr val="bg1"/>
              </a:gs>
              <a:gs pos="100000">
                <a:srgbClr val="CC99FF"/>
              </a:gs>
            </a:gsLst>
            <a:lin ang="5400000" scaled="1"/>
          </a:gradFill>
          <a:ln w="12700" cap="sq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115470" tIns="57735" rIns="115470" bIns="57735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AutoShape 161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-33038" y="5391697"/>
            <a:ext cx="462315" cy="396240"/>
          </a:xfrm>
          <a:prstGeom prst="actionButtonBeginning">
            <a:avLst/>
          </a:prstGeom>
          <a:gradFill rotWithShape="0">
            <a:gsLst>
              <a:gs pos="0">
                <a:srgbClr val="CC99FF"/>
              </a:gs>
              <a:gs pos="50000">
                <a:schemeClr val="bg1"/>
              </a:gs>
              <a:gs pos="100000">
                <a:srgbClr val="CC99FF"/>
              </a:gs>
            </a:gsLst>
            <a:lin ang="5400000" scaled="1"/>
          </a:gradFill>
          <a:ln w="12700" cap="sq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115470" tIns="57735" rIns="115470" bIns="57735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AutoShape 162">
            <a:hlinkClick r:id="" action="ppaction://hlinkshowjump?jump=las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-33038" y="7056032"/>
            <a:ext cx="462315" cy="396240"/>
          </a:xfrm>
          <a:prstGeom prst="actionButtonEnd">
            <a:avLst/>
          </a:prstGeom>
          <a:gradFill rotWithShape="0">
            <a:gsLst>
              <a:gs pos="0">
                <a:srgbClr val="CC99FF"/>
              </a:gs>
              <a:gs pos="50000">
                <a:schemeClr val="bg1"/>
              </a:gs>
              <a:gs pos="100000">
                <a:srgbClr val="CC99FF"/>
              </a:gs>
            </a:gsLst>
            <a:lin ang="5400000" scaled="1"/>
          </a:gradFill>
          <a:ln w="12700" cap="sq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115470" tIns="57735" rIns="115470" bIns="57735" anchor="ctr"/>
          <a:lstStyle/>
          <a:p>
            <a:pPr>
              <a:defRPr/>
            </a:pPr>
            <a:endParaRPr lang="en-US"/>
          </a:p>
        </p:txBody>
      </p:sp>
    </p:spTree>
    <p:custDataLst>
      <p:tags r:id="rId14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dt="0"/>
  <p:txStyles>
    <p:titleStyle>
      <a:lvl1pPr algn="ctr" defTabSz="1154113" rtl="1" eaLnBrk="0" fontAlgn="base" hangingPunct="0">
        <a:spcBef>
          <a:spcPct val="0"/>
        </a:spcBef>
        <a:spcAft>
          <a:spcPct val="0"/>
        </a:spcAft>
        <a:defRPr sz="5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154113" rtl="1" eaLnBrk="0" fontAlgn="base" hangingPunct="0">
        <a:spcBef>
          <a:spcPct val="0"/>
        </a:spcBef>
        <a:spcAft>
          <a:spcPct val="0"/>
        </a:spcAft>
        <a:defRPr sz="56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defTabSz="1154113" rtl="1" eaLnBrk="0" fontAlgn="base" hangingPunct="0">
        <a:spcBef>
          <a:spcPct val="0"/>
        </a:spcBef>
        <a:spcAft>
          <a:spcPct val="0"/>
        </a:spcAft>
        <a:defRPr sz="56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defTabSz="1154113" rtl="1" eaLnBrk="0" fontAlgn="base" hangingPunct="0">
        <a:spcBef>
          <a:spcPct val="0"/>
        </a:spcBef>
        <a:spcAft>
          <a:spcPct val="0"/>
        </a:spcAft>
        <a:defRPr sz="56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defTabSz="1154113" rtl="1" eaLnBrk="0" fontAlgn="base" hangingPunct="0">
        <a:spcBef>
          <a:spcPct val="0"/>
        </a:spcBef>
        <a:spcAft>
          <a:spcPct val="0"/>
        </a:spcAft>
        <a:defRPr sz="56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defTabSz="1154113" rtl="1" fontAlgn="base">
        <a:spcBef>
          <a:spcPct val="0"/>
        </a:spcBef>
        <a:spcAft>
          <a:spcPct val="0"/>
        </a:spcAft>
        <a:defRPr sz="56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defTabSz="1154113" rtl="1" fontAlgn="base">
        <a:spcBef>
          <a:spcPct val="0"/>
        </a:spcBef>
        <a:spcAft>
          <a:spcPct val="0"/>
        </a:spcAft>
        <a:defRPr sz="56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defTabSz="1154113" rtl="1" fontAlgn="base">
        <a:spcBef>
          <a:spcPct val="0"/>
        </a:spcBef>
        <a:spcAft>
          <a:spcPct val="0"/>
        </a:spcAft>
        <a:defRPr sz="56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defTabSz="1154113" rtl="1" fontAlgn="base">
        <a:spcBef>
          <a:spcPct val="0"/>
        </a:spcBef>
        <a:spcAft>
          <a:spcPct val="0"/>
        </a:spcAft>
        <a:defRPr sz="56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433388" indent="-433388" algn="r" defTabSz="1154113" rtl="1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tx1"/>
          </a:solidFill>
          <a:latin typeface="+mn-lt"/>
          <a:ea typeface="+mn-ea"/>
          <a:cs typeface="+mn-cs"/>
        </a:defRPr>
      </a:lvl1pPr>
      <a:lvl2pPr marL="938213" indent="-360363" algn="r" defTabSz="1154113" rtl="1" eaLnBrk="0" fontAlgn="base" hangingPunct="0">
        <a:spcBef>
          <a:spcPct val="20000"/>
        </a:spcBef>
        <a:spcAft>
          <a:spcPct val="0"/>
        </a:spcAft>
        <a:buChar char="–"/>
        <a:defRPr sz="3500">
          <a:solidFill>
            <a:schemeClr val="tx1"/>
          </a:solidFill>
          <a:latin typeface="+mn-lt"/>
          <a:cs typeface="+mn-cs"/>
        </a:defRPr>
      </a:lvl2pPr>
      <a:lvl3pPr marL="1443038" indent="-288925" algn="r" defTabSz="1154113" rtl="1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  <a:cs typeface="+mn-cs"/>
        </a:defRPr>
      </a:lvl3pPr>
      <a:lvl4pPr marL="2020888" indent="-288925" algn="r" defTabSz="1154113" rtl="1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  <a:cs typeface="+mn-cs"/>
        </a:defRPr>
      </a:lvl4pPr>
      <a:lvl5pPr marL="2598738" indent="-288925" algn="r" defTabSz="1154113" rtl="1" eaLnBrk="0" fontAlgn="base" hangingPunct="0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  <a:cs typeface="+mn-cs"/>
        </a:defRPr>
      </a:lvl5pPr>
      <a:lvl6pPr marL="3055938" indent="-288925" algn="r" defTabSz="1154113" rtl="1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  <a:cs typeface="+mn-cs"/>
        </a:defRPr>
      </a:lvl6pPr>
      <a:lvl7pPr marL="3513138" indent="-288925" algn="r" defTabSz="1154113" rtl="1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  <a:cs typeface="+mn-cs"/>
        </a:defRPr>
      </a:lvl7pPr>
      <a:lvl8pPr marL="3970338" indent="-288925" algn="r" defTabSz="1154113" rtl="1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  <a:cs typeface="+mn-cs"/>
        </a:defRPr>
      </a:lvl8pPr>
      <a:lvl9pPr marL="4427538" indent="-288925" algn="r" defTabSz="1154113" rtl="1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2.xml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3.xml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3.xml"/><Relationship Id="rId4" Type="http://schemas.openxmlformats.org/officeDocument/2006/relationships/image" Target="../media/image2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154113"/>
            <a:fld id="{7BE20A32-5081-4687-AAE0-D7E7487544AC}" type="slidenum">
              <a:rPr lang="ar-SA" smtClean="0"/>
              <a:pPr defTabSz="1154113"/>
              <a:t>1</a:t>
            </a:fld>
            <a:endParaRPr lang="en-US" dirty="0" smtClean="0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400" y="3551237"/>
            <a:ext cx="9906000" cy="1828800"/>
          </a:xfrm>
        </p:spPr>
        <p:txBody>
          <a:bodyPr/>
          <a:lstStyle/>
          <a:p>
            <a:pPr rtl="0" eaLnBrk="1" hangingPunct="1"/>
            <a:r>
              <a:rPr lang="en-US" dirty="0"/>
              <a:t>Unit </a:t>
            </a:r>
            <a:r>
              <a:rPr lang="en-US" dirty="0" smtClean="0"/>
              <a:t>9</a:t>
            </a:r>
            <a:br>
              <a:rPr lang="en-US" dirty="0" smtClean="0"/>
            </a:br>
            <a:r>
              <a:rPr lang="en-US" dirty="0" smtClean="0"/>
              <a:t>Counters &amp; RAM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28600" y="4541837"/>
            <a:ext cx="11430000" cy="1523999"/>
          </a:xfrm>
        </p:spPr>
        <p:txBody>
          <a:bodyPr/>
          <a:lstStyle/>
          <a:p>
            <a:pPr rtl="0" eaLnBrk="1" hangingPunct="1"/>
            <a:endParaRPr lang="en-US" dirty="0" smtClean="0"/>
          </a:p>
          <a:p>
            <a:pPr rtl="0" eaLnBrk="1" hangingPunct="1"/>
            <a:endParaRPr lang="en-US" dirty="0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743200" y="1614275"/>
            <a:ext cx="6030207" cy="109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effectLst/>
              </a:rPr>
              <a:t>College of Computer and Information Sciences</a:t>
            </a:r>
            <a:endParaRPr lang="en-US" sz="2000" dirty="0" smtClean="0">
              <a:effectLst/>
            </a:endParaRPr>
          </a:p>
          <a:p>
            <a:pPr algn="ctr"/>
            <a:r>
              <a:rPr lang="en-US" sz="1600" dirty="0" smtClean="0">
                <a:effectLst/>
              </a:rPr>
              <a:t>Department of Computer Science </a:t>
            </a:r>
            <a:endParaRPr lang="en-US" sz="1600" dirty="0" smtClean="0">
              <a:effectLst/>
              <a:latin typeface="Calibri"/>
              <a:ea typeface="Calibri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CSC 220: Computer Organization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444316"/>
            <a:ext cx="1981651" cy="762174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154113"/>
            <a:fld id="{93773B1A-B63A-4C42-9084-615DC9051A9C}" type="slidenum">
              <a:rPr lang="ar-SA" smtClean="0"/>
              <a:pPr defTabSz="1154113"/>
              <a:t>10</a:t>
            </a:fld>
            <a:endParaRPr lang="en-US" smtClean="0"/>
          </a:p>
        </p:txBody>
      </p:sp>
      <p:pic>
        <p:nvPicPr>
          <p:cNvPr id="9216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1887200" cy="761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65" name="Line 3"/>
          <p:cNvSpPr>
            <a:spLocks noChangeShapeType="1"/>
          </p:cNvSpPr>
          <p:nvPr/>
        </p:nvSpPr>
        <p:spPr bwMode="auto">
          <a:xfrm>
            <a:off x="4060825" y="3790950"/>
            <a:ext cx="74295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92166" name="Line 4"/>
          <p:cNvSpPr>
            <a:spLocks noChangeShapeType="1"/>
          </p:cNvSpPr>
          <p:nvPr/>
        </p:nvSpPr>
        <p:spPr bwMode="auto">
          <a:xfrm>
            <a:off x="1189038" y="4160838"/>
            <a:ext cx="40608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4618037"/>
            <a:ext cx="21717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42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154113"/>
            <a:fld id="{F0A84836-DCA3-45C1-94E3-FF6D19FB7C32}" type="slidenum">
              <a:rPr lang="ar-SA" smtClean="0"/>
              <a:pPr defTabSz="1154113"/>
              <a:t>11</a:t>
            </a:fld>
            <a:endParaRPr lang="en-US" smtClean="0"/>
          </a:p>
        </p:txBody>
      </p:sp>
      <p:pic>
        <p:nvPicPr>
          <p:cNvPr id="942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6863" y="277813"/>
            <a:ext cx="11590337" cy="695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4160837"/>
            <a:ext cx="21717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52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154113"/>
            <a:fld id="{05EC83CB-8207-4031-A368-06616F285C81}" type="slidenum">
              <a:rPr lang="ar-SA" smtClean="0"/>
              <a:pPr defTabSz="1154113"/>
              <a:t>12</a:t>
            </a:fld>
            <a:endParaRPr lang="en-US" smtClean="0"/>
          </a:p>
        </p:txBody>
      </p:sp>
      <p:pic>
        <p:nvPicPr>
          <p:cNvPr id="9523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6863" y="184150"/>
            <a:ext cx="11590337" cy="705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01000" y="4160837"/>
            <a:ext cx="21621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154113"/>
            <a:fld id="{E59750BD-B026-4D22-ADFB-E783F6F1A2DB}" type="slidenum">
              <a:rPr lang="ar-SA" smtClean="0"/>
              <a:pPr defTabSz="1154113"/>
              <a:t>13</a:t>
            </a:fld>
            <a:endParaRPr lang="en-US" smtClean="0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24475" y="2179637"/>
            <a:ext cx="6562725" cy="6016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036636"/>
            <a:ext cx="6781800" cy="2104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09800" y="274637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3779837"/>
            <a:ext cx="6121552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4114800" y="6446837"/>
            <a:ext cx="3765550" cy="577850"/>
          </a:xfrm>
          <a:noFill/>
        </p:spPr>
        <p:txBody>
          <a:bodyPr/>
          <a:lstStyle/>
          <a:p>
            <a:pPr defTabSz="1154113" rtl="1"/>
            <a:r>
              <a:rPr smtClean="0"/>
              <a:t>Dr Mohamed A Berbar</a:t>
            </a:r>
          </a:p>
        </p:txBody>
      </p:sp>
      <p:sp>
        <p:nvSpPr>
          <p:cNvPr id="983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154113"/>
            <a:fld id="{3ECC69F3-2372-47B0-AA08-4CBC96E77A98}" type="slidenum">
              <a:rPr lang="ar-SA" smtClean="0"/>
              <a:pPr defTabSz="1154113"/>
              <a:t>14</a:t>
            </a:fld>
            <a:endParaRPr lang="en-US" smtClean="0"/>
          </a:p>
        </p:txBody>
      </p:sp>
      <p:pic>
        <p:nvPicPr>
          <p:cNvPr id="9830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875" y="277813"/>
            <a:ext cx="10995025" cy="723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4114800" y="6446837"/>
            <a:ext cx="3765550" cy="577850"/>
          </a:xfrm>
          <a:noFill/>
        </p:spPr>
        <p:txBody>
          <a:bodyPr/>
          <a:lstStyle/>
          <a:p>
            <a:pPr defTabSz="1154113" rtl="1"/>
            <a:r>
              <a:rPr smtClean="0"/>
              <a:t>Dr Mohamed A Berbar</a:t>
            </a:r>
          </a:p>
        </p:txBody>
      </p:sp>
      <p:sp>
        <p:nvSpPr>
          <p:cNvPr id="9933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154113"/>
            <a:fld id="{EB5D4696-0AD9-43C9-82AD-C1192393B5CE}" type="slidenum">
              <a:rPr lang="ar-SA" smtClean="0"/>
              <a:pPr defTabSz="1154113"/>
              <a:t>15</a:t>
            </a:fld>
            <a:endParaRPr lang="en-US" smtClean="0"/>
          </a:p>
        </p:txBody>
      </p:sp>
      <p:pic>
        <p:nvPicPr>
          <p:cNvPr id="9933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6863" y="184150"/>
            <a:ext cx="11095037" cy="723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4114800" y="6446837"/>
            <a:ext cx="3765550" cy="577850"/>
          </a:xfrm>
          <a:noFill/>
        </p:spPr>
        <p:txBody>
          <a:bodyPr/>
          <a:lstStyle/>
          <a:p>
            <a:pPr defTabSz="1154113" rtl="1"/>
            <a:r>
              <a:rPr smtClean="0"/>
              <a:t>Dr Mohamed A Berbar</a:t>
            </a:r>
          </a:p>
        </p:txBody>
      </p:sp>
      <p:sp>
        <p:nvSpPr>
          <p:cNvPr id="1003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154113"/>
            <a:fld id="{128864B3-5AFC-42EA-82D7-05AF31A9C5C6}" type="slidenum">
              <a:rPr lang="ar-SA" smtClean="0"/>
              <a:pPr defTabSz="1154113"/>
              <a:t>16</a:t>
            </a:fld>
            <a:endParaRPr lang="en-US" smtClean="0"/>
          </a:p>
        </p:txBody>
      </p:sp>
      <p:pic>
        <p:nvPicPr>
          <p:cNvPr id="10035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6863" y="184150"/>
            <a:ext cx="11095037" cy="788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4114800" y="6446837"/>
            <a:ext cx="3765550" cy="577850"/>
          </a:xfrm>
          <a:noFill/>
        </p:spPr>
        <p:txBody>
          <a:bodyPr/>
          <a:lstStyle/>
          <a:p>
            <a:pPr defTabSz="1154113" rtl="1"/>
            <a:r>
              <a:rPr smtClean="0"/>
              <a:t>Dr Mohamed A Berbar</a:t>
            </a:r>
          </a:p>
        </p:txBody>
      </p:sp>
      <p:sp>
        <p:nvSpPr>
          <p:cNvPr id="1013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154113"/>
            <a:fld id="{FB00CB14-8038-440C-9366-879882C8A2AE}" type="slidenum">
              <a:rPr lang="ar-SA" smtClean="0"/>
              <a:pPr defTabSz="1154113"/>
              <a:t>17</a:t>
            </a:fld>
            <a:endParaRPr lang="en-US" smtClean="0"/>
          </a:p>
        </p:txBody>
      </p:sp>
      <p:pic>
        <p:nvPicPr>
          <p:cNvPr id="10138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1590338" cy="701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4114800" y="6446837"/>
            <a:ext cx="3765550" cy="577850"/>
          </a:xfrm>
          <a:noFill/>
        </p:spPr>
        <p:txBody>
          <a:bodyPr/>
          <a:lstStyle/>
          <a:p>
            <a:pPr defTabSz="1154113" rtl="1"/>
            <a:r>
              <a:rPr smtClean="0"/>
              <a:t>Dr Mohamed A Berbar</a:t>
            </a:r>
          </a:p>
        </p:txBody>
      </p:sp>
      <p:sp>
        <p:nvSpPr>
          <p:cNvPr id="1024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154113"/>
            <a:fld id="{971E1DF3-BA56-41DA-BB27-D52DC50F8C45}" type="slidenum">
              <a:rPr lang="ar-SA" smtClean="0"/>
              <a:pPr defTabSz="1154113"/>
              <a:t>18</a:t>
            </a:fld>
            <a:endParaRPr lang="en-US" smtClean="0"/>
          </a:p>
        </p:txBody>
      </p:sp>
      <p:pic>
        <p:nvPicPr>
          <p:cNvPr id="10240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4150"/>
            <a:ext cx="11887200" cy="681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4114800" y="6446837"/>
            <a:ext cx="3765550" cy="577850"/>
          </a:xfrm>
          <a:noFill/>
        </p:spPr>
        <p:txBody>
          <a:bodyPr/>
          <a:lstStyle/>
          <a:p>
            <a:pPr defTabSz="1154113" rtl="1"/>
            <a:r>
              <a:rPr smtClean="0"/>
              <a:t>Dr Mohamed A Berbar</a:t>
            </a:r>
          </a:p>
        </p:txBody>
      </p:sp>
      <p:sp>
        <p:nvSpPr>
          <p:cNvPr id="1034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154113"/>
            <a:fld id="{03BD7DFC-CC6F-48F4-99AA-29D2FEE27CBC}" type="slidenum">
              <a:rPr lang="ar-SA" smtClean="0"/>
              <a:pPr defTabSz="1154113"/>
              <a:t>19</a:t>
            </a:fld>
            <a:endParaRPr lang="en-US" smtClean="0"/>
          </a:p>
        </p:txBody>
      </p:sp>
      <p:pic>
        <p:nvPicPr>
          <p:cNvPr id="10342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1688763" cy="743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011963" y="619114"/>
            <a:ext cx="8179896" cy="6949402"/>
          </a:xfrm>
          <a:prstGeom prst="rect">
            <a:avLst/>
          </a:prstGeom>
        </p:spPr>
        <p:txBody>
          <a:bodyPr lIns="115457" tIns="57729" rIns="115457" bIns="57729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 sz="2500" kern="0">
                <a:solidFill>
                  <a:srgbClr val="C00000"/>
                </a:solidFill>
              </a:rPr>
              <a:t>Unit </a:t>
            </a:r>
            <a:r>
              <a:rPr lang="en-US" altLang="en-US" sz="2500" kern="0" smtClean="0">
                <a:solidFill>
                  <a:srgbClr val="C00000"/>
                </a:solidFill>
              </a:rPr>
              <a:t>9: </a:t>
            </a:r>
            <a:r>
              <a:rPr lang="en-US" altLang="en-US" sz="2500" kern="0" dirty="0" smtClean="0">
                <a:solidFill>
                  <a:srgbClr val="C00000"/>
                </a:solidFill>
              </a:rPr>
              <a:t>Counters and RAM</a:t>
            </a:r>
            <a:endParaRPr lang="en-US" altLang="fr-FR" b="1" kern="0" dirty="0" smtClean="0">
              <a:solidFill>
                <a:srgbClr val="C00000"/>
              </a:solidFill>
            </a:endParaRPr>
          </a:p>
          <a:p>
            <a:pPr algn="l" eaLnBrk="1" hangingPunct="1">
              <a:spcBef>
                <a:spcPts val="0"/>
              </a:spcBef>
            </a:pPr>
            <a:r>
              <a:rPr lang="en-US" altLang="fr-FR" b="1" kern="0" dirty="0" smtClean="0">
                <a:solidFill>
                  <a:srgbClr val="0070C0"/>
                </a:solidFill>
              </a:rPr>
              <a:t>Overview</a:t>
            </a:r>
          </a:p>
          <a:p>
            <a:pPr marL="922054" lvl="1" indent="-344768" algn="l" eaLnBrk="1" hangingPunct="1">
              <a:spcBef>
                <a:spcPts val="758"/>
              </a:spcBef>
              <a:buClr>
                <a:srgbClr val="D34817"/>
              </a:buClr>
              <a:buSzPct val="85000"/>
              <a:buFont typeface="Arial" charset="0"/>
              <a:buChar char="•"/>
            </a:pPr>
            <a:r>
              <a:rPr lang="en-US" altLang="fr-FR" sz="3500" dirty="0">
                <a:solidFill>
                  <a:prstClr val="black"/>
                </a:solidFill>
                <a:latin typeface="Perpetua"/>
              </a:rPr>
              <a:t>Asynchronous (Ripple) </a:t>
            </a:r>
            <a:r>
              <a:rPr lang="en-US" altLang="fr-FR" sz="3500" dirty="0" smtClean="0">
                <a:solidFill>
                  <a:prstClr val="black"/>
                </a:solidFill>
                <a:latin typeface="Perpetua"/>
              </a:rPr>
              <a:t>Counters</a:t>
            </a:r>
          </a:p>
          <a:p>
            <a:pPr marL="922054" lvl="1" indent="-344768" algn="l" eaLnBrk="1" hangingPunct="1">
              <a:spcBef>
                <a:spcPts val="758"/>
              </a:spcBef>
              <a:buClr>
                <a:srgbClr val="D34817"/>
              </a:buClr>
              <a:buSzPct val="85000"/>
              <a:buFont typeface="Arial" charset="0"/>
              <a:buChar char="•"/>
            </a:pPr>
            <a:r>
              <a:rPr lang="en-US" altLang="fr-FR" sz="3500" dirty="0" smtClean="0">
                <a:solidFill>
                  <a:prstClr val="black"/>
                </a:solidFill>
                <a:latin typeface="Perpetua"/>
              </a:rPr>
              <a:t>A complex Counter</a:t>
            </a:r>
          </a:p>
          <a:p>
            <a:pPr marL="922054" lvl="1" indent="-344768" algn="l" eaLnBrk="1" hangingPunct="1">
              <a:spcBef>
                <a:spcPts val="758"/>
              </a:spcBef>
              <a:buClr>
                <a:srgbClr val="D34817"/>
              </a:buClr>
              <a:buSzPct val="85000"/>
              <a:buFont typeface="Arial" charset="0"/>
              <a:buChar char="•"/>
            </a:pPr>
            <a:r>
              <a:rPr lang="en-US" altLang="fr-FR" sz="3500" dirty="0" smtClean="0">
                <a:solidFill>
                  <a:prstClr val="black"/>
                </a:solidFill>
                <a:latin typeface="Perpetua"/>
              </a:rPr>
              <a:t>Introduction to RAM</a:t>
            </a:r>
          </a:p>
          <a:p>
            <a:pPr marL="1379254" lvl="2" indent="-344768" algn="l" eaLnBrk="1" hangingPunct="1">
              <a:spcBef>
                <a:spcPts val="758"/>
              </a:spcBef>
              <a:buClr>
                <a:srgbClr val="D34817"/>
              </a:buClr>
              <a:buSzPct val="85000"/>
              <a:buFont typeface="Arial" charset="0"/>
              <a:buChar char="•"/>
            </a:pPr>
            <a:r>
              <a:rPr lang="en-US" altLang="fr-FR" sz="3500" dirty="0" smtClean="0">
                <a:solidFill>
                  <a:prstClr val="black"/>
                </a:solidFill>
                <a:latin typeface="Perpetua"/>
              </a:rPr>
              <a:t>Size</a:t>
            </a:r>
          </a:p>
          <a:p>
            <a:pPr marL="1379254" lvl="2" indent="-344768" algn="l" eaLnBrk="1" hangingPunct="1">
              <a:spcBef>
                <a:spcPts val="758"/>
              </a:spcBef>
              <a:buClr>
                <a:srgbClr val="D34817"/>
              </a:buClr>
              <a:buSzPct val="85000"/>
              <a:buFont typeface="Arial" charset="0"/>
              <a:buChar char="•"/>
            </a:pPr>
            <a:r>
              <a:rPr lang="en-US" altLang="fr-FR" sz="3500" dirty="0" smtClean="0">
                <a:solidFill>
                  <a:prstClr val="black"/>
                </a:solidFill>
                <a:latin typeface="Perpetua"/>
              </a:rPr>
              <a:t>Reading a RAM</a:t>
            </a:r>
          </a:p>
          <a:p>
            <a:pPr marL="1379254" lvl="2" indent="-344768" algn="l" eaLnBrk="1" hangingPunct="1">
              <a:spcBef>
                <a:spcPts val="758"/>
              </a:spcBef>
              <a:buClr>
                <a:srgbClr val="D34817"/>
              </a:buClr>
              <a:buSzPct val="85000"/>
              <a:buFont typeface="Arial" charset="0"/>
              <a:buChar char="•"/>
            </a:pPr>
            <a:r>
              <a:rPr lang="en-US" altLang="fr-FR" sz="3500" dirty="0" smtClean="0">
                <a:solidFill>
                  <a:prstClr val="black"/>
                </a:solidFill>
                <a:latin typeface="Perpetua"/>
              </a:rPr>
              <a:t>Writing to a RAM</a:t>
            </a:r>
          </a:p>
          <a:p>
            <a:pPr algn="l" eaLnBrk="1" hangingPunct="1"/>
            <a:endParaRPr lang="en-US" altLang="fr-FR" b="1" kern="0" dirty="0" smtClean="0">
              <a:solidFill>
                <a:srgbClr val="0070C0"/>
              </a:solidFill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752600" y="6753195"/>
            <a:ext cx="9924619" cy="1293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5457" tIns="57729" rIns="115457" bIns="57729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1pPr>
            <a:lvl2pPr marL="914400" indent="-342900" defTabSz="762000">
              <a:defRPr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9pPr>
          </a:lstStyle>
          <a:p>
            <a:pPr algn="l" rtl="0">
              <a:lnSpc>
                <a:spcPct val="90000"/>
              </a:lnSpc>
              <a:defRPr/>
            </a:pPr>
            <a:endParaRPr kumimoji="1" lang="en-US" altLang="ko-KR" sz="2000" b="1" dirty="0"/>
          </a:p>
          <a:p>
            <a:pPr algn="l" rtl="0">
              <a:lnSpc>
                <a:spcPct val="90000"/>
              </a:lnSpc>
              <a:defRPr/>
            </a:pPr>
            <a:r>
              <a:rPr kumimoji="1" lang="en-US" altLang="ko-KR" sz="2500" b="1" dirty="0" smtClean="0"/>
              <a:t>Chapter-6, 7</a:t>
            </a:r>
            <a:endParaRPr kumimoji="1" lang="en-US" altLang="ko-KR" sz="2500" b="1" dirty="0"/>
          </a:p>
          <a:p>
            <a:pPr algn="l" rtl="0">
              <a:defRPr/>
            </a:pPr>
            <a:r>
              <a:rPr lang="en-US" sz="1800" dirty="0"/>
              <a:t>M. Morris Mano, Charles R. </a:t>
            </a:r>
            <a:r>
              <a:rPr lang="en-US" sz="1800" dirty="0" err="1"/>
              <a:t>Kime</a:t>
            </a:r>
            <a:r>
              <a:rPr lang="en-US" sz="1800" dirty="0"/>
              <a:t> and Tom Martin, </a:t>
            </a:r>
            <a:r>
              <a:rPr lang="en-US" sz="1800" b="1" dirty="0"/>
              <a:t>Logic and Computer Design Fundamentals</a:t>
            </a:r>
            <a:r>
              <a:rPr lang="en-US" sz="1800" dirty="0"/>
              <a:t>, Global (5</a:t>
            </a:r>
            <a:r>
              <a:rPr lang="en-US" sz="1800" baseline="30000" dirty="0"/>
              <a:t>th</a:t>
            </a:r>
            <a:r>
              <a:rPr lang="en-US" sz="1800" dirty="0"/>
              <a:t>) Edition, Pearson Education Limited, 2016. ISBN: 9781292096124</a:t>
            </a:r>
          </a:p>
        </p:txBody>
      </p:sp>
    </p:spTree>
    <p:extLst>
      <p:ext uri="{BB962C8B-B14F-4D97-AF65-F5344CB8AC3E}">
        <p14:creationId xmlns:p14="http://schemas.microsoft.com/office/powerpoint/2010/main" val="270942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4114800" y="6446837"/>
            <a:ext cx="3765550" cy="577850"/>
          </a:xfrm>
          <a:noFill/>
        </p:spPr>
        <p:txBody>
          <a:bodyPr/>
          <a:lstStyle/>
          <a:p>
            <a:pPr defTabSz="1154113" rtl="1"/>
            <a:r>
              <a:rPr dirty="0" smtClean="0"/>
              <a:t>Dr Mohamed A Berbar</a:t>
            </a:r>
          </a:p>
        </p:txBody>
      </p:sp>
      <p:sp>
        <p:nvSpPr>
          <p:cNvPr id="1044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154113"/>
            <a:fld id="{8A609323-CC05-458D-BCC2-407258B4094C}" type="slidenum">
              <a:rPr lang="ar-SA" smtClean="0"/>
              <a:pPr defTabSz="1154113"/>
              <a:t>20</a:t>
            </a:fld>
            <a:endParaRPr lang="en-US" smtClean="0"/>
          </a:p>
        </p:txBody>
      </p:sp>
      <p:pic>
        <p:nvPicPr>
          <p:cNvPr id="104452" name="Picture 4"/>
          <p:cNvPicPr>
            <a:picLocks noChangeAspect="1" noChangeArrowheads="1"/>
          </p:cNvPicPr>
          <p:nvPr/>
        </p:nvPicPr>
        <p:blipFill>
          <a:blip r:embed="rId3" cstate="print">
            <a:lum bright="-40000" contrast="60000"/>
          </a:blip>
          <a:srcRect/>
          <a:stretch>
            <a:fillRect/>
          </a:stretch>
        </p:blipFill>
        <p:spPr bwMode="auto">
          <a:xfrm>
            <a:off x="396875" y="0"/>
            <a:ext cx="10598150" cy="748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938197" indent="-360845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443380" indent="-288676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2020733" indent="-288676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598085" indent="-288676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175437" indent="-288676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752789" indent="-288676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4330141" indent="-288676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907493" indent="-288676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ACB61E-0C3A-4B66-8914-631DB8B07D32}" type="slidenum">
              <a:rPr lang="ar-SA" altLang="en-US" sz="18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8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i="1" dirty="0" smtClean="0"/>
              <a:t>RTL and Memory</a:t>
            </a:r>
            <a:r>
              <a:rPr lang="en-US" altLang="en-US" dirty="0" smtClean="0"/>
              <a:t> 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500" dirty="0"/>
              <a:t>While memory transfers are similar to register transfers, we usually identify them differently. Specifically, memory to register transfers are called </a:t>
            </a:r>
            <a:r>
              <a:rPr lang="en-US" altLang="en-US" sz="3500" b="1" i="1" dirty="0"/>
              <a:t>read</a:t>
            </a:r>
            <a:r>
              <a:rPr lang="en-US" altLang="en-US" sz="3500" b="1" dirty="0"/>
              <a:t> operations</a:t>
            </a:r>
            <a:r>
              <a:rPr lang="en-US" altLang="en-US" sz="3500" dirty="0"/>
              <a:t>, while register to memory transfers are called </a:t>
            </a:r>
            <a:r>
              <a:rPr lang="en-US" altLang="en-US" sz="3500" b="1" i="1" dirty="0"/>
              <a:t>write</a:t>
            </a:r>
            <a:r>
              <a:rPr lang="en-US" altLang="en-US" sz="3500" b="1" dirty="0"/>
              <a:t> operations</a:t>
            </a:r>
            <a:r>
              <a:rPr lang="en-US" altLang="en-US" sz="3500" dirty="0"/>
              <a:t>. Both require specification of the memory location to be used (which can be done through a special register or a special bus) and a storage location which will hold the result of a read or which holds the data to be written.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055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938197" indent="-360845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443380" indent="-288676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2020733" indent="-288676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598085" indent="-288676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175437" indent="-288676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752789" indent="-288676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4330141" indent="-288676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907493" indent="-288676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ADE04DF-C48B-481A-8AA8-60935329F122}" type="slidenum">
              <a:rPr lang="ar-SA" altLang="en-US" sz="18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80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94360" y="229233"/>
            <a:ext cx="10684034" cy="7863212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/>
              <a:t>RTL expressions for a </a:t>
            </a:r>
            <a:r>
              <a:rPr lang="en-US" sz="35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Read</a:t>
            </a:r>
            <a:r>
              <a:rPr lang="en-US" sz="3500"/>
              <a:t> operation, assuming the use of an address registers: </a:t>
            </a:r>
          </a:p>
          <a:p>
            <a:pPr eaLnBrk="1" hangingPunct="1">
              <a:buFontTx/>
              <a:buNone/>
              <a:defRPr/>
            </a:pPr>
            <a:endParaRPr lang="en-US" sz="3500"/>
          </a:p>
          <a:p>
            <a:pPr eaLnBrk="1" hangingPunct="1">
              <a:buFontTx/>
              <a:buNone/>
              <a:defRPr/>
            </a:pPr>
            <a:endParaRPr lang="en-US" sz="3500"/>
          </a:p>
          <a:p>
            <a:pPr eaLnBrk="1" hangingPunct="1">
              <a:buFontTx/>
              <a:buNone/>
              <a:defRPr/>
            </a:pPr>
            <a:endParaRPr lang="en-US" sz="3500"/>
          </a:p>
          <a:p>
            <a:pPr eaLnBrk="1" hangingPunct="1">
              <a:defRPr/>
            </a:pPr>
            <a:r>
              <a:rPr lang="en-US" sz="3500"/>
              <a:t>RTL expressions for a </a:t>
            </a:r>
            <a:r>
              <a:rPr lang="en-US" sz="35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Write</a:t>
            </a:r>
            <a:r>
              <a:rPr lang="en-US" sz="3500"/>
              <a:t> operation, assuming use of a data register: </a:t>
            </a:r>
          </a:p>
        </p:txBody>
      </p:sp>
      <p:pic>
        <p:nvPicPr>
          <p:cNvPr id="13316" name="Picture 5" descr=".gif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29770" y="1627736"/>
            <a:ext cx="4212113" cy="1257882"/>
          </a:xfrm>
          <a:noFill/>
        </p:spPr>
      </p:pic>
      <p:pic>
        <p:nvPicPr>
          <p:cNvPr id="13317" name="Picture 9" descr=".gif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6365" y="5122069"/>
            <a:ext cx="4492784" cy="2161324"/>
          </a:xfrm>
          <a:noFill/>
        </p:spPr>
      </p:pic>
      <p:sp>
        <p:nvSpPr>
          <p:cNvPr id="13318" name="Line 12"/>
          <p:cNvSpPr>
            <a:spLocks noChangeShapeType="1"/>
          </p:cNvSpPr>
          <p:nvPr/>
        </p:nvSpPr>
        <p:spPr bwMode="auto">
          <a:xfrm>
            <a:off x="5850733" y="839873"/>
            <a:ext cx="308943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15470" tIns="57735" rIns="115470" bIns="57735"/>
          <a:lstStyle/>
          <a:p>
            <a:endParaRPr lang="en-US"/>
          </a:p>
        </p:txBody>
      </p:sp>
      <p:sp>
        <p:nvSpPr>
          <p:cNvPr id="13319" name="Line 13"/>
          <p:cNvSpPr>
            <a:spLocks noChangeShapeType="1"/>
          </p:cNvSpPr>
          <p:nvPr/>
        </p:nvSpPr>
        <p:spPr bwMode="auto">
          <a:xfrm>
            <a:off x="5943600" y="3898859"/>
            <a:ext cx="3089434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15470" tIns="57735" rIns="115470" bIns="57735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6770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938197" indent="-360845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443380" indent="-288676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2020733" indent="-288676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598085" indent="-288676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175437" indent="-288676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752789" indent="-288676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4330141" indent="-288676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907493" indent="-288676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C9BC89-993F-457E-94A9-8C6002ED372B}" type="slidenum">
              <a:rPr lang="ar-SA" altLang="en-US" sz="18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8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4360" y="404526"/>
            <a:ext cx="10698480" cy="7029119"/>
          </a:xfrm>
        </p:spPr>
        <p:txBody>
          <a:bodyPr/>
          <a:lstStyle/>
          <a:p>
            <a:pPr eaLnBrk="1" hangingPunct="1"/>
            <a:r>
              <a:rPr lang="en-US" altLang="en-US" sz="3000"/>
              <a:t>Register to Memory Transfers are denoted using square brackets surrounding the memory address.</a:t>
            </a:r>
          </a:p>
          <a:p>
            <a:pPr lvl="1" eaLnBrk="1" hangingPunct="1"/>
            <a:r>
              <a:rPr lang="en-US" altLang="en-US" sz="3000"/>
              <a:t>e.g.   DR </a:t>
            </a:r>
            <a:r>
              <a:rPr lang="en-US" altLang="en-US" sz="3000">
                <a:sym typeface="Symbol" pitchFamily="18" charset="2"/>
              </a:rPr>
              <a:t> M[AR]   (Read operation)</a:t>
            </a:r>
          </a:p>
          <a:p>
            <a:pPr lvl="1" eaLnBrk="1" hangingPunct="1"/>
            <a:r>
              <a:rPr lang="en-US" altLang="en-US" sz="3000"/>
              <a:t>e.g.   </a:t>
            </a:r>
            <a:r>
              <a:rPr lang="en-US" altLang="en-US" sz="3000">
                <a:sym typeface="Symbol" pitchFamily="18" charset="2"/>
              </a:rPr>
              <a:t>M[AR]  </a:t>
            </a:r>
            <a:r>
              <a:rPr lang="en-US" altLang="en-US" sz="3000"/>
              <a:t>DR    </a:t>
            </a:r>
            <a:r>
              <a:rPr lang="en-US" altLang="en-US" sz="3000">
                <a:sym typeface="Symbol" pitchFamily="18" charset="2"/>
              </a:rPr>
              <a:t>(Write operation)</a:t>
            </a:r>
          </a:p>
          <a:p>
            <a:pPr lvl="1" eaLnBrk="1" hangingPunct="1"/>
            <a:endParaRPr lang="en-US" altLang="en-US" sz="3000">
              <a:sym typeface="Symbol" pitchFamily="18" charset="2"/>
            </a:endParaRP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44" y="3112923"/>
            <a:ext cx="10483850" cy="3099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701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752600" y="7894637"/>
            <a:ext cx="6667500" cy="427038"/>
          </a:xfrm>
          <a:prstGeom prst="rect">
            <a:avLst/>
          </a:prstGeom>
          <a:noFill/>
        </p:spPr>
        <p:txBody>
          <a:bodyPr lIns="115470" tIns="57735" rIns="115470" bIns="57735"/>
          <a:lstStyle/>
          <a:p>
            <a:r>
              <a:rPr lang="en-US" dirty="0"/>
              <a:t>Asynchronous (Ripple) Counters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7743825"/>
            <a:ext cx="2774950" cy="577850"/>
          </a:xfrm>
          <a:noFill/>
        </p:spPr>
        <p:txBody>
          <a:bodyPr/>
          <a:lstStyle/>
          <a:p>
            <a:fld id="{16C011F6-3659-4DC8-B034-E43B85B6E791}" type="slidenum">
              <a:rPr lang="en-US"/>
              <a:pPr/>
              <a:t>3</a:t>
            </a:fld>
            <a:endParaRPr lang="en-US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98437"/>
            <a:ext cx="10699750" cy="779462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Asynchronous (Ripple) Counters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12837"/>
            <a:ext cx="10104120" cy="1664335"/>
          </a:xfrm>
        </p:spPr>
        <p:txBody>
          <a:bodyPr/>
          <a:lstStyle/>
          <a:p>
            <a:pPr>
              <a:spcBef>
                <a:spcPct val="40000"/>
              </a:spcBef>
              <a:buSzPct val="120000"/>
              <a:buFont typeface="Wingdings" pitchFamily="2" charset="2"/>
              <a:buChar char="§"/>
            </a:pPr>
            <a:r>
              <a:rPr lang="en-US" dirty="0" smtClean="0"/>
              <a:t>Example: 2-bit ripple binary counter.</a:t>
            </a:r>
          </a:p>
          <a:p>
            <a:pPr>
              <a:spcBef>
                <a:spcPct val="40000"/>
              </a:spcBef>
              <a:buSzPct val="120000"/>
              <a:buFont typeface="Wingdings" pitchFamily="2" charset="2"/>
              <a:buChar char="§"/>
            </a:pPr>
            <a:r>
              <a:rPr lang="en-US" dirty="0" smtClean="0"/>
              <a:t>Output of one flip-flop is connected to the clock input of the next more-significant flip-flop.</a:t>
            </a:r>
          </a:p>
        </p:txBody>
      </p:sp>
      <p:sp>
        <p:nvSpPr>
          <p:cNvPr id="26632" name="Text Box 145"/>
          <p:cNvSpPr txBox="1">
            <a:spLocks noChangeArrowheads="1"/>
          </p:cNvSpPr>
          <p:nvPr/>
        </p:nvSpPr>
        <p:spPr bwMode="auto">
          <a:xfrm>
            <a:off x="6835140" y="5825173"/>
            <a:ext cx="4556760" cy="886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5470" tIns="57735" rIns="115470" bIns="57735">
            <a:spAutoFit/>
          </a:bodyPr>
          <a:lstStyle/>
          <a:p>
            <a:pPr algn="l"/>
            <a:r>
              <a:rPr lang="en-US" sz="2500" dirty="0"/>
              <a:t>Timing diagram</a:t>
            </a:r>
          </a:p>
          <a:p>
            <a:pPr algn="l"/>
            <a:r>
              <a:rPr lang="en-US" sz="2500" dirty="0"/>
              <a:t>00 </a:t>
            </a:r>
            <a:r>
              <a:rPr lang="en-US" sz="2500" dirty="0">
                <a:sym typeface="Symbol" pitchFamily="18" charset="2"/>
              </a:rPr>
              <a:t> 01  10  11  00 ... </a:t>
            </a:r>
          </a:p>
        </p:txBody>
      </p:sp>
      <p:grpSp>
        <p:nvGrpSpPr>
          <p:cNvPr id="7" name="Group 158"/>
          <p:cNvGrpSpPr>
            <a:grpSpLocks/>
          </p:cNvGrpSpPr>
          <p:nvPr/>
        </p:nvGrpSpPr>
        <p:grpSpPr bwMode="auto">
          <a:xfrm>
            <a:off x="2179320" y="5362857"/>
            <a:ext cx="4259580" cy="2034187"/>
            <a:chOff x="1056" y="2784"/>
            <a:chExt cx="2064" cy="1056"/>
          </a:xfrm>
        </p:grpSpPr>
        <p:sp>
          <p:nvSpPr>
            <p:cNvPr id="26638" name="Line 71"/>
            <p:cNvSpPr>
              <a:spLocks noChangeShapeType="1"/>
            </p:cNvSpPr>
            <p:nvPr/>
          </p:nvSpPr>
          <p:spPr bwMode="auto">
            <a:xfrm flipV="1">
              <a:off x="1632" y="2784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" name="Line 72"/>
            <p:cNvSpPr>
              <a:spLocks noChangeShapeType="1"/>
            </p:cNvSpPr>
            <p:nvPr/>
          </p:nvSpPr>
          <p:spPr bwMode="auto">
            <a:xfrm>
              <a:off x="1632" y="2784"/>
              <a:ext cx="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arrow" w="sm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0" name="Line 73"/>
            <p:cNvSpPr>
              <a:spLocks noChangeShapeType="1"/>
            </p:cNvSpPr>
            <p:nvPr/>
          </p:nvSpPr>
          <p:spPr bwMode="auto">
            <a:xfrm flipV="1">
              <a:off x="1824" y="2928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1" name="Line 74"/>
            <p:cNvSpPr>
              <a:spLocks noChangeShapeType="1"/>
            </p:cNvSpPr>
            <p:nvPr/>
          </p:nvSpPr>
          <p:spPr bwMode="auto">
            <a:xfrm flipV="1">
              <a:off x="2016" y="2784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2" name="Line 75"/>
            <p:cNvSpPr>
              <a:spLocks noChangeShapeType="1"/>
            </p:cNvSpPr>
            <p:nvPr/>
          </p:nvSpPr>
          <p:spPr bwMode="auto">
            <a:xfrm flipV="1">
              <a:off x="2208" y="2928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Line 76"/>
            <p:cNvSpPr>
              <a:spLocks noChangeShapeType="1"/>
            </p:cNvSpPr>
            <p:nvPr/>
          </p:nvSpPr>
          <p:spPr bwMode="auto">
            <a:xfrm flipV="1">
              <a:off x="2400" y="2784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Line 77"/>
            <p:cNvSpPr>
              <a:spLocks noChangeShapeType="1"/>
            </p:cNvSpPr>
            <p:nvPr/>
          </p:nvSpPr>
          <p:spPr bwMode="auto">
            <a:xfrm flipV="1">
              <a:off x="2592" y="2928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5" name="Line 78"/>
            <p:cNvSpPr>
              <a:spLocks noChangeShapeType="1"/>
            </p:cNvSpPr>
            <p:nvPr/>
          </p:nvSpPr>
          <p:spPr bwMode="auto">
            <a:xfrm flipV="1">
              <a:off x="2784" y="2784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" name="Line 79"/>
            <p:cNvSpPr>
              <a:spLocks noChangeShapeType="1"/>
            </p:cNvSpPr>
            <p:nvPr/>
          </p:nvSpPr>
          <p:spPr bwMode="auto">
            <a:xfrm flipV="1">
              <a:off x="2976" y="2928"/>
              <a:ext cx="14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7" name="Line 80"/>
            <p:cNvSpPr>
              <a:spLocks noChangeShapeType="1"/>
            </p:cNvSpPr>
            <p:nvPr/>
          </p:nvSpPr>
          <p:spPr bwMode="auto">
            <a:xfrm>
              <a:off x="1440" y="2928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" name="Line 81"/>
            <p:cNvSpPr>
              <a:spLocks noChangeShapeType="1"/>
            </p:cNvSpPr>
            <p:nvPr/>
          </p:nvSpPr>
          <p:spPr bwMode="auto">
            <a:xfrm flipH="1">
              <a:off x="1824" y="2784"/>
              <a:ext cx="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Line 82"/>
            <p:cNvSpPr>
              <a:spLocks noChangeShapeType="1"/>
            </p:cNvSpPr>
            <p:nvPr/>
          </p:nvSpPr>
          <p:spPr bwMode="auto">
            <a:xfrm flipH="1">
              <a:off x="2016" y="2784"/>
              <a:ext cx="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arrow" w="sm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0" name="Line 83"/>
            <p:cNvSpPr>
              <a:spLocks noChangeShapeType="1"/>
            </p:cNvSpPr>
            <p:nvPr/>
          </p:nvSpPr>
          <p:spPr bwMode="auto">
            <a:xfrm flipH="1">
              <a:off x="2208" y="2784"/>
              <a:ext cx="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1" name="Line 84"/>
            <p:cNvSpPr>
              <a:spLocks noChangeShapeType="1"/>
            </p:cNvSpPr>
            <p:nvPr/>
          </p:nvSpPr>
          <p:spPr bwMode="auto">
            <a:xfrm flipH="1">
              <a:off x="2400" y="2784"/>
              <a:ext cx="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arrow" w="sm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2" name="Line 85"/>
            <p:cNvSpPr>
              <a:spLocks noChangeShapeType="1"/>
            </p:cNvSpPr>
            <p:nvPr/>
          </p:nvSpPr>
          <p:spPr bwMode="auto">
            <a:xfrm flipH="1">
              <a:off x="2592" y="2784"/>
              <a:ext cx="1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3" name="Line 86"/>
            <p:cNvSpPr>
              <a:spLocks noChangeShapeType="1"/>
            </p:cNvSpPr>
            <p:nvPr/>
          </p:nvSpPr>
          <p:spPr bwMode="auto">
            <a:xfrm flipH="1">
              <a:off x="2784" y="2784"/>
              <a:ext cx="1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arrow" w="sm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4" name="Line 87"/>
            <p:cNvSpPr>
              <a:spLocks noChangeShapeType="1"/>
            </p:cNvSpPr>
            <p:nvPr/>
          </p:nvSpPr>
          <p:spPr bwMode="auto">
            <a:xfrm flipH="1">
              <a:off x="2976" y="2784"/>
              <a:ext cx="1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5" name="Line 88"/>
            <p:cNvSpPr>
              <a:spLocks noChangeShapeType="1"/>
            </p:cNvSpPr>
            <p:nvPr/>
          </p:nvSpPr>
          <p:spPr bwMode="auto">
            <a:xfrm flipH="1">
              <a:off x="1632" y="2928"/>
              <a:ext cx="0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6" name="Line 90"/>
            <p:cNvSpPr>
              <a:spLocks noChangeShapeType="1"/>
            </p:cNvSpPr>
            <p:nvPr/>
          </p:nvSpPr>
          <p:spPr bwMode="auto">
            <a:xfrm flipV="1">
              <a:off x="1632" y="3216"/>
              <a:ext cx="38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7" name="Line 92"/>
            <p:cNvSpPr>
              <a:spLocks noChangeShapeType="1"/>
            </p:cNvSpPr>
            <p:nvPr/>
          </p:nvSpPr>
          <p:spPr bwMode="auto">
            <a:xfrm flipV="1">
              <a:off x="1440" y="3072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8" name="Line 93"/>
            <p:cNvSpPr>
              <a:spLocks noChangeShapeType="1"/>
            </p:cNvSpPr>
            <p:nvPr/>
          </p:nvSpPr>
          <p:spPr bwMode="auto">
            <a:xfrm flipH="1">
              <a:off x="1632" y="3072"/>
              <a:ext cx="1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9" name="Line 94"/>
            <p:cNvSpPr>
              <a:spLocks noChangeShapeType="1"/>
            </p:cNvSpPr>
            <p:nvPr/>
          </p:nvSpPr>
          <p:spPr bwMode="auto">
            <a:xfrm flipH="1">
              <a:off x="2016" y="3072"/>
              <a:ext cx="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arrow" w="sm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0" name="Line 95"/>
            <p:cNvSpPr>
              <a:spLocks noChangeShapeType="1"/>
            </p:cNvSpPr>
            <p:nvPr/>
          </p:nvSpPr>
          <p:spPr bwMode="auto">
            <a:xfrm flipH="1">
              <a:off x="2400" y="3072"/>
              <a:ext cx="1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1" name="Line 96"/>
            <p:cNvSpPr>
              <a:spLocks noChangeShapeType="1"/>
            </p:cNvSpPr>
            <p:nvPr/>
          </p:nvSpPr>
          <p:spPr bwMode="auto">
            <a:xfrm flipH="1">
              <a:off x="2784" y="3072"/>
              <a:ext cx="1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arrow" w="sm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2" name="Line 97"/>
            <p:cNvSpPr>
              <a:spLocks noChangeShapeType="1"/>
            </p:cNvSpPr>
            <p:nvPr/>
          </p:nvSpPr>
          <p:spPr bwMode="auto">
            <a:xfrm flipV="1">
              <a:off x="2016" y="3072"/>
              <a:ext cx="38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3" name="Line 99"/>
            <p:cNvSpPr>
              <a:spLocks noChangeShapeType="1"/>
            </p:cNvSpPr>
            <p:nvPr/>
          </p:nvSpPr>
          <p:spPr bwMode="auto">
            <a:xfrm flipV="1">
              <a:off x="2400" y="3216"/>
              <a:ext cx="38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4" name="Line 101"/>
            <p:cNvSpPr>
              <a:spLocks noChangeShapeType="1"/>
            </p:cNvSpPr>
            <p:nvPr/>
          </p:nvSpPr>
          <p:spPr bwMode="auto">
            <a:xfrm flipV="1">
              <a:off x="2784" y="3072"/>
              <a:ext cx="33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5" name="Line 103"/>
            <p:cNvSpPr>
              <a:spLocks noChangeShapeType="1"/>
            </p:cNvSpPr>
            <p:nvPr/>
          </p:nvSpPr>
          <p:spPr bwMode="auto">
            <a:xfrm>
              <a:off x="1254" y="3048"/>
              <a:ext cx="9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6" name="Line 105"/>
            <p:cNvSpPr>
              <a:spLocks noChangeShapeType="1"/>
            </p:cNvSpPr>
            <p:nvPr/>
          </p:nvSpPr>
          <p:spPr bwMode="auto">
            <a:xfrm flipH="1">
              <a:off x="1632" y="3360"/>
              <a:ext cx="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7" name="Line 106"/>
            <p:cNvSpPr>
              <a:spLocks noChangeShapeType="1"/>
            </p:cNvSpPr>
            <p:nvPr/>
          </p:nvSpPr>
          <p:spPr bwMode="auto">
            <a:xfrm>
              <a:off x="1632" y="3360"/>
              <a:ext cx="38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8" name="Line 107"/>
            <p:cNvSpPr>
              <a:spLocks noChangeShapeType="1"/>
            </p:cNvSpPr>
            <p:nvPr/>
          </p:nvSpPr>
          <p:spPr bwMode="auto">
            <a:xfrm flipH="1">
              <a:off x="2016" y="3360"/>
              <a:ext cx="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9" name="Line 109"/>
            <p:cNvSpPr>
              <a:spLocks noChangeShapeType="1"/>
            </p:cNvSpPr>
            <p:nvPr/>
          </p:nvSpPr>
          <p:spPr bwMode="auto">
            <a:xfrm flipV="1">
              <a:off x="2016" y="3504"/>
              <a:ext cx="38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0" name="Line 111"/>
            <p:cNvSpPr>
              <a:spLocks noChangeShapeType="1"/>
            </p:cNvSpPr>
            <p:nvPr/>
          </p:nvSpPr>
          <p:spPr bwMode="auto">
            <a:xfrm flipV="1">
              <a:off x="2400" y="3360"/>
              <a:ext cx="38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1" name="Line 113"/>
            <p:cNvSpPr>
              <a:spLocks noChangeShapeType="1"/>
            </p:cNvSpPr>
            <p:nvPr/>
          </p:nvSpPr>
          <p:spPr bwMode="auto">
            <a:xfrm flipV="1">
              <a:off x="2784" y="3504"/>
              <a:ext cx="33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2" name="Line 115"/>
            <p:cNvSpPr>
              <a:spLocks noChangeShapeType="1"/>
            </p:cNvSpPr>
            <p:nvPr/>
          </p:nvSpPr>
          <p:spPr bwMode="auto">
            <a:xfrm>
              <a:off x="1440" y="3504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3" name="Line 116"/>
            <p:cNvSpPr>
              <a:spLocks noChangeShapeType="1"/>
            </p:cNvSpPr>
            <p:nvPr/>
          </p:nvSpPr>
          <p:spPr bwMode="auto">
            <a:xfrm flipH="1">
              <a:off x="2400" y="3360"/>
              <a:ext cx="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4" name="Line 117"/>
            <p:cNvSpPr>
              <a:spLocks noChangeShapeType="1"/>
            </p:cNvSpPr>
            <p:nvPr/>
          </p:nvSpPr>
          <p:spPr bwMode="auto">
            <a:xfrm flipH="1">
              <a:off x="2784" y="3360"/>
              <a:ext cx="1" cy="16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5" name="Line 119"/>
            <p:cNvSpPr>
              <a:spLocks noChangeShapeType="1"/>
            </p:cNvSpPr>
            <p:nvPr/>
          </p:nvSpPr>
          <p:spPr bwMode="auto">
            <a:xfrm flipH="1">
              <a:off x="2784" y="3648"/>
              <a:ext cx="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6" name="Line 120"/>
            <p:cNvSpPr>
              <a:spLocks noChangeShapeType="1"/>
            </p:cNvSpPr>
            <p:nvPr/>
          </p:nvSpPr>
          <p:spPr bwMode="auto">
            <a:xfrm flipH="1">
              <a:off x="2016" y="3648"/>
              <a:ext cx="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7" name="Line 122"/>
            <p:cNvSpPr>
              <a:spLocks noChangeShapeType="1"/>
            </p:cNvSpPr>
            <p:nvPr/>
          </p:nvSpPr>
          <p:spPr bwMode="auto">
            <a:xfrm>
              <a:off x="1440" y="3792"/>
              <a:ext cx="57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8" name="Line 126"/>
            <p:cNvSpPr>
              <a:spLocks noChangeShapeType="1"/>
            </p:cNvSpPr>
            <p:nvPr/>
          </p:nvSpPr>
          <p:spPr bwMode="auto">
            <a:xfrm flipV="1">
              <a:off x="2016" y="3648"/>
              <a:ext cx="76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9" name="Line 127"/>
            <p:cNvSpPr>
              <a:spLocks noChangeShapeType="1"/>
            </p:cNvSpPr>
            <p:nvPr/>
          </p:nvSpPr>
          <p:spPr bwMode="auto">
            <a:xfrm flipV="1">
              <a:off x="2784" y="3792"/>
              <a:ext cx="33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0" name="Line 131"/>
            <p:cNvSpPr>
              <a:spLocks noChangeShapeType="1"/>
            </p:cNvSpPr>
            <p:nvPr/>
          </p:nvSpPr>
          <p:spPr bwMode="auto">
            <a:xfrm flipH="1">
              <a:off x="2016" y="2928"/>
              <a:ext cx="0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1" name="Line 133"/>
            <p:cNvSpPr>
              <a:spLocks noChangeShapeType="1"/>
            </p:cNvSpPr>
            <p:nvPr/>
          </p:nvSpPr>
          <p:spPr bwMode="auto">
            <a:xfrm flipH="1">
              <a:off x="2400" y="2928"/>
              <a:ext cx="0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2" name="Line 135"/>
            <p:cNvSpPr>
              <a:spLocks noChangeShapeType="1"/>
            </p:cNvSpPr>
            <p:nvPr/>
          </p:nvSpPr>
          <p:spPr bwMode="auto">
            <a:xfrm flipH="1">
              <a:off x="2784" y="2928"/>
              <a:ext cx="1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3" name="Text Box 137"/>
            <p:cNvSpPr txBox="1">
              <a:spLocks noChangeArrowheads="1"/>
            </p:cNvSpPr>
            <p:nvPr/>
          </p:nvSpPr>
          <p:spPr bwMode="auto">
            <a:xfrm>
              <a:off x="2784" y="2784"/>
              <a:ext cx="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4</a:t>
              </a:r>
            </a:p>
          </p:txBody>
        </p:sp>
        <p:sp>
          <p:nvSpPr>
            <p:cNvPr id="26684" name="Text Box 138"/>
            <p:cNvSpPr txBox="1">
              <a:spLocks noChangeArrowheads="1"/>
            </p:cNvSpPr>
            <p:nvPr/>
          </p:nvSpPr>
          <p:spPr bwMode="auto">
            <a:xfrm>
              <a:off x="2400" y="2784"/>
              <a:ext cx="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3</a:t>
              </a:r>
            </a:p>
          </p:txBody>
        </p:sp>
        <p:sp>
          <p:nvSpPr>
            <p:cNvPr id="26685" name="Text Box 139"/>
            <p:cNvSpPr txBox="1">
              <a:spLocks noChangeArrowheads="1"/>
            </p:cNvSpPr>
            <p:nvPr/>
          </p:nvSpPr>
          <p:spPr bwMode="auto">
            <a:xfrm>
              <a:off x="2016" y="2784"/>
              <a:ext cx="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2</a:t>
              </a:r>
            </a:p>
          </p:txBody>
        </p:sp>
        <p:sp>
          <p:nvSpPr>
            <p:cNvPr id="26686" name="Text Box 140"/>
            <p:cNvSpPr txBox="1">
              <a:spLocks noChangeArrowheads="1"/>
            </p:cNvSpPr>
            <p:nvPr/>
          </p:nvSpPr>
          <p:spPr bwMode="auto">
            <a:xfrm>
              <a:off x="1632" y="2784"/>
              <a:ext cx="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1</a:t>
              </a:r>
            </a:p>
          </p:txBody>
        </p:sp>
        <p:sp>
          <p:nvSpPr>
            <p:cNvPr id="26687" name="Text Box 141"/>
            <p:cNvSpPr txBox="1">
              <a:spLocks noChangeArrowheads="1"/>
            </p:cNvSpPr>
            <p:nvPr/>
          </p:nvSpPr>
          <p:spPr bwMode="auto">
            <a:xfrm>
              <a:off x="1056" y="2784"/>
              <a:ext cx="31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CLK</a:t>
              </a:r>
            </a:p>
          </p:txBody>
        </p:sp>
        <p:sp>
          <p:nvSpPr>
            <p:cNvPr id="26688" name="Text Box 142"/>
            <p:cNvSpPr txBox="1">
              <a:spLocks noChangeArrowheads="1"/>
            </p:cNvSpPr>
            <p:nvPr/>
          </p:nvSpPr>
          <p:spPr bwMode="auto">
            <a:xfrm>
              <a:off x="1200" y="3024"/>
              <a:ext cx="25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GB" sz="1800" b="1" i="1" dirty="0"/>
                <a:t>Q</a:t>
              </a:r>
              <a:r>
                <a:rPr lang="en-GB" sz="1800" b="1" baseline="-25000" dirty="0"/>
                <a:t>0</a:t>
              </a:r>
              <a:endParaRPr lang="en-GB" sz="1800" b="1" dirty="0"/>
            </a:p>
          </p:txBody>
        </p:sp>
        <p:sp>
          <p:nvSpPr>
            <p:cNvPr id="26689" name="Text Box 143"/>
            <p:cNvSpPr txBox="1">
              <a:spLocks noChangeArrowheads="1"/>
            </p:cNvSpPr>
            <p:nvPr/>
          </p:nvSpPr>
          <p:spPr bwMode="auto">
            <a:xfrm>
              <a:off x="1200" y="3360"/>
              <a:ext cx="25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GB" sz="1800" b="1" i="1" dirty="0"/>
                <a:t>Q</a:t>
              </a:r>
              <a:r>
                <a:rPr lang="en-GB" sz="1800" b="1" baseline="-25000" dirty="0"/>
                <a:t>0</a:t>
              </a:r>
              <a:endParaRPr lang="en-GB" sz="1800" b="1" dirty="0"/>
            </a:p>
          </p:txBody>
        </p:sp>
        <p:sp>
          <p:nvSpPr>
            <p:cNvPr id="26690" name="Text Box 144"/>
            <p:cNvSpPr txBox="1">
              <a:spLocks noChangeArrowheads="1"/>
            </p:cNvSpPr>
            <p:nvPr/>
          </p:nvSpPr>
          <p:spPr bwMode="auto">
            <a:xfrm>
              <a:off x="1200" y="3648"/>
              <a:ext cx="25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GB" sz="1800" b="1" i="1" dirty="0"/>
                <a:t>Q</a:t>
              </a:r>
              <a:r>
                <a:rPr lang="en-GB" sz="1800" b="1" baseline="-25000" dirty="0"/>
                <a:t>1</a:t>
              </a:r>
              <a:endParaRPr lang="en-GB" sz="1800" b="1" dirty="0"/>
            </a:p>
          </p:txBody>
        </p:sp>
        <p:sp>
          <p:nvSpPr>
            <p:cNvPr id="26691" name="Text Box 147"/>
            <p:cNvSpPr txBox="1">
              <a:spLocks noChangeArrowheads="1"/>
            </p:cNvSpPr>
            <p:nvPr/>
          </p:nvSpPr>
          <p:spPr bwMode="auto">
            <a:xfrm>
              <a:off x="1728" y="3360"/>
              <a:ext cx="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1</a:t>
              </a:r>
            </a:p>
          </p:txBody>
        </p:sp>
        <p:sp>
          <p:nvSpPr>
            <p:cNvPr id="26692" name="Text Box 148"/>
            <p:cNvSpPr txBox="1">
              <a:spLocks noChangeArrowheads="1"/>
            </p:cNvSpPr>
            <p:nvPr/>
          </p:nvSpPr>
          <p:spPr bwMode="auto">
            <a:xfrm>
              <a:off x="2496" y="3360"/>
              <a:ext cx="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1</a:t>
              </a:r>
            </a:p>
          </p:txBody>
        </p:sp>
        <p:sp>
          <p:nvSpPr>
            <p:cNvPr id="26693" name="Text Box 149"/>
            <p:cNvSpPr txBox="1">
              <a:spLocks noChangeArrowheads="1"/>
            </p:cNvSpPr>
            <p:nvPr/>
          </p:nvSpPr>
          <p:spPr bwMode="auto">
            <a:xfrm>
              <a:off x="2112" y="3648"/>
              <a:ext cx="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1</a:t>
              </a:r>
            </a:p>
          </p:txBody>
        </p:sp>
        <p:sp>
          <p:nvSpPr>
            <p:cNvPr id="26694" name="Text Box 150"/>
            <p:cNvSpPr txBox="1">
              <a:spLocks noChangeArrowheads="1"/>
            </p:cNvSpPr>
            <p:nvPr/>
          </p:nvSpPr>
          <p:spPr bwMode="auto">
            <a:xfrm>
              <a:off x="2496" y="3648"/>
              <a:ext cx="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1</a:t>
              </a:r>
            </a:p>
          </p:txBody>
        </p:sp>
        <p:sp>
          <p:nvSpPr>
            <p:cNvPr id="26695" name="Text Box 151"/>
            <p:cNvSpPr txBox="1">
              <a:spLocks noChangeArrowheads="1"/>
            </p:cNvSpPr>
            <p:nvPr/>
          </p:nvSpPr>
          <p:spPr bwMode="auto">
            <a:xfrm>
              <a:off x="1440" y="3360"/>
              <a:ext cx="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0</a:t>
              </a:r>
            </a:p>
          </p:txBody>
        </p:sp>
        <p:sp>
          <p:nvSpPr>
            <p:cNvPr id="26696" name="Text Box 152"/>
            <p:cNvSpPr txBox="1">
              <a:spLocks noChangeArrowheads="1"/>
            </p:cNvSpPr>
            <p:nvPr/>
          </p:nvSpPr>
          <p:spPr bwMode="auto">
            <a:xfrm>
              <a:off x="1440" y="3648"/>
              <a:ext cx="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0</a:t>
              </a:r>
            </a:p>
          </p:txBody>
        </p:sp>
        <p:sp>
          <p:nvSpPr>
            <p:cNvPr id="26697" name="Text Box 153"/>
            <p:cNvSpPr txBox="1">
              <a:spLocks noChangeArrowheads="1"/>
            </p:cNvSpPr>
            <p:nvPr/>
          </p:nvSpPr>
          <p:spPr bwMode="auto">
            <a:xfrm>
              <a:off x="1728" y="3648"/>
              <a:ext cx="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0</a:t>
              </a:r>
            </a:p>
          </p:txBody>
        </p:sp>
        <p:sp>
          <p:nvSpPr>
            <p:cNvPr id="26698" name="Text Box 154"/>
            <p:cNvSpPr txBox="1">
              <a:spLocks noChangeArrowheads="1"/>
            </p:cNvSpPr>
            <p:nvPr/>
          </p:nvSpPr>
          <p:spPr bwMode="auto">
            <a:xfrm>
              <a:off x="2112" y="3360"/>
              <a:ext cx="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0</a:t>
              </a:r>
            </a:p>
          </p:txBody>
        </p:sp>
        <p:sp>
          <p:nvSpPr>
            <p:cNvPr id="26699" name="Text Box 155"/>
            <p:cNvSpPr txBox="1">
              <a:spLocks noChangeArrowheads="1"/>
            </p:cNvSpPr>
            <p:nvPr/>
          </p:nvSpPr>
          <p:spPr bwMode="auto">
            <a:xfrm>
              <a:off x="2880" y="3360"/>
              <a:ext cx="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0</a:t>
              </a:r>
            </a:p>
          </p:txBody>
        </p:sp>
        <p:sp>
          <p:nvSpPr>
            <p:cNvPr id="26700" name="Text Box 156"/>
            <p:cNvSpPr txBox="1">
              <a:spLocks noChangeArrowheads="1"/>
            </p:cNvSpPr>
            <p:nvPr/>
          </p:nvSpPr>
          <p:spPr bwMode="auto">
            <a:xfrm>
              <a:off x="2880" y="3648"/>
              <a:ext cx="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0</a:t>
              </a: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25" y="3246437"/>
            <a:ext cx="654367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048000" y="7818437"/>
            <a:ext cx="5372100" cy="318312"/>
          </a:xfrm>
          <a:prstGeom prst="rect">
            <a:avLst/>
          </a:prstGeom>
          <a:noFill/>
        </p:spPr>
        <p:txBody>
          <a:bodyPr lIns="115470" tIns="57735" rIns="115470" bIns="57735"/>
          <a:lstStyle/>
          <a:p>
            <a:r>
              <a:rPr lang="en-US" dirty="0"/>
              <a:t>Asynchronous (Ripple) Counters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E01E5A-E676-42E8-B716-77486B784E30}" type="slidenum">
              <a:rPr lang="en-US"/>
              <a:pPr/>
              <a:t>4</a:t>
            </a:fld>
            <a:endParaRPr lang="en-US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Asynchronous (Ripple) Counters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5900" y="1571872"/>
            <a:ext cx="10104120" cy="554778"/>
          </a:xfrm>
        </p:spPr>
        <p:txBody>
          <a:bodyPr/>
          <a:lstStyle/>
          <a:p>
            <a:pPr>
              <a:spcBef>
                <a:spcPct val="40000"/>
              </a:spcBef>
              <a:buSzPct val="120000"/>
              <a:buFont typeface="Wingdings" pitchFamily="2" charset="2"/>
              <a:buChar char="§"/>
            </a:pPr>
            <a:r>
              <a:rPr lang="en-US" smtClean="0"/>
              <a:t>Example: 3-bit ripple binary counter.</a:t>
            </a:r>
          </a:p>
        </p:txBody>
      </p:sp>
      <p:grpSp>
        <p:nvGrpSpPr>
          <p:cNvPr id="9" name="Group 342"/>
          <p:cNvGrpSpPr>
            <a:grpSpLocks/>
          </p:cNvGrpSpPr>
          <p:nvPr/>
        </p:nvGrpSpPr>
        <p:grpSpPr bwMode="auto">
          <a:xfrm>
            <a:off x="1981200" y="4530690"/>
            <a:ext cx="9332278" cy="2588966"/>
            <a:chOff x="960" y="2352"/>
            <a:chExt cx="4522" cy="1344"/>
          </a:xfrm>
        </p:grpSpPr>
        <p:sp>
          <p:nvSpPr>
            <p:cNvPr id="27661" name="Line 193"/>
            <p:cNvSpPr>
              <a:spLocks noChangeShapeType="1"/>
            </p:cNvSpPr>
            <p:nvPr/>
          </p:nvSpPr>
          <p:spPr bwMode="auto">
            <a:xfrm flipV="1">
              <a:off x="1584" y="2352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2" name="Line 194"/>
            <p:cNvSpPr>
              <a:spLocks noChangeShapeType="1"/>
            </p:cNvSpPr>
            <p:nvPr/>
          </p:nvSpPr>
          <p:spPr bwMode="auto">
            <a:xfrm>
              <a:off x="1584" y="2352"/>
              <a:ext cx="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arrow" w="sm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3" name="Line 195"/>
            <p:cNvSpPr>
              <a:spLocks noChangeShapeType="1"/>
            </p:cNvSpPr>
            <p:nvPr/>
          </p:nvSpPr>
          <p:spPr bwMode="auto">
            <a:xfrm flipV="1">
              <a:off x="1776" y="249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4" name="Line 196"/>
            <p:cNvSpPr>
              <a:spLocks noChangeShapeType="1"/>
            </p:cNvSpPr>
            <p:nvPr/>
          </p:nvSpPr>
          <p:spPr bwMode="auto">
            <a:xfrm flipV="1">
              <a:off x="1968" y="2352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5" name="Line 197"/>
            <p:cNvSpPr>
              <a:spLocks noChangeShapeType="1"/>
            </p:cNvSpPr>
            <p:nvPr/>
          </p:nvSpPr>
          <p:spPr bwMode="auto">
            <a:xfrm flipV="1">
              <a:off x="2160" y="249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6" name="Line 198"/>
            <p:cNvSpPr>
              <a:spLocks noChangeShapeType="1"/>
            </p:cNvSpPr>
            <p:nvPr/>
          </p:nvSpPr>
          <p:spPr bwMode="auto">
            <a:xfrm flipV="1">
              <a:off x="2352" y="2352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7" name="Line 199"/>
            <p:cNvSpPr>
              <a:spLocks noChangeShapeType="1"/>
            </p:cNvSpPr>
            <p:nvPr/>
          </p:nvSpPr>
          <p:spPr bwMode="auto">
            <a:xfrm flipV="1">
              <a:off x="2544" y="249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8" name="Line 200"/>
            <p:cNvSpPr>
              <a:spLocks noChangeShapeType="1"/>
            </p:cNvSpPr>
            <p:nvPr/>
          </p:nvSpPr>
          <p:spPr bwMode="auto">
            <a:xfrm flipV="1">
              <a:off x="2736" y="2352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9" name="Line 201"/>
            <p:cNvSpPr>
              <a:spLocks noChangeShapeType="1"/>
            </p:cNvSpPr>
            <p:nvPr/>
          </p:nvSpPr>
          <p:spPr bwMode="auto">
            <a:xfrm flipV="1">
              <a:off x="2928" y="2496"/>
              <a:ext cx="14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0" name="Line 202"/>
            <p:cNvSpPr>
              <a:spLocks noChangeShapeType="1"/>
            </p:cNvSpPr>
            <p:nvPr/>
          </p:nvSpPr>
          <p:spPr bwMode="auto">
            <a:xfrm>
              <a:off x="1392" y="249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1" name="Line 203"/>
            <p:cNvSpPr>
              <a:spLocks noChangeShapeType="1"/>
            </p:cNvSpPr>
            <p:nvPr/>
          </p:nvSpPr>
          <p:spPr bwMode="auto">
            <a:xfrm flipH="1">
              <a:off x="1776" y="2352"/>
              <a:ext cx="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2" name="Line 204"/>
            <p:cNvSpPr>
              <a:spLocks noChangeShapeType="1"/>
            </p:cNvSpPr>
            <p:nvPr/>
          </p:nvSpPr>
          <p:spPr bwMode="auto">
            <a:xfrm flipH="1">
              <a:off x="1968" y="2352"/>
              <a:ext cx="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arrow" w="sm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3" name="Line 205"/>
            <p:cNvSpPr>
              <a:spLocks noChangeShapeType="1"/>
            </p:cNvSpPr>
            <p:nvPr/>
          </p:nvSpPr>
          <p:spPr bwMode="auto">
            <a:xfrm flipH="1">
              <a:off x="2160" y="2352"/>
              <a:ext cx="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4" name="Line 206"/>
            <p:cNvSpPr>
              <a:spLocks noChangeShapeType="1"/>
            </p:cNvSpPr>
            <p:nvPr/>
          </p:nvSpPr>
          <p:spPr bwMode="auto">
            <a:xfrm flipH="1">
              <a:off x="2352" y="2352"/>
              <a:ext cx="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arrow" w="sm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5" name="Line 207"/>
            <p:cNvSpPr>
              <a:spLocks noChangeShapeType="1"/>
            </p:cNvSpPr>
            <p:nvPr/>
          </p:nvSpPr>
          <p:spPr bwMode="auto">
            <a:xfrm flipH="1">
              <a:off x="2544" y="2352"/>
              <a:ext cx="1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6" name="Line 208"/>
            <p:cNvSpPr>
              <a:spLocks noChangeShapeType="1"/>
            </p:cNvSpPr>
            <p:nvPr/>
          </p:nvSpPr>
          <p:spPr bwMode="auto">
            <a:xfrm flipH="1">
              <a:off x="2736" y="2352"/>
              <a:ext cx="1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arrow" w="sm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7" name="Line 209"/>
            <p:cNvSpPr>
              <a:spLocks noChangeShapeType="1"/>
            </p:cNvSpPr>
            <p:nvPr/>
          </p:nvSpPr>
          <p:spPr bwMode="auto">
            <a:xfrm flipH="1">
              <a:off x="2928" y="2352"/>
              <a:ext cx="1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8" name="Line 210"/>
            <p:cNvSpPr>
              <a:spLocks noChangeShapeType="1"/>
            </p:cNvSpPr>
            <p:nvPr/>
          </p:nvSpPr>
          <p:spPr bwMode="auto">
            <a:xfrm flipH="1">
              <a:off x="1584" y="2496"/>
              <a:ext cx="0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9" name="Line 221"/>
            <p:cNvSpPr>
              <a:spLocks noChangeShapeType="1"/>
            </p:cNvSpPr>
            <p:nvPr/>
          </p:nvSpPr>
          <p:spPr bwMode="auto">
            <a:xfrm flipH="1">
              <a:off x="1584" y="2640"/>
              <a:ext cx="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0" name="Line 222"/>
            <p:cNvSpPr>
              <a:spLocks noChangeShapeType="1"/>
            </p:cNvSpPr>
            <p:nvPr/>
          </p:nvSpPr>
          <p:spPr bwMode="auto">
            <a:xfrm>
              <a:off x="1584" y="2640"/>
              <a:ext cx="38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1" name="Line 223"/>
            <p:cNvSpPr>
              <a:spLocks noChangeShapeType="1"/>
            </p:cNvSpPr>
            <p:nvPr/>
          </p:nvSpPr>
          <p:spPr bwMode="auto">
            <a:xfrm flipH="1">
              <a:off x="1968" y="2640"/>
              <a:ext cx="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2" name="Line 224"/>
            <p:cNvSpPr>
              <a:spLocks noChangeShapeType="1"/>
            </p:cNvSpPr>
            <p:nvPr/>
          </p:nvSpPr>
          <p:spPr bwMode="auto">
            <a:xfrm flipV="1">
              <a:off x="1968" y="2784"/>
              <a:ext cx="38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3" name="Line 225"/>
            <p:cNvSpPr>
              <a:spLocks noChangeShapeType="1"/>
            </p:cNvSpPr>
            <p:nvPr/>
          </p:nvSpPr>
          <p:spPr bwMode="auto">
            <a:xfrm flipV="1">
              <a:off x="2352" y="2640"/>
              <a:ext cx="38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4" name="Line 226"/>
            <p:cNvSpPr>
              <a:spLocks noChangeShapeType="1"/>
            </p:cNvSpPr>
            <p:nvPr/>
          </p:nvSpPr>
          <p:spPr bwMode="auto">
            <a:xfrm flipV="1">
              <a:off x="2736" y="2784"/>
              <a:ext cx="33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5" name="Line 227"/>
            <p:cNvSpPr>
              <a:spLocks noChangeShapeType="1"/>
            </p:cNvSpPr>
            <p:nvPr/>
          </p:nvSpPr>
          <p:spPr bwMode="auto">
            <a:xfrm>
              <a:off x="1392" y="2784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6" name="Line 228"/>
            <p:cNvSpPr>
              <a:spLocks noChangeShapeType="1"/>
            </p:cNvSpPr>
            <p:nvPr/>
          </p:nvSpPr>
          <p:spPr bwMode="auto">
            <a:xfrm flipH="1">
              <a:off x="2352" y="2640"/>
              <a:ext cx="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7" name="Line 229"/>
            <p:cNvSpPr>
              <a:spLocks noChangeShapeType="1"/>
            </p:cNvSpPr>
            <p:nvPr/>
          </p:nvSpPr>
          <p:spPr bwMode="auto">
            <a:xfrm flipH="1">
              <a:off x="2736" y="2640"/>
              <a:ext cx="1" cy="16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8" name="Line 230"/>
            <p:cNvSpPr>
              <a:spLocks noChangeShapeType="1"/>
            </p:cNvSpPr>
            <p:nvPr/>
          </p:nvSpPr>
          <p:spPr bwMode="auto">
            <a:xfrm flipH="1">
              <a:off x="2736" y="2928"/>
              <a:ext cx="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9" name="Line 231"/>
            <p:cNvSpPr>
              <a:spLocks noChangeShapeType="1"/>
            </p:cNvSpPr>
            <p:nvPr/>
          </p:nvSpPr>
          <p:spPr bwMode="auto">
            <a:xfrm flipH="1">
              <a:off x="1968" y="2928"/>
              <a:ext cx="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0" name="Line 232"/>
            <p:cNvSpPr>
              <a:spLocks noChangeShapeType="1"/>
            </p:cNvSpPr>
            <p:nvPr/>
          </p:nvSpPr>
          <p:spPr bwMode="auto">
            <a:xfrm>
              <a:off x="1392" y="3072"/>
              <a:ext cx="57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1" name="Line 233"/>
            <p:cNvSpPr>
              <a:spLocks noChangeShapeType="1"/>
            </p:cNvSpPr>
            <p:nvPr/>
          </p:nvSpPr>
          <p:spPr bwMode="auto">
            <a:xfrm flipV="1">
              <a:off x="1968" y="2928"/>
              <a:ext cx="76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2" name="Line 234"/>
            <p:cNvSpPr>
              <a:spLocks noChangeShapeType="1"/>
            </p:cNvSpPr>
            <p:nvPr/>
          </p:nvSpPr>
          <p:spPr bwMode="auto">
            <a:xfrm flipV="1">
              <a:off x="2736" y="3072"/>
              <a:ext cx="72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3" name="Line 235"/>
            <p:cNvSpPr>
              <a:spLocks noChangeShapeType="1"/>
            </p:cNvSpPr>
            <p:nvPr/>
          </p:nvSpPr>
          <p:spPr bwMode="auto">
            <a:xfrm flipH="1">
              <a:off x="1968" y="2496"/>
              <a:ext cx="0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4" name="Line 236"/>
            <p:cNvSpPr>
              <a:spLocks noChangeShapeType="1"/>
            </p:cNvSpPr>
            <p:nvPr/>
          </p:nvSpPr>
          <p:spPr bwMode="auto">
            <a:xfrm flipH="1">
              <a:off x="2352" y="2496"/>
              <a:ext cx="0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5" name="Line 237"/>
            <p:cNvSpPr>
              <a:spLocks noChangeShapeType="1"/>
            </p:cNvSpPr>
            <p:nvPr/>
          </p:nvSpPr>
          <p:spPr bwMode="auto">
            <a:xfrm flipH="1">
              <a:off x="2736" y="2496"/>
              <a:ext cx="1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6" name="Text Box 238"/>
            <p:cNvSpPr txBox="1">
              <a:spLocks noChangeArrowheads="1"/>
            </p:cNvSpPr>
            <p:nvPr/>
          </p:nvSpPr>
          <p:spPr bwMode="auto">
            <a:xfrm>
              <a:off x="2736" y="2352"/>
              <a:ext cx="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4</a:t>
              </a:r>
            </a:p>
          </p:txBody>
        </p:sp>
        <p:sp>
          <p:nvSpPr>
            <p:cNvPr id="27697" name="Text Box 239"/>
            <p:cNvSpPr txBox="1">
              <a:spLocks noChangeArrowheads="1"/>
            </p:cNvSpPr>
            <p:nvPr/>
          </p:nvSpPr>
          <p:spPr bwMode="auto">
            <a:xfrm>
              <a:off x="2352" y="2352"/>
              <a:ext cx="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3</a:t>
              </a:r>
            </a:p>
          </p:txBody>
        </p:sp>
        <p:sp>
          <p:nvSpPr>
            <p:cNvPr id="27698" name="Text Box 240"/>
            <p:cNvSpPr txBox="1">
              <a:spLocks noChangeArrowheads="1"/>
            </p:cNvSpPr>
            <p:nvPr/>
          </p:nvSpPr>
          <p:spPr bwMode="auto">
            <a:xfrm>
              <a:off x="1968" y="2352"/>
              <a:ext cx="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2</a:t>
              </a:r>
            </a:p>
          </p:txBody>
        </p:sp>
        <p:sp>
          <p:nvSpPr>
            <p:cNvPr id="27699" name="Text Box 241"/>
            <p:cNvSpPr txBox="1">
              <a:spLocks noChangeArrowheads="1"/>
            </p:cNvSpPr>
            <p:nvPr/>
          </p:nvSpPr>
          <p:spPr bwMode="auto">
            <a:xfrm>
              <a:off x="1584" y="2352"/>
              <a:ext cx="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1</a:t>
              </a:r>
            </a:p>
          </p:txBody>
        </p:sp>
        <p:sp>
          <p:nvSpPr>
            <p:cNvPr id="27700" name="Text Box 242"/>
            <p:cNvSpPr txBox="1">
              <a:spLocks noChangeArrowheads="1"/>
            </p:cNvSpPr>
            <p:nvPr/>
          </p:nvSpPr>
          <p:spPr bwMode="auto">
            <a:xfrm>
              <a:off x="960" y="2352"/>
              <a:ext cx="31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CLK</a:t>
              </a:r>
            </a:p>
          </p:txBody>
        </p:sp>
        <p:sp>
          <p:nvSpPr>
            <p:cNvPr id="27701" name="Text Box 244"/>
            <p:cNvSpPr txBox="1">
              <a:spLocks noChangeArrowheads="1"/>
            </p:cNvSpPr>
            <p:nvPr/>
          </p:nvSpPr>
          <p:spPr bwMode="auto">
            <a:xfrm>
              <a:off x="1104" y="2640"/>
              <a:ext cx="25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GB" sz="1800" b="1" i="1" dirty="0"/>
                <a:t>Q</a:t>
              </a:r>
              <a:r>
                <a:rPr lang="en-GB" sz="1800" b="1" baseline="-25000" dirty="0"/>
                <a:t>0</a:t>
              </a:r>
              <a:endParaRPr lang="en-GB" sz="1800" b="1" dirty="0"/>
            </a:p>
          </p:txBody>
        </p:sp>
        <p:sp>
          <p:nvSpPr>
            <p:cNvPr id="27702" name="Text Box 245"/>
            <p:cNvSpPr txBox="1">
              <a:spLocks noChangeArrowheads="1"/>
            </p:cNvSpPr>
            <p:nvPr/>
          </p:nvSpPr>
          <p:spPr bwMode="auto">
            <a:xfrm>
              <a:off x="1104" y="2928"/>
              <a:ext cx="25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GB" sz="1800" b="1" i="1" dirty="0"/>
                <a:t>Q</a:t>
              </a:r>
              <a:r>
                <a:rPr lang="en-GB" sz="1800" b="1" baseline="-25000" dirty="0"/>
                <a:t>1</a:t>
              </a:r>
              <a:endParaRPr lang="en-GB" sz="1800" b="1" dirty="0"/>
            </a:p>
          </p:txBody>
        </p:sp>
        <p:sp>
          <p:nvSpPr>
            <p:cNvPr id="27703" name="Text Box 246"/>
            <p:cNvSpPr txBox="1">
              <a:spLocks noChangeArrowheads="1"/>
            </p:cNvSpPr>
            <p:nvPr/>
          </p:nvSpPr>
          <p:spPr bwMode="auto">
            <a:xfrm>
              <a:off x="1680" y="2640"/>
              <a:ext cx="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1</a:t>
              </a:r>
            </a:p>
          </p:txBody>
        </p:sp>
        <p:sp>
          <p:nvSpPr>
            <p:cNvPr id="27704" name="Text Box 247"/>
            <p:cNvSpPr txBox="1">
              <a:spLocks noChangeArrowheads="1"/>
            </p:cNvSpPr>
            <p:nvPr/>
          </p:nvSpPr>
          <p:spPr bwMode="auto">
            <a:xfrm>
              <a:off x="2448" y="2640"/>
              <a:ext cx="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1</a:t>
              </a:r>
            </a:p>
          </p:txBody>
        </p:sp>
        <p:sp>
          <p:nvSpPr>
            <p:cNvPr id="27705" name="Text Box 248"/>
            <p:cNvSpPr txBox="1">
              <a:spLocks noChangeArrowheads="1"/>
            </p:cNvSpPr>
            <p:nvPr/>
          </p:nvSpPr>
          <p:spPr bwMode="auto">
            <a:xfrm>
              <a:off x="2064" y="2928"/>
              <a:ext cx="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1</a:t>
              </a:r>
            </a:p>
          </p:txBody>
        </p:sp>
        <p:sp>
          <p:nvSpPr>
            <p:cNvPr id="27706" name="Text Box 249"/>
            <p:cNvSpPr txBox="1">
              <a:spLocks noChangeArrowheads="1"/>
            </p:cNvSpPr>
            <p:nvPr/>
          </p:nvSpPr>
          <p:spPr bwMode="auto">
            <a:xfrm>
              <a:off x="2448" y="2928"/>
              <a:ext cx="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1</a:t>
              </a:r>
            </a:p>
          </p:txBody>
        </p:sp>
        <p:sp>
          <p:nvSpPr>
            <p:cNvPr id="27707" name="Text Box 250"/>
            <p:cNvSpPr txBox="1">
              <a:spLocks noChangeArrowheads="1"/>
            </p:cNvSpPr>
            <p:nvPr/>
          </p:nvSpPr>
          <p:spPr bwMode="auto">
            <a:xfrm>
              <a:off x="1392" y="2640"/>
              <a:ext cx="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0</a:t>
              </a:r>
            </a:p>
          </p:txBody>
        </p:sp>
        <p:sp>
          <p:nvSpPr>
            <p:cNvPr id="27708" name="Text Box 251"/>
            <p:cNvSpPr txBox="1">
              <a:spLocks noChangeArrowheads="1"/>
            </p:cNvSpPr>
            <p:nvPr/>
          </p:nvSpPr>
          <p:spPr bwMode="auto">
            <a:xfrm>
              <a:off x="1392" y="2928"/>
              <a:ext cx="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0</a:t>
              </a:r>
            </a:p>
          </p:txBody>
        </p:sp>
        <p:sp>
          <p:nvSpPr>
            <p:cNvPr id="27709" name="Text Box 252"/>
            <p:cNvSpPr txBox="1">
              <a:spLocks noChangeArrowheads="1"/>
            </p:cNvSpPr>
            <p:nvPr/>
          </p:nvSpPr>
          <p:spPr bwMode="auto">
            <a:xfrm>
              <a:off x="1680" y="2928"/>
              <a:ext cx="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0</a:t>
              </a:r>
            </a:p>
          </p:txBody>
        </p:sp>
        <p:sp>
          <p:nvSpPr>
            <p:cNvPr id="27710" name="Text Box 253"/>
            <p:cNvSpPr txBox="1">
              <a:spLocks noChangeArrowheads="1"/>
            </p:cNvSpPr>
            <p:nvPr/>
          </p:nvSpPr>
          <p:spPr bwMode="auto">
            <a:xfrm>
              <a:off x="2064" y="2640"/>
              <a:ext cx="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0</a:t>
              </a:r>
            </a:p>
          </p:txBody>
        </p:sp>
        <p:sp>
          <p:nvSpPr>
            <p:cNvPr id="27711" name="Text Box 254"/>
            <p:cNvSpPr txBox="1">
              <a:spLocks noChangeArrowheads="1"/>
            </p:cNvSpPr>
            <p:nvPr/>
          </p:nvSpPr>
          <p:spPr bwMode="auto">
            <a:xfrm>
              <a:off x="2832" y="2640"/>
              <a:ext cx="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0</a:t>
              </a:r>
            </a:p>
          </p:txBody>
        </p:sp>
        <p:sp>
          <p:nvSpPr>
            <p:cNvPr id="27712" name="Text Box 255"/>
            <p:cNvSpPr txBox="1">
              <a:spLocks noChangeArrowheads="1"/>
            </p:cNvSpPr>
            <p:nvPr/>
          </p:nvSpPr>
          <p:spPr bwMode="auto">
            <a:xfrm>
              <a:off x="2832" y="2928"/>
              <a:ext cx="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0</a:t>
              </a:r>
            </a:p>
          </p:txBody>
        </p:sp>
        <p:sp>
          <p:nvSpPr>
            <p:cNvPr id="27713" name="Line 276"/>
            <p:cNvSpPr>
              <a:spLocks noChangeShapeType="1"/>
            </p:cNvSpPr>
            <p:nvPr/>
          </p:nvSpPr>
          <p:spPr bwMode="auto">
            <a:xfrm flipV="1">
              <a:off x="3072" y="2352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14" name="Line 277"/>
            <p:cNvSpPr>
              <a:spLocks noChangeShapeType="1"/>
            </p:cNvSpPr>
            <p:nvPr/>
          </p:nvSpPr>
          <p:spPr bwMode="auto">
            <a:xfrm>
              <a:off x="3072" y="2352"/>
              <a:ext cx="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arrow" w="sm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15" name="Line 278"/>
            <p:cNvSpPr>
              <a:spLocks noChangeShapeType="1"/>
            </p:cNvSpPr>
            <p:nvPr/>
          </p:nvSpPr>
          <p:spPr bwMode="auto">
            <a:xfrm flipV="1">
              <a:off x="3264" y="249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16" name="Line 279"/>
            <p:cNvSpPr>
              <a:spLocks noChangeShapeType="1"/>
            </p:cNvSpPr>
            <p:nvPr/>
          </p:nvSpPr>
          <p:spPr bwMode="auto">
            <a:xfrm flipV="1">
              <a:off x="3456" y="2352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17" name="Line 280"/>
            <p:cNvSpPr>
              <a:spLocks noChangeShapeType="1"/>
            </p:cNvSpPr>
            <p:nvPr/>
          </p:nvSpPr>
          <p:spPr bwMode="auto">
            <a:xfrm flipV="1">
              <a:off x="3648" y="249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18" name="Line 281"/>
            <p:cNvSpPr>
              <a:spLocks noChangeShapeType="1"/>
            </p:cNvSpPr>
            <p:nvPr/>
          </p:nvSpPr>
          <p:spPr bwMode="auto">
            <a:xfrm flipV="1">
              <a:off x="3840" y="2352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19" name="Line 282"/>
            <p:cNvSpPr>
              <a:spLocks noChangeShapeType="1"/>
            </p:cNvSpPr>
            <p:nvPr/>
          </p:nvSpPr>
          <p:spPr bwMode="auto">
            <a:xfrm flipV="1">
              <a:off x="4032" y="249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0" name="Line 283"/>
            <p:cNvSpPr>
              <a:spLocks noChangeShapeType="1"/>
            </p:cNvSpPr>
            <p:nvPr/>
          </p:nvSpPr>
          <p:spPr bwMode="auto">
            <a:xfrm flipV="1">
              <a:off x="4224" y="2352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1" name="Line 284"/>
            <p:cNvSpPr>
              <a:spLocks noChangeShapeType="1"/>
            </p:cNvSpPr>
            <p:nvPr/>
          </p:nvSpPr>
          <p:spPr bwMode="auto">
            <a:xfrm flipV="1">
              <a:off x="4416" y="2496"/>
              <a:ext cx="14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2" name="Line 285"/>
            <p:cNvSpPr>
              <a:spLocks noChangeShapeType="1"/>
            </p:cNvSpPr>
            <p:nvPr/>
          </p:nvSpPr>
          <p:spPr bwMode="auto">
            <a:xfrm flipH="1">
              <a:off x="3264" y="2352"/>
              <a:ext cx="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3" name="Line 286"/>
            <p:cNvSpPr>
              <a:spLocks noChangeShapeType="1"/>
            </p:cNvSpPr>
            <p:nvPr/>
          </p:nvSpPr>
          <p:spPr bwMode="auto">
            <a:xfrm flipH="1">
              <a:off x="3456" y="2352"/>
              <a:ext cx="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arrow" w="sm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4" name="Line 287"/>
            <p:cNvSpPr>
              <a:spLocks noChangeShapeType="1"/>
            </p:cNvSpPr>
            <p:nvPr/>
          </p:nvSpPr>
          <p:spPr bwMode="auto">
            <a:xfrm flipH="1">
              <a:off x="3648" y="2352"/>
              <a:ext cx="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5" name="Line 288"/>
            <p:cNvSpPr>
              <a:spLocks noChangeShapeType="1"/>
            </p:cNvSpPr>
            <p:nvPr/>
          </p:nvSpPr>
          <p:spPr bwMode="auto">
            <a:xfrm flipH="1">
              <a:off x="3840" y="2352"/>
              <a:ext cx="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arrow" w="sm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6" name="Line 289"/>
            <p:cNvSpPr>
              <a:spLocks noChangeShapeType="1"/>
            </p:cNvSpPr>
            <p:nvPr/>
          </p:nvSpPr>
          <p:spPr bwMode="auto">
            <a:xfrm flipH="1">
              <a:off x="4032" y="2352"/>
              <a:ext cx="1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7" name="Line 290"/>
            <p:cNvSpPr>
              <a:spLocks noChangeShapeType="1"/>
            </p:cNvSpPr>
            <p:nvPr/>
          </p:nvSpPr>
          <p:spPr bwMode="auto">
            <a:xfrm flipH="1">
              <a:off x="4224" y="2352"/>
              <a:ext cx="1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arrow" w="sm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8" name="Line 291"/>
            <p:cNvSpPr>
              <a:spLocks noChangeShapeType="1"/>
            </p:cNvSpPr>
            <p:nvPr/>
          </p:nvSpPr>
          <p:spPr bwMode="auto">
            <a:xfrm flipH="1">
              <a:off x="4416" y="2352"/>
              <a:ext cx="1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9" name="Text Box 292"/>
            <p:cNvSpPr txBox="1">
              <a:spLocks noChangeArrowheads="1"/>
            </p:cNvSpPr>
            <p:nvPr/>
          </p:nvSpPr>
          <p:spPr bwMode="auto">
            <a:xfrm>
              <a:off x="4224" y="2352"/>
              <a:ext cx="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8</a:t>
              </a:r>
            </a:p>
          </p:txBody>
        </p:sp>
        <p:sp>
          <p:nvSpPr>
            <p:cNvPr id="27730" name="Text Box 293"/>
            <p:cNvSpPr txBox="1">
              <a:spLocks noChangeArrowheads="1"/>
            </p:cNvSpPr>
            <p:nvPr/>
          </p:nvSpPr>
          <p:spPr bwMode="auto">
            <a:xfrm>
              <a:off x="3840" y="2352"/>
              <a:ext cx="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7</a:t>
              </a:r>
            </a:p>
          </p:txBody>
        </p:sp>
        <p:sp>
          <p:nvSpPr>
            <p:cNvPr id="27731" name="Text Box 294"/>
            <p:cNvSpPr txBox="1">
              <a:spLocks noChangeArrowheads="1"/>
            </p:cNvSpPr>
            <p:nvPr/>
          </p:nvSpPr>
          <p:spPr bwMode="auto">
            <a:xfrm>
              <a:off x="3456" y="2352"/>
              <a:ext cx="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6</a:t>
              </a:r>
            </a:p>
          </p:txBody>
        </p:sp>
        <p:sp>
          <p:nvSpPr>
            <p:cNvPr id="27732" name="Text Box 295"/>
            <p:cNvSpPr txBox="1">
              <a:spLocks noChangeArrowheads="1"/>
            </p:cNvSpPr>
            <p:nvPr/>
          </p:nvSpPr>
          <p:spPr bwMode="auto">
            <a:xfrm>
              <a:off x="3072" y="2352"/>
              <a:ext cx="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5</a:t>
              </a:r>
            </a:p>
          </p:txBody>
        </p:sp>
        <p:sp>
          <p:nvSpPr>
            <p:cNvPr id="27733" name="Line 296"/>
            <p:cNvSpPr>
              <a:spLocks noChangeShapeType="1"/>
            </p:cNvSpPr>
            <p:nvPr/>
          </p:nvSpPr>
          <p:spPr bwMode="auto">
            <a:xfrm flipH="1">
              <a:off x="3072" y="2640"/>
              <a:ext cx="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4" name="Line 297"/>
            <p:cNvSpPr>
              <a:spLocks noChangeShapeType="1"/>
            </p:cNvSpPr>
            <p:nvPr/>
          </p:nvSpPr>
          <p:spPr bwMode="auto">
            <a:xfrm>
              <a:off x="3072" y="2640"/>
              <a:ext cx="38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5" name="Line 298"/>
            <p:cNvSpPr>
              <a:spLocks noChangeShapeType="1"/>
            </p:cNvSpPr>
            <p:nvPr/>
          </p:nvSpPr>
          <p:spPr bwMode="auto">
            <a:xfrm flipH="1">
              <a:off x="3456" y="2640"/>
              <a:ext cx="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6" name="Line 299"/>
            <p:cNvSpPr>
              <a:spLocks noChangeShapeType="1"/>
            </p:cNvSpPr>
            <p:nvPr/>
          </p:nvSpPr>
          <p:spPr bwMode="auto">
            <a:xfrm flipV="1">
              <a:off x="3456" y="2784"/>
              <a:ext cx="38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7" name="Line 300"/>
            <p:cNvSpPr>
              <a:spLocks noChangeShapeType="1"/>
            </p:cNvSpPr>
            <p:nvPr/>
          </p:nvSpPr>
          <p:spPr bwMode="auto">
            <a:xfrm flipV="1">
              <a:off x="3840" y="2640"/>
              <a:ext cx="38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8" name="Line 301"/>
            <p:cNvSpPr>
              <a:spLocks noChangeShapeType="1"/>
            </p:cNvSpPr>
            <p:nvPr/>
          </p:nvSpPr>
          <p:spPr bwMode="auto">
            <a:xfrm flipV="1">
              <a:off x="4224" y="2784"/>
              <a:ext cx="33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9" name="Line 302"/>
            <p:cNvSpPr>
              <a:spLocks noChangeShapeType="1"/>
            </p:cNvSpPr>
            <p:nvPr/>
          </p:nvSpPr>
          <p:spPr bwMode="auto">
            <a:xfrm flipH="1">
              <a:off x="3840" y="2640"/>
              <a:ext cx="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40" name="Line 303"/>
            <p:cNvSpPr>
              <a:spLocks noChangeShapeType="1"/>
            </p:cNvSpPr>
            <p:nvPr/>
          </p:nvSpPr>
          <p:spPr bwMode="auto">
            <a:xfrm flipH="1">
              <a:off x="4224" y="2640"/>
              <a:ext cx="1" cy="16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41" name="Text Box 304"/>
            <p:cNvSpPr txBox="1">
              <a:spLocks noChangeArrowheads="1"/>
            </p:cNvSpPr>
            <p:nvPr/>
          </p:nvSpPr>
          <p:spPr bwMode="auto">
            <a:xfrm>
              <a:off x="3168" y="2640"/>
              <a:ext cx="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1</a:t>
              </a:r>
            </a:p>
          </p:txBody>
        </p:sp>
        <p:sp>
          <p:nvSpPr>
            <p:cNvPr id="27742" name="Text Box 305"/>
            <p:cNvSpPr txBox="1">
              <a:spLocks noChangeArrowheads="1"/>
            </p:cNvSpPr>
            <p:nvPr/>
          </p:nvSpPr>
          <p:spPr bwMode="auto">
            <a:xfrm>
              <a:off x="3936" y="2640"/>
              <a:ext cx="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1</a:t>
              </a:r>
            </a:p>
          </p:txBody>
        </p:sp>
        <p:sp>
          <p:nvSpPr>
            <p:cNvPr id="27743" name="Text Box 306"/>
            <p:cNvSpPr txBox="1">
              <a:spLocks noChangeArrowheads="1"/>
            </p:cNvSpPr>
            <p:nvPr/>
          </p:nvSpPr>
          <p:spPr bwMode="auto">
            <a:xfrm>
              <a:off x="3552" y="2640"/>
              <a:ext cx="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0</a:t>
              </a:r>
            </a:p>
          </p:txBody>
        </p:sp>
        <p:sp>
          <p:nvSpPr>
            <p:cNvPr id="27744" name="Text Box 307"/>
            <p:cNvSpPr txBox="1">
              <a:spLocks noChangeArrowheads="1"/>
            </p:cNvSpPr>
            <p:nvPr/>
          </p:nvSpPr>
          <p:spPr bwMode="auto">
            <a:xfrm>
              <a:off x="4320" y="2640"/>
              <a:ext cx="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0</a:t>
              </a:r>
            </a:p>
          </p:txBody>
        </p:sp>
        <p:sp>
          <p:nvSpPr>
            <p:cNvPr id="27745" name="Line 308"/>
            <p:cNvSpPr>
              <a:spLocks noChangeShapeType="1"/>
            </p:cNvSpPr>
            <p:nvPr/>
          </p:nvSpPr>
          <p:spPr bwMode="auto">
            <a:xfrm flipH="1">
              <a:off x="4224" y="2928"/>
              <a:ext cx="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46" name="Line 309"/>
            <p:cNvSpPr>
              <a:spLocks noChangeShapeType="1"/>
            </p:cNvSpPr>
            <p:nvPr/>
          </p:nvSpPr>
          <p:spPr bwMode="auto">
            <a:xfrm flipH="1">
              <a:off x="3456" y="2928"/>
              <a:ext cx="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47" name="Line 310"/>
            <p:cNvSpPr>
              <a:spLocks noChangeShapeType="1"/>
            </p:cNvSpPr>
            <p:nvPr/>
          </p:nvSpPr>
          <p:spPr bwMode="auto">
            <a:xfrm flipV="1">
              <a:off x="3456" y="2928"/>
              <a:ext cx="76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48" name="Line 311"/>
            <p:cNvSpPr>
              <a:spLocks noChangeShapeType="1"/>
            </p:cNvSpPr>
            <p:nvPr/>
          </p:nvSpPr>
          <p:spPr bwMode="auto">
            <a:xfrm flipV="1">
              <a:off x="4224" y="3072"/>
              <a:ext cx="38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49" name="Text Box 312"/>
            <p:cNvSpPr txBox="1">
              <a:spLocks noChangeArrowheads="1"/>
            </p:cNvSpPr>
            <p:nvPr/>
          </p:nvSpPr>
          <p:spPr bwMode="auto">
            <a:xfrm>
              <a:off x="3552" y="2928"/>
              <a:ext cx="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1</a:t>
              </a:r>
            </a:p>
          </p:txBody>
        </p:sp>
        <p:sp>
          <p:nvSpPr>
            <p:cNvPr id="27750" name="Text Box 313"/>
            <p:cNvSpPr txBox="1">
              <a:spLocks noChangeArrowheads="1"/>
            </p:cNvSpPr>
            <p:nvPr/>
          </p:nvSpPr>
          <p:spPr bwMode="auto">
            <a:xfrm>
              <a:off x="3936" y="2928"/>
              <a:ext cx="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1</a:t>
              </a:r>
            </a:p>
          </p:txBody>
        </p:sp>
        <p:sp>
          <p:nvSpPr>
            <p:cNvPr id="27751" name="Text Box 314"/>
            <p:cNvSpPr txBox="1">
              <a:spLocks noChangeArrowheads="1"/>
            </p:cNvSpPr>
            <p:nvPr/>
          </p:nvSpPr>
          <p:spPr bwMode="auto">
            <a:xfrm>
              <a:off x="3168" y="2928"/>
              <a:ext cx="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0</a:t>
              </a:r>
            </a:p>
          </p:txBody>
        </p:sp>
        <p:sp>
          <p:nvSpPr>
            <p:cNvPr id="27752" name="Text Box 315"/>
            <p:cNvSpPr txBox="1">
              <a:spLocks noChangeArrowheads="1"/>
            </p:cNvSpPr>
            <p:nvPr/>
          </p:nvSpPr>
          <p:spPr bwMode="auto">
            <a:xfrm>
              <a:off x="4320" y="2928"/>
              <a:ext cx="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0</a:t>
              </a:r>
            </a:p>
          </p:txBody>
        </p:sp>
        <p:sp>
          <p:nvSpPr>
            <p:cNvPr id="27753" name="Text Box 316"/>
            <p:cNvSpPr txBox="1">
              <a:spLocks noChangeArrowheads="1"/>
            </p:cNvSpPr>
            <p:nvPr/>
          </p:nvSpPr>
          <p:spPr bwMode="auto">
            <a:xfrm>
              <a:off x="1104" y="3168"/>
              <a:ext cx="25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GB" sz="1800" b="1" i="1" dirty="0"/>
                <a:t>Q</a:t>
              </a:r>
              <a:r>
                <a:rPr lang="en-GB" sz="1800" b="1" baseline="-25000" dirty="0"/>
                <a:t>2</a:t>
              </a:r>
              <a:endParaRPr lang="en-GB" sz="1800" b="1" dirty="0"/>
            </a:p>
          </p:txBody>
        </p:sp>
        <p:sp>
          <p:nvSpPr>
            <p:cNvPr id="27754" name="Line 317"/>
            <p:cNvSpPr>
              <a:spLocks noChangeShapeType="1"/>
            </p:cNvSpPr>
            <p:nvPr/>
          </p:nvSpPr>
          <p:spPr bwMode="auto">
            <a:xfrm flipH="1">
              <a:off x="2736" y="3216"/>
              <a:ext cx="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5" name="Line 319"/>
            <p:cNvSpPr>
              <a:spLocks noChangeShapeType="1"/>
            </p:cNvSpPr>
            <p:nvPr/>
          </p:nvSpPr>
          <p:spPr bwMode="auto">
            <a:xfrm>
              <a:off x="1392" y="3360"/>
              <a:ext cx="134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6" name="Text Box 322"/>
            <p:cNvSpPr txBox="1">
              <a:spLocks noChangeArrowheads="1"/>
            </p:cNvSpPr>
            <p:nvPr/>
          </p:nvSpPr>
          <p:spPr bwMode="auto">
            <a:xfrm>
              <a:off x="2064" y="3216"/>
              <a:ext cx="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0</a:t>
              </a:r>
            </a:p>
          </p:txBody>
        </p:sp>
        <p:sp>
          <p:nvSpPr>
            <p:cNvPr id="27757" name="Text Box 323"/>
            <p:cNvSpPr txBox="1">
              <a:spLocks noChangeArrowheads="1"/>
            </p:cNvSpPr>
            <p:nvPr/>
          </p:nvSpPr>
          <p:spPr bwMode="auto">
            <a:xfrm>
              <a:off x="2448" y="3216"/>
              <a:ext cx="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0</a:t>
              </a:r>
            </a:p>
          </p:txBody>
        </p:sp>
        <p:sp>
          <p:nvSpPr>
            <p:cNvPr id="27758" name="Text Box 324"/>
            <p:cNvSpPr txBox="1">
              <a:spLocks noChangeArrowheads="1"/>
            </p:cNvSpPr>
            <p:nvPr/>
          </p:nvSpPr>
          <p:spPr bwMode="auto">
            <a:xfrm>
              <a:off x="1392" y="3216"/>
              <a:ext cx="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0</a:t>
              </a:r>
            </a:p>
          </p:txBody>
        </p:sp>
        <p:sp>
          <p:nvSpPr>
            <p:cNvPr id="27759" name="Text Box 325"/>
            <p:cNvSpPr txBox="1">
              <a:spLocks noChangeArrowheads="1"/>
            </p:cNvSpPr>
            <p:nvPr/>
          </p:nvSpPr>
          <p:spPr bwMode="auto">
            <a:xfrm>
              <a:off x="1680" y="3216"/>
              <a:ext cx="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0</a:t>
              </a:r>
            </a:p>
          </p:txBody>
        </p:sp>
        <p:sp>
          <p:nvSpPr>
            <p:cNvPr id="27760" name="Text Box 326"/>
            <p:cNvSpPr txBox="1">
              <a:spLocks noChangeArrowheads="1"/>
            </p:cNvSpPr>
            <p:nvPr/>
          </p:nvSpPr>
          <p:spPr bwMode="auto">
            <a:xfrm>
              <a:off x="2832" y="3216"/>
              <a:ext cx="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1</a:t>
              </a:r>
            </a:p>
          </p:txBody>
        </p:sp>
        <p:sp>
          <p:nvSpPr>
            <p:cNvPr id="27761" name="Line 327"/>
            <p:cNvSpPr>
              <a:spLocks noChangeShapeType="1"/>
            </p:cNvSpPr>
            <p:nvPr/>
          </p:nvSpPr>
          <p:spPr bwMode="auto">
            <a:xfrm flipH="1">
              <a:off x="4224" y="3216"/>
              <a:ext cx="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62" name="Line 329"/>
            <p:cNvSpPr>
              <a:spLocks noChangeShapeType="1"/>
            </p:cNvSpPr>
            <p:nvPr/>
          </p:nvSpPr>
          <p:spPr bwMode="auto">
            <a:xfrm flipV="1">
              <a:off x="2736" y="3216"/>
              <a:ext cx="14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63" name="Line 330"/>
            <p:cNvSpPr>
              <a:spLocks noChangeShapeType="1"/>
            </p:cNvSpPr>
            <p:nvPr/>
          </p:nvSpPr>
          <p:spPr bwMode="auto">
            <a:xfrm flipV="1">
              <a:off x="4224" y="3360"/>
              <a:ext cx="38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64" name="Text Box 331"/>
            <p:cNvSpPr txBox="1">
              <a:spLocks noChangeArrowheads="1"/>
            </p:cNvSpPr>
            <p:nvPr/>
          </p:nvSpPr>
          <p:spPr bwMode="auto">
            <a:xfrm>
              <a:off x="3552" y="3216"/>
              <a:ext cx="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1</a:t>
              </a:r>
            </a:p>
          </p:txBody>
        </p:sp>
        <p:sp>
          <p:nvSpPr>
            <p:cNvPr id="27765" name="Text Box 332"/>
            <p:cNvSpPr txBox="1">
              <a:spLocks noChangeArrowheads="1"/>
            </p:cNvSpPr>
            <p:nvPr/>
          </p:nvSpPr>
          <p:spPr bwMode="auto">
            <a:xfrm>
              <a:off x="3936" y="3216"/>
              <a:ext cx="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1</a:t>
              </a:r>
            </a:p>
          </p:txBody>
        </p:sp>
        <p:sp>
          <p:nvSpPr>
            <p:cNvPr id="27766" name="Text Box 333"/>
            <p:cNvSpPr txBox="1">
              <a:spLocks noChangeArrowheads="1"/>
            </p:cNvSpPr>
            <p:nvPr/>
          </p:nvSpPr>
          <p:spPr bwMode="auto">
            <a:xfrm>
              <a:off x="3168" y="3216"/>
              <a:ext cx="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1</a:t>
              </a:r>
            </a:p>
          </p:txBody>
        </p:sp>
        <p:sp>
          <p:nvSpPr>
            <p:cNvPr id="27767" name="Text Box 334"/>
            <p:cNvSpPr txBox="1">
              <a:spLocks noChangeArrowheads="1"/>
            </p:cNvSpPr>
            <p:nvPr/>
          </p:nvSpPr>
          <p:spPr bwMode="auto">
            <a:xfrm>
              <a:off x="4320" y="3216"/>
              <a:ext cx="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0</a:t>
              </a:r>
            </a:p>
          </p:txBody>
        </p:sp>
        <p:sp>
          <p:nvSpPr>
            <p:cNvPr id="27768" name="Line 335"/>
            <p:cNvSpPr>
              <a:spLocks noChangeShapeType="1"/>
            </p:cNvSpPr>
            <p:nvPr/>
          </p:nvSpPr>
          <p:spPr bwMode="auto">
            <a:xfrm flipH="1">
              <a:off x="3072" y="2496"/>
              <a:ext cx="1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69" name="Line 336"/>
            <p:cNvSpPr>
              <a:spLocks noChangeShapeType="1"/>
            </p:cNvSpPr>
            <p:nvPr/>
          </p:nvSpPr>
          <p:spPr bwMode="auto">
            <a:xfrm flipH="1">
              <a:off x="3456" y="2496"/>
              <a:ext cx="1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70" name="Line 337"/>
            <p:cNvSpPr>
              <a:spLocks noChangeShapeType="1"/>
            </p:cNvSpPr>
            <p:nvPr/>
          </p:nvSpPr>
          <p:spPr bwMode="auto">
            <a:xfrm flipH="1">
              <a:off x="3840" y="2496"/>
              <a:ext cx="1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71" name="Line 338"/>
            <p:cNvSpPr>
              <a:spLocks noChangeShapeType="1"/>
            </p:cNvSpPr>
            <p:nvPr/>
          </p:nvSpPr>
          <p:spPr bwMode="auto">
            <a:xfrm flipH="1">
              <a:off x="4224" y="2496"/>
              <a:ext cx="1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72" name="Line 339"/>
            <p:cNvSpPr>
              <a:spLocks noChangeShapeType="1"/>
            </p:cNvSpPr>
            <p:nvPr/>
          </p:nvSpPr>
          <p:spPr bwMode="auto">
            <a:xfrm flipV="1">
              <a:off x="4224" y="3600"/>
              <a:ext cx="14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73" name="Line 340"/>
            <p:cNvSpPr>
              <a:spLocks noChangeShapeType="1"/>
            </p:cNvSpPr>
            <p:nvPr/>
          </p:nvSpPr>
          <p:spPr bwMode="auto">
            <a:xfrm flipH="1">
              <a:off x="4224" y="3408"/>
              <a:ext cx="0" cy="1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sm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74" name="Text Box 341"/>
            <p:cNvSpPr txBox="1">
              <a:spLocks noChangeArrowheads="1"/>
            </p:cNvSpPr>
            <p:nvPr/>
          </p:nvSpPr>
          <p:spPr bwMode="auto">
            <a:xfrm>
              <a:off x="4368" y="3504"/>
              <a:ext cx="111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Recycles back to 0</a:t>
              </a:r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650" y="2255837"/>
            <a:ext cx="68199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371600" y="7581971"/>
            <a:ext cx="7048500" cy="739704"/>
          </a:xfrm>
          <a:prstGeom prst="rect">
            <a:avLst/>
          </a:prstGeom>
          <a:noFill/>
        </p:spPr>
        <p:txBody>
          <a:bodyPr lIns="115470" tIns="57735" rIns="115470" bIns="57735"/>
          <a:lstStyle/>
          <a:p>
            <a:r>
              <a:rPr lang="en-US" dirty="0"/>
              <a:t>Asynchronous Counters with MOD number &lt; 2^n</a:t>
            </a: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82442F-AFF5-40BB-A3B7-E9633530939D}" type="slidenum">
              <a:rPr lang="en-US"/>
              <a:pPr/>
              <a:t>5</a:t>
            </a:fld>
            <a:endParaRPr lang="en-US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593725" y="333376"/>
            <a:ext cx="10699750" cy="627062"/>
          </a:xfrm>
        </p:spPr>
        <p:txBody>
          <a:bodyPr/>
          <a:lstStyle/>
          <a:p>
            <a:r>
              <a:rPr lang="en-US" sz="4000" b="1" dirty="0" err="1" smtClean="0">
                <a:solidFill>
                  <a:srgbClr val="FF0000"/>
                </a:solidFill>
              </a:rPr>
              <a:t>Asyn</a:t>
            </a:r>
            <a:r>
              <a:rPr lang="en-US" sz="4000" b="1" dirty="0" smtClean="0">
                <a:solidFill>
                  <a:srgbClr val="FF0000"/>
                </a:solidFill>
              </a:rPr>
              <a:t>. Counters with MOD no. &lt; 2</a:t>
            </a:r>
            <a:r>
              <a:rPr lang="en-US" sz="4000" b="1" baseline="50000" dirty="0" smtClean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5900" y="1571872"/>
            <a:ext cx="9707880" cy="249650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40000"/>
              </a:spcBef>
              <a:buSzPct val="120000"/>
              <a:buFont typeface="Wingdings" pitchFamily="2" charset="2"/>
              <a:buChar char="§"/>
            </a:pPr>
            <a:r>
              <a:rPr lang="en-US" sz="3200" dirty="0" smtClean="0">
                <a:solidFill>
                  <a:srgbClr val="0000CC"/>
                </a:solidFill>
              </a:rPr>
              <a:t>Decade counters</a:t>
            </a:r>
            <a:r>
              <a:rPr lang="en-US" sz="3200" dirty="0" smtClean="0"/>
              <a:t> (or </a:t>
            </a:r>
            <a:r>
              <a:rPr lang="en-US" sz="3200" dirty="0" smtClean="0">
                <a:solidFill>
                  <a:srgbClr val="0000CC"/>
                </a:solidFill>
              </a:rPr>
              <a:t>BCD counters</a:t>
            </a:r>
            <a:r>
              <a:rPr lang="en-US" sz="3200" dirty="0" smtClean="0"/>
              <a:t>) are counters with 10 states (modulus-10) in their sequence.  They are commonly used in daily life (e.g.: utility meters, odometers, etc.).</a:t>
            </a:r>
          </a:p>
          <a:p>
            <a:pPr>
              <a:lnSpc>
                <a:spcPct val="90000"/>
              </a:lnSpc>
              <a:spcBef>
                <a:spcPct val="40000"/>
              </a:spcBef>
              <a:buSzPct val="120000"/>
              <a:buFont typeface="Wingdings" pitchFamily="2" charset="2"/>
              <a:buChar char="§"/>
            </a:pPr>
            <a:r>
              <a:rPr lang="en-US" sz="3200" dirty="0" smtClean="0"/>
              <a:t>Design an asynchronous decade counter</a:t>
            </a:r>
            <a:r>
              <a:rPr lang="en-US" dirty="0" smtClean="0"/>
              <a:t>.</a:t>
            </a:r>
          </a:p>
        </p:txBody>
      </p:sp>
      <p:grpSp>
        <p:nvGrpSpPr>
          <p:cNvPr id="2" name="Group 382"/>
          <p:cNvGrpSpPr>
            <a:grpSpLocks/>
          </p:cNvGrpSpPr>
          <p:nvPr/>
        </p:nvGrpSpPr>
        <p:grpSpPr bwMode="auto">
          <a:xfrm>
            <a:off x="1295400" y="4618037"/>
            <a:ext cx="9641841" cy="2810492"/>
            <a:chOff x="864" y="1776"/>
            <a:chExt cx="4672" cy="1459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913" y="1864"/>
              <a:ext cx="382" cy="288"/>
              <a:chOff x="2736" y="3504"/>
              <a:chExt cx="360" cy="240"/>
            </a:xfrm>
          </p:grpSpPr>
          <p:sp>
            <p:nvSpPr>
              <p:cNvPr id="34921" name="AutoShape 6"/>
              <p:cNvSpPr>
                <a:spLocks noChangeArrowheads="1"/>
              </p:cNvSpPr>
              <p:nvPr/>
            </p:nvSpPr>
            <p:spPr bwMode="auto">
              <a:xfrm>
                <a:off x="2736" y="3504"/>
                <a:ext cx="288" cy="240"/>
              </a:xfrm>
              <a:prstGeom prst="flowChartDelay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22" name="Oval 7"/>
              <p:cNvSpPr>
                <a:spLocks noChangeArrowheads="1"/>
              </p:cNvSpPr>
              <p:nvPr/>
            </p:nvSpPr>
            <p:spPr bwMode="auto">
              <a:xfrm>
                <a:off x="3024" y="3600"/>
                <a:ext cx="72" cy="72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4829" name="Line 220"/>
            <p:cNvSpPr>
              <a:spLocks noChangeShapeType="1"/>
            </p:cNvSpPr>
            <p:nvPr/>
          </p:nvSpPr>
          <p:spPr bwMode="auto">
            <a:xfrm>
              <a:off x="1392" y="2112"/>
              <a:ext cx="0" cy="67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0" name="Oval 221"/>
            <p:cNvSpPr>
              <a:spLocks noChangeArrowheads="1"/>
            </p:cNvSpPr>
            <p:nvPr/>
          </p:nvSpPr>
          <p:spPr bwMode="auto">
            <a:xfrm>
              <a:off x="1375" y="2327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1" name="Line 244"/>
            <p:cNvSpPr>
              <a:spLocks noChangeShapeType="1"/>
            </p:cNvSpPr>
            <p:nvPr/>
          </p:nvSpPr>
          <p:spPr bwMode="auto">
            <a:xfrm>
              <a:off x="1392" y="2352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2" name="Line 245"/>
            <p:cNvSpPr>
              <a:spLocks noChangeShapeType="1"/>
            </p:cNvSpPr>
            <p:nvPr/>
          </p:nvSpPr>
          <p:spPr bwMode="auto">
            <a:xfrm flipV="1">
              <a:off x="1392" y="2784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3" name="Line 247"/>
            <p:cNvSpPr>
              <a:spLocks noChangeShapeType="1"/>
            </p:cNvSpPr>
            <p:nvPr/>
          </p:nvSpPr>
          <p:spPr bwMode="auto">
            <a:xfrm>
              <a:off x="1296" y="2112"/>
              <a:ext cx="26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4" name="Oval 248"/>
            <p:cNvSpPr>
              <a:spLocks noChangeArrowheads="1"/>
            </p:cNvSpPr>
            <p:nvPr/>
          </p:nvSpPr>
          <p:spPr bwMode="auto">
            <a:xfrm>
              <a:off x="1375" y="2095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5" name="Line 250"/>
            <p:cNvSpPr>
              <a:spLocks noChangeShapeType="1"/>
            </p:cNvSpPr>
            <p:nvPr/>
          </p:nvSpPr>
          <p:spPr bwMode="auto">
            <a:xfrm>
              <a:off x="1255" y="2585"/>
              <a:ext cx="324" cy="7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6" name="Text Box 252"/>
            <p:cNvSpPr txBox="1">
              <a:spLocks noChangeArrowheads="1"/>
            </p:cNvSpPr>
            <p:nvPr/>
          </p:nvSpPr>
          <p:spPr bwMode="auto">
            <a:xfrm>
              <a:off x="2016" y="2160"/>
              <a:ext cx="17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i="1" dirty="0"/>
                <a:t>D</a:t>
              </a:r>
            </a:p>
          </p:txBody>
        </p:sp>
        <p:sp>
          <p:nvSpPr>
            <p:cNvPr id="34837" name="Text Box 272"/>
            <p:cNvSpPr txBox="1">
              <a:spLocks noChangeArrowheads="1"/>
            </p:cNvSpPr>
            <p:nvPr/>
          </p:nvSpPr>
          <p:spPr bwMode="auto">
            <a:xfrm>
              <a:off x="924" y="2490"/>
              <a:ext cx="31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CLK</a:t>
              </a:r>
            </a:p>
          </p:txBody>
        </p:sp>
        <p:sp>
          <p:nvSpPr>
            <p:cNvPr id="34838" name="Text Box 273"/>
            <p:cNvSpPr txBox="1">
              <a:spLocks noChangeArrowheads="1"/>
            </p:cNvSpPr>
            <p:nvPr/>
          </p:nvSpPr>
          <p:spPr bwMode="auto">
            <a:xfrm>
              <a:off x="864" y="2064"/>
              <a:ext cx="3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HIGH</a:t>
              </a:r>
            </a:p>
          </p:txBody>
        </p:sp>
        <p:grpSp>
          <p:nvGrpSpPr>
            <p:cNvPr id="4" name="Group 305"/>
            <p:cNvGrpSpPr>
              <a:grpSpLocks/>
            </p:cNvGrpSpPr>
            <p:nvPr/>
          </p:nvGrpSpPr>
          <p:grpSpPr bwMode="auto">
            <a:xfrm>
              <a:off x="1567" y="2208"/>
              <a:ext cx="449" cy="846"/>
              <a:chOff x="2815" y="3120"/>
              <a:chExt cx="449" cy="846"/>
            </a:xfrm>
          </p:grpSpPr>
          <p:sp>
            <p:nvSpPr>
              <p:cNvPr id="34912" name="Text Box 223"/>
              <p:cNvSpPr txBox="1">
                <a:spLocks noChangeArrowheads="1"/>
              </p:cNvSpPr>
              <p:nvPr/>
            </p:nvSpPr>
            <p:spPr bwMode="auto">
              <a:xfrm>
                <a:off x="2815" y="3585"/>
                <a:ext cx="17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 b="1" i="1" dirty="0"/>
                  <a:t>K</a:t>
                </a:r>
              </a:p>
            </p:txBody>
          </p:sp>
          <p:sp>
            <p:nvSpPr>
              <p:cNvPr id="34913" name="Rectangle 225"/>
              <p:cNvSpPr>
                <a:spLocks noChangeArrowheads="1"/>
              </p:cNvSpPr>
              <p:nvPr/>
            </p:nvSpPr>
            <p:spPr bwMode="auto">
              <a:xfrm>
                <a:off x="2832" y="3120"/>
                <a:ext cx="432" cy="753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14" name="Text Box 226"/>
              <p:cNvSpPr txBox="1">
                <a:spLocks noChangeArrowheads="1"/>
              </p:cNvSpPr>
              <p:nvPr/>
            </p:nvSpPr>
            <p:spPr bwMode="auto">
              <a:xfrm>
                <a:off x="2815" y="3153"/>
                <a:ext cx="15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 b="1" i="1" dirty="0"/>
                  <a:t>J</a:t>
                </a:r>
              </a:p>
            </p:txBody>
          </p:sp>
          <p:sp>
            <p:nvSpPr>
              <p:cNvPr id="34915" name="AutoShape 229"/>
              <p:cNvSpPr>
                <a:spLocks noChangeArrowheads="1"/>
              </p:cNvSpPr>
              <p:nvPr/>
            </p:nvSpPr>
            <p:spPr bwMode="auto">
              <a:xfrm rot="5400000">
                <a:off x="2797" y="3458"/>
                <a:ext cx="130" cy="59"/>
              </a:xfrm>
              <a:prstGeom prst="triangle">
                <a:avLst>
                  <a:gd name="adj" fmla="val 50000"/>
                </a:avLst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16" name="Text Box 256"/>
              <p:cNvSpPr txBox="1">
                <a:spLocks noChangeArrowheads="1"/>
              </p:cNvSpPr>
              <p:nvPr/>
            </p:nvSpPr>
            <p:spPr bwMode="auto">
              <a:xfrm>
                <a:off x="2845" y="3396"/>
                <a:ext cx="17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GB" sz="1800" b="1" i="1" dirty="0"/>
                  <a:t>C</a:t>
                </a:r>
              </a:p>
            </p:txBody>
          </p:sp>
          <p:sp>
            <p:nvSpPr>
              <p:cNvPr id="34918" name="Text Box 301"/>
              <p:cNvSpPr txBox="1">
                <a:spLocks noChangeArrowheads="1"/>
              </p:cNvSpPr>
              <p:nvPr/>
            </p:nvSpPr>
            <p:spPr bwMode="auto">
              <a:xfrm>
                <a:off x="2880" y="3724"/>
                <a:ext cx="31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GB" sz="1800" b="1" i="1" dirty="0"/>
                  <a:t>CLR</a:t>
                </a:r>
              </a:p>
            </p:txBody>
          </p:sp>
          <p:sp>
            <p:nvSpPr>
              <p:cNvPr id="34919" name="Text Box 302"/>
              <p:cNvSpPr txBox="1">
                <a:spLocks noChangeArrowheads="1"/>
              </p:cNvSpPr>
              <p:nvPr/>
            </p:nvSpPr>
            <p:spPr bwMode="auto">
              <a:xfrm>
                <a:off x="3072" y="3153"/>
                <a:ext cx="17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 b="1" i="1" dirty="0"/>
                  <a:t>Q</a:t>
                </a:r>
              </a:p>
            </p:txBody>
          </p:sp>
          <p:sp>
            <p:nvSpPr>
              <p:cNvPr id="34920" name="Oval 303"/>
              <p:cNvSpPr>
                <a:spLocks noChangeArrowheads="1"/>
              </p:cNvSpPr>
              <p:nvPr/>
            </p:nvSpPr>
            <p:spPr bwMode="auto">
              <a:xfrm>
                <a:off x="2998" y="3879"/>
                <a:ext cx="87" cy="87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4840" name="Line 306"/>
            <p:cNvSpPr>
              <a:spLocks noChangeShapeType="1"/>
            </p:cNvSpPr>
            <p:nvPr/>
          </p:nvSpPr>
          <p:spPr bwMode="auto">
            <a:xfrm>
              <a:off x="2256" y="2112"/>
              <a:ext cx="0" cy="67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1" name="Oval 307"/>
            <p:cNvSpPr>
              <a:spLocks noChangeArrowheads="1"/>
            </p:cNvSpPr>
            <p:nvPr/>
          </p:nvSpPr>
          <p:spPr bwMode="auto">
            <a:xfrm>
              <a:off x="2239" y="2327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2" name="Line 308"/>
            <p:cNvSpPr>
              <a:spLocks noChangeShapeType="1"/>
            </p:cNvSpPr>
            <p:nvPr/>
          </p:nvSpPr>
          <p:spPr bwMode="auto">
            <a:xfrm>
              <a:off x="2256" y="2352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3" name="Line 309"/>
            <p:cNvSpPr>
              <a:spLocks noChangeShapeType="1"/>
            </p:cNvSpPr>
            <p:nvPr/>
          </p:nvSpPr>
          <p:spPr bwMode="auto">
            <a:xfrm flipV="1">
              <a:off x="2256" y="2784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4" name="Oval 310"/>
            <p:cNvSpPr>
              <a:spLocks noChangeArrowheads="1"/>
            </p:cNvSpPr>
            <p:nvPr/>
          </p:nvSpPr>
          <p:spPr bwMode="auto">
            <a:xfrm>
              <a:off x="2239" y="2095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" name="Group 311"/>
            <p:cNvGrpSpPr>
              <a:grpSpLocks/>
            </p:cNvGrpSpPr>
            <p:nvPr/>
          </p:nvGrpSpPr>
          <p:grpSpPr bwMode="auto">
            <a:xfrm>
              <a:off x="2352" y="2208"/>
              <a:ext cx="528" cy="846"/>
              <a:chOff x="2736" y="3120"/>
              <a:chExt cx="528" cy="846"/>
            </a:xfrm>
          </p:grpSpPr>
          <p:sp>
            <p:nvSpPr>
              <p:cNvPr id="34903" name="Text Box 312"/>
              <p:cNvSpPr txBox="1">
                <a:spLocks noChangeArrowheads="1"/>
              </p:cNvSpPr>
              <p:nvPr/>
            </p:nvSpPr>
            <p:spPr bwMode="auto">
              <a:xfrm>
                <a:off x="2815" y="3585"/>
                <a:ext cx="17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 b="1" i="1" dirty="0"/>
                  <a:t>K</a:t>
                </a:r>
              </a:p>
            </p:txBody>
          </p:sp>
          <p:sp>
            <p:nvSpPr>
              <p:cNvPr id="34904" name="Rectangle 313"/>
              <p:cNvSpPr>
                <a:spLocks noChangeArrowheads="1"/>
              </p:cNvSpPr>
              <p:nvPr/>
            </p:nvSpPr>
            <p:spPr bwMode="auto">
              <a:xfrm>
                <a:off x="2832" y="3120"/>
                <a:ext cx="432" cy="753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05" name="Text Box 314"/>
              <p:cNvSpPr txBox="1">
                <a:spLocks noChangeArrowheads="1"/>
              </p:cNvSpPr>
              <p:nvPr/>
            </p:nvSpPr>
            <p:spPr bwMode="auto">
              <a:xfrm>
                <a:off x="2815" y="3153"/>
                <a:ext cx="15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 b="1" i="1" dirty="0"/>
                  <a:t>J</a:t>
                </a:r>
              </a:p>
            </p:txBody>
          </p:sp>
          <p:sp>
            <p:nvSpPr>
              <p:cNvPr id="34906" name="AutoShape 315"/>
              <p:cNvSpPr>
                <a:spLocks noChangeArrowheads="1"/>
              </p:cNvSpPr>
              <p:nvPr/>
            </p:nvSpPr>
            <p:spPr bwMode="auto">
              <a:xfrm rot="5400000">
                <a:off x="2797" y="3458"/>
                <a:ext cx="130" cy="59"/>
              </a:xfrm>
              <a:prstGeom prst="triangle">
                <a:avLst>
                  <a:gd name="adj" fmla="val 50000"/>
                </a:avLst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07" name="Text Box 316"/>
              <p:cNvSpPr txBox="1">
                <a:spLocks noChangeArrowheads="1"/>
              </p:cNvSpPr>
              <p:nvPr/>
            </p:nvSpPr>
            <p:spPr bwMode="auto">
              <a:xfrm>
                <a:off x="2845" y="3396"/>
                <a:ext cx="17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GB" sz="1800" b="1" i="1" dirty="0"/>
                  <a:t>C</a:t>
                </a:r>
              </a:p>
            </p:txBody>
          </p:sp>
          <p:sp>
            <p:nvSpPr>
              <p:cNvPr id="34908" name="Oval 317"/>
              <p:cNvSpPr>
                <a:spLocks noChangeArrowheads="1"/>
              </p:cNvSpPr>
              <p:nvPr/>
            </p:nvSpPr>
            <p:spPr bwMode="auto">
              <a:xfrm>
                <a:off x="2736" y="3456"/>
                <a:ext cx="87" cy="87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09" name="Text Box 318"/>
              <p:cNvSpPr txBox="1">
                <a:spLocks noChangeArrowheads="1"/>
              </p:cNvSpPr>
              <p:nvPr/>
            </p:nvSpPr>
            <p:spPr bwMode="auto">
              <a:xfrm>
                <a:off x="2880" y="3724"/>
                <a:ext cx="31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GB" sz="1800" b="1" i="1" dirty="0"/>
                  <a:t>CLR</a:t>
                </a:r>
              </a:p>
            </p:txBody>
          </p:sp>
          <p:sp>
            <p:nvSpPr>
              <p:cNvPr id="34910" name="Text Box 319"/>
              <p:cNvSpPr txBox="1">
                <a:spLocks noChangeArrowheads="1"/>
              </p:cNvSpPr>
              <p:nvPr/>
            </p:nvSpPr>
            <p:spPr bwMode="auto">
              <a:xfrm>
                <a:off x="3072" y="3153"/>
                <a:ext cx="17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 b="1" i="1" dirty="0"/>
                  <a:t>Q</a:t>
                </a:r>
              </a:p>
            </p:txBody>
          </p:sp>
          <p:sp>
            <p:nvSpPr>
              <p:cNvPr id="34911" name="Oval 320"/>
              <p:cNvSpPr>
                <a:spLocks noChangeArrowheads="1"/>
              </p:cNvSpPr>
              <p:nvPr/>
            </p:nvSpPr>
            <p:spPr bwMode="auto">
              <a:xfrm>
                <a:off x="2998" y="3879"/>
                <a:ext cx="87" cy="87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4846" name="Line 321"/>
            <p:cNvSpPr>
              <a:spLocks noChangeShapeType="1"/>
            </p:cNvSpPr>
            <p:nvPr/>
          </p:nvSpPr>
          <p:spPr bwMode="auto">
            <a:xfrm flipV="1">
              <a:off x="2033" y="2352"/>
              <a:ext cx="127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7" name="Line 322"/>
            <p:cNvSpPr>
              <a:spLocks noChangeShapeType="1"/>
            </p:cNvSpPr>
            <p:nvPr/>
          </p:nvSpPr>
          <p:spPr bwMode="auto">
            <a:xfrm>
              <a:off x="2160" y="2592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8" name="Line 323"/>
            <p:cNvSpPr>
              <a:spLocks noChangeShapeType="1"/>
            </p:cNvSpPr>
            <p:nvPr/>
          </p:nvSpPr>
          <p:spPr bwMode="auto">
            <a:xfrm>
              <a:off x="2160" y="2352"/>
              <a:ext cx="0" cy="24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9" name="Text Box 324"/>
            <p:cNvSpPr txBox="1">
              <a:spLocks noChangeArrowheads="1"/>
            </p:cNvSpPr>
            <p:nvPr/>
          </p:nvSpPr>
          <p:spPr bwMode="auto">
            <a:xfrm>
              <a:off x="2832" y="2160"/>
              <a:ext cx="17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i="1" dirty="0"/>
                <a:t>C</a:t>
              </a:r>
            </a:p>
          </p:txBody>
        </p:sp>
        <p:sp>
          <p:nvSpPr>
            <p:cNvPr id="34850" name="Line 325"/>
            <p:cNvSpPr>
              <a:spLocks noChangeShapeType="1"/>
            </p:cNvSpPr>
            <p:nvPr/>
          </p:nvSpPr>
          <p:spPr bwMode="auto">
            <a:xfrm>
              <a:off x="3120" y="2112"/>
              <a:ext cx="0" cy="67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1" name="Oval 326"/>
            <p:cNvSpPr>
              <a:spLocks noChangeArrowheads="1"/>
            </p:cNvSpPr>
            <p:nvPr/>
          </p:nvSpPr>
          <p:spPr bwMode="auto">
            <a:xfrm>
              <a:off x="3103" y="2327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2" name="Line 327"/>
            <p:cNvSpPr>
              <a:spLocks noChangeShapeType="1"/>
            </p:cNvSpPr>
            <p:nvPr/>
          </p:nvSpPr>
          <p:spPr bwMode="auto">
            <a:xfrm>
              <a:off x="3120" y="2352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3" name="Line 328"/>
            <p:cNvSpPr>
              <a:spLocks noChangeShapeType="1"/>
            </p:cNvSpPr>
            <p:nvPr/>
          </p:nvSpPr>
          <p:spPr bwMode="auto">
            <a:xfrm flipV="1">
              <a:off x="3120" y="2784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4" name="Oval 329"/>
            <p:cNvSpPr>
              <a:spLocks noChangeArrowheads="1"/>
            </p:cNvSpPr>
            <p:nvPr/>
          </p:nvSpPr>
          <p:spPr bwMode="auto">
            <a:xfrm>
              <a:off x="3103" y="2095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330"/>
            <p:cNvGrpSpPr>
              <a:grpSpLocks/>
            </p:cNvGrpSpPr>
            <p:nvPr/>
          </p:nvGrpSpPr>
          <p:grpSpPr bwMode="auto">
            <a:xfrm>
              <a:off x="3216" y="2208"/>
              <a:ext cx="528" cy="846"/>
              <a:chOff x="2736" y="3120"/>
              <a:chExt cx="528" cy="846"/>
            </a:xfrm>
          </p:grpSpPr>
          <p:sp>
            <p:nvSpPr>
              <p:cNvPr id="34894" name="Text Box 331"/>
              <p:cNvSpPr txBox="1">
                <a:spLocks noChangeArrowheads="1"/>
              </p:cNvSpPr>
              <p:nvPr/>
            </p:nvSpPr>
            <p:spPr bwMode="auto">
              <a:xfrm>
                <a:off x="2815" y="3585"/>
                <a:ext cx="17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 b="1" i="1" dirty="0"/>
                  <a:t>K</a:t>
                </a:r>
              </a:p>
            </p:txBody>
          </p:sp>
          <p:sp>
            <p:nvSpPr>
              <p:cNvPr id="34895" name="Rectangle 332"/>
              <p:cNvSpPr>
                <a:spLocks noChangeArrowheads="1"/>
              </p:cNvSpPr>
              <p:nvPr/>
            </p:nvSpPr>
            <p:spPr bwMode="auto">
              <a:xfrm>
                <a:off x="2832" y="3120"/>
                <a:ext cx="432" cy="753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96" name="Text Box 333"/>
              <p:cNvSpPr txBox="1">
                <a:spLocks noChangeArrowheads="1"/>
              </p:cNvSpPr>
              <p:nvPr/>
            </p:nvSpPr>
            <p:spPr bwMode="auto">
              <a:xfrm>
                <a:off x="2815" y="3153"/>
                <a:ext cx="15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 b="1" i="1" dirty="0"/>
                  <a:t>J</a:t>
                </a:r>
              </a:p>
            </p:txBody>
          </p:sp>
          <p:sp>
            <p:nvSpPr>
              <p:cNvPr id="34897" name="AutoShape 334"/>
              <p:cNvSpPr>
                <a:spLocks noChangeArrowheads="1"/>
              </p:cNvSpPr>
              <p:nvPr/>
            </p:nvSpPr>
            <p:spPr bwMode="auto">
              <a:xfrm rot="5400000">
                <a:off x="2797" y="3458"/>
                <a:ext cx="130" cy="59"/>
              </a:xfrm>
              <a:prstGeom prst="triangle">
                <a:avLst>
                  <a:gd name="adj" fmla="val 50000"/>
                </a:avLst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98" name="Text Box 335"/>
              <p:cNvSpPr txBox="1">
                <a:spLocks noChangeArrowheads="1"/>
              </p:cNvSpPr>
              <p:nvPr/>
            </p:nvSpPr>
            <p:spPr bwMode="auto">
              <a:xfrm>
                <a:off x="2845" y="3396"/>
                <a:ext cx="17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GB" sz="1800" b="1" i="1" dirty="0"/>
                  <a:t>C</a:t>
                </a:r>
              </a:p>
            </p:txBody>
          </p:sp>
          <p:sp>
            <p:nvSpPr>
              <p:cNvPr id="34899" name="Oval 336"/>
              <p:cNvSpPr>
                <a:spLocks noChangeArrowheads="1"/>
              </p:cNvSpPr>
              <p:nvPr/>
            </p:nvSpPr>
            <p:spPr bwMode="auto">
              <a:xfrm>
                <a:off x="2736" y="3456"/>
                <a:ext cx="87" cy="87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00" name="Text Box 337"/>
              <p:cNvSpPr txBox="1">
                <a:spLocks noChangeArrowheads="1"/>
              </p:cNvSpPr>
              <p:nvPr/>
            </p:nvSpPr>
            <p:spPr bwMode="auto">
              <a:xfrm>
                <a:off x="2880" y="3724"/>
                <a:ext cx="31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GB" sz="1800" b="1" i="1" dirty="0"/>
                  <a:t>CLR</a:t>
                </a:r>
              </a:p>
            </p:txBody>
          </p:sp>
          <p:sp>
            <p:nvSpPr>
              <p:cNvPr id="34901" name="Text Box 338"/>
              <p:cNvSpPr txBox="1">
                <a:spLocks noChangeArrowheads="1"/>
              </p:cNvSpPr>
              <p:nvPr/>
            </p:nvSpPr>
            <p:spPr bwMode="auto">
              <a:xfrm>
                <a:off x="3072" y="3153"/>
                <a:ext cx="17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 b="1" i="1" dirty="0"/>
                  <a:t>Q</a:t>
                </a:r>
              </a:p>
            </p:txBody>
          </p:sp>
          <p:sp>
            <p:nvSpPr>
              <p:cNvPr id="34902" name="Oval 339"/>
              <p:cNvSpPr>
                <a:spLocks noChangeArrowheads="1"/>
              </p:cNvSpPr>
              <p:nvPr/>
            </p:nvSpPr>
            <p:spPr bwMode="auto">
              <a:xfrm>
                <a:off x="2998" y="3879"/>
                <a:ext cx="87" cy="87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4856" name="Line 340"/>
            <p:cNvSpPr>
              <a:spLocks noChangeShapeType="1"/>
            </p:cNvSpPr>
            <p:nvPr/>
          </p:nvSpPr>
          <p:spPr bwMode="auto">
            <a:xfrm flipV="1">
              <a:off x="2897" y="2352"/>
              <a:ext cx="127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7" name="Line 341"/>
            <p:cNvSpPr>
              <a:spLocks noChangeShapeType="1"/>
            </p:cNvSpPr>
            <p:nvPr/>
          </p:nvSpPr>
          <p:spPr bwMode="auto">
            <a:xfrm>
              <a:off x="3024" y="2592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8" name="Line 342"/>
            <p:cNvSpPr>
              <a:spLocks noChangeShapeType="1"/>
            </p:cNvSpPr>
            <p:nvPr/>
          </p:nvSpPr>
          <p:spPr bwMode="auto">
            <a:xfrm>
              <a:off x="3024" y="1920"/>
              <a:ext cx="0" cy="67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9" name="Text Box 343"/>
            <p:cNvSpPr txBox="1">
              <a:spLocks noChangeArrowheads="1"/>
            </p:cNvSpPr>
            <p:nvPr/>
          </p:nvSpPr>
          <p:spPr bwMode="auto">
            <a:xfrm>
              <a:off x="3744" y="2160"/>
              <a:ext cx="17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i="1" dirty="0"/>
                <a:t>B</a:t>
              </a:r>
            </a:p>
          </p:txBody>
        </p:sp>
        <p:sp>
          <p:nvSpPr>
            <p:cNvPr id="34860" name="Line 344"/>
            <p:cNvSpPr>
              <a:spLocks noChangeShapeType="1"/>
            </p:cNvSpPr>
            <p:nvPr/>
          </p:nvSpPr>
          <p:spPr bwMode="auto">
            <a:xfrm>
              <a:off x="3984" y="2112"/>
              <a:ext cx="0" cy="67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1" name="Oval 345"/>
            <p:cNvSpPr>
              <a:spLocks noChangeArrowheads="1"/>
            </p:cNvSpPr>
            <p:nvPr/>
          </p:nvSpPr>
          <p:spPr bwMode="auto">
            <a:xfrm>
              <a:off x="3967" y="2327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2" name="Line 346"/>
            <p:cNvSpPr>
              <a:spLocks noChangeShapeType="1"/>
            </p:cNvSpPr>
            <p:nvPr/>
          </p:nvSpPr>
          <p:spPr bwMode="auto">
            <a:xfrm>
              <a:off x="3984" y="2352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3" name="Line 347"/>
            <p:cNvSpPr>
              <a:spLocks noChangeShapeType="1"/>
            </p:cNvSpPr>
            <p:nvPr/>
          </p:nvSpPr>
          <p:spPr bwMode="auto">
            <a:xfrm flipV="1">
              <a:off x="3984" y="2784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349"/>
            <p:cNvGrpSpPr>
              <a:grpSpLocks/>
            </p:cNvGrpSpPr>
            <p:nvPr/>
          </p:nvGrpSpPr>
          <p:grpSpPr bwMode="auto">
            <a:xfrm>
              <a:off x="4080" y="2208"/>
              <a:ext cx="528" cy="846"/>
              <a:chOff x="2736" y="3120"/>
              <a:chExt cx="528" cy="846"/>
            </a:xfrm>
          </p:grpSpPr>
          <p:sp>
            <p:nvSpPr>
              <p:cNvPr id="34885" name="Text Box 350"/>
              <p:cNvSpPr txBox="1">
                <a:spLocks noChangeArrowheads="1"/>
              </p:cNvSpPr>
              <p:nvPr/>
            </p:nvSpPr>
            <p:spPr bwMode="auto">
              <a:xfrm>
                <a:off x="2815" y="3585"/>
                <a:ext cx="17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 b="1" i="1" dirty="0"/>
                  <a:t>K</a:t>
                </a:r>
              </a:p>
            </p:txBody>
          </p:sp>
          <p:sp>
            <p:nvSpPr>
              <p:cNvPr id="34886" name="Rectangle 351"/>
              <p:cNvSpPr>
                <a:spLocks noChangeArrowheads="1"/>
              </p:cNvSpPr>
              <p:nvPr/>
            </p:nvSpPr>
            <p:spPr bwMode="auto">
              <a:xfrm>
                <a:off x="2832" y="3120"/>
                <a:ext cx="432" cy="753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87" name="Text Box 352"/>
              <p:cNvSpPr txBox="1">
                <a:spLocks noChangeArrowheads="1"/>
              </p:cNvSpPr>
              <p:nvPr/>
            </p:nvSpPr>
            <p:spPr bwMode="auto">
              <a:xfrm>
                <a:off x="2815" y="3153"/>
                <a:ext cx="15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 b="1" i="1" dirty="0"/>
                  <a:t>J</a:t>
                </a:r>
              </a:p>
            </p:txBody>
          </p:sp>
          <p:sp>
            <p:nvSpPr>
              <p:cNvPr id="34888" name="AutoShape 353"/>
              <p:cNvSpPr>
                <a:spLocks noChangeArrowheads="1"/>
              </p:cNvSpPr>
              <p:nvPr/>
            </p:nvSpPr>
            <p:spPr bwMode="auto">
              <a:xfrm rot="5400000">
                <a:off x="2797" y="3458"/>
                <a:ext cx="130" cy="59"/>
              </a:xfrm>
              <a:prstGeom prst="triangle">
                <a:avLst>
                  <a:gd name="adj" fmla="val 50000"/>
                </a:avLst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89" name="Text Box 354"/>
              <p:cNvSpPr txBox="1">
                <a:spLocks noChangeArrowheads="1"/>
              </p:cNvSpPr>
              <p:nvPr/>
            </p:nvSpPr>
            <p:spPr bwMode="auto">
              <a:xfrm>
                <a:off x="2845" y="3396"/>
                <a:ext cx="17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GB" sz="1800" b="1" i="1" dirty="0"/>
                  <a:t>C</a:t>
                </a:r>
              </a:p>
            </p:txBody>
          </p:sp>
          <p:sp>
            <p:nvSpPr>
              <p:cNvPr id="34890" name="Oval 355"/>
              <p:cNvSpPr>
                <a:spLocks noChangeArrowheads="1"/>
              </p:cNvSpPr>
              <p:nvPr/>
            </p:nvSpPr>
            <p:spPr bwMode="auto">
              <a:xfrm>
                <a:off x="2736" y="3456"/>
                <a:ext cx="87" cy="87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91" name="Text Box 356"/>
              <p:cNvSpPr txBox="1">
                <a:spLocks noChangeArrowheads="1"/>
              </p:cNvSpPr>
              <p:nvPr/>
            </p:nvSpPr>
            <p:spPr bwMode="auto">
              <a:xfrm>
                <a:off x="2880" y="3724"/>
                <a:ext cx="31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GB" sz="1800" b="1" i="1" dirty="0"/>
                  <a:t>CLR</a:t>
                </a:r>
              </a:p>
            </p:txBody>
          </p:sp>
          <p:sp>
            <p:nvSpPr>
              <p:cNvPr id="34892" name="Text Box 357"/>
              <p:cNvSpPr txBox="1">
                <a:spLocks noChangeArrowheads="1"/>
              </p:cNvSpPr>
              <p:nvPr/>
            </p:nvSpPr>
            <p:spPr bwMode="auto">
              <a:xfrm>
                <a:off x="3072" y="3153"/>
                <a:ext cx="17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 b="1" i="1" dirty="0"/>
                  <a:t>Q</a:t>
                </a:r>
              </a:p>
            </p:txBody>
          </p:sp>
          <p:sp>
            <p:nvSpPr>
              <p:cNvPr id="34893" name="Oval 358"/>
              <p:cNvSpPr>
                <a:spLocks noChangeArrowheads="1"/>
              </p:cNvSpPr>
              <p:nvPr/>
            </p:nvSpPr>
            <p:spPr bwMode="auto">
              <a:xfrm>
                <a:off x="2998" y="3879"/>
                <a:ext cx="87" cy="87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4865" name="Line 359"/>
            <p:cNvSpPr>
              <a:spLocks noChangeShapeType="1"/>
            </p:cNvSpPr>
            <p:nvPr/>
          </p:nvSpPr>
          <p:spPr bwMode="auto">
            <a:xfrm flipV="1">
              <a:off x="3761" y="2352"/>
              <a:ext cx="127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6" name="Line 360"/>
            <p:cNvSpPr>
              <a:spLocks noChangeShapeType="1"/>
            </p:cNvSpPr>
            <p:nvPr/>
          </p:nvSpPr>
          <p:spPr bwMode="auto">
            <a:xfrm>
              <a:off x="3888" y="2592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7" name="Line 361"/>
            <p:cNvSpPr>
              <a:spLocks noChangeShapeType="1"/>
            </p:cNvSpPr>
            <p:nvPr/>
          </p:nvSpPr>
          <p:spPr bwMode="auto">
            <a:xfrm>
              <a:off x="3888" y="2352"/>
              <a:ext cx="0" cy="24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8" name="Line 362"/>
            <p:cNvSpPr>
              <a:spLocks noChangeShapeType="1"/>
            </p:cNvSpPr>
            <p:nvPr/>
          </p:nvSpPr>
          <p:spPr bwMode="auto">
            <a:xfrm>
              <a:off x="1793" y="3216"/>
              <a:ext cx="36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9" name="Oval 363"/>
            <p:cNvSpPr>
              <a:spLocks noChangeArrowheads="1"/>
            </p:cNvSpPr>
            <p:nvPr/>
          </p:nvSpPr>
          <p:spPr bwMode="auto">
            <a:xfrm>
              <a:off x="4362" y="3187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0" name="Oval 364"/>
            <p:cNvSpPr>
              <a:spLocks noChangeArrowheads="1"/>
            </p:cNvSpPr>
            <p:nvPr/>
          </p:nvSpPr>
          <p:spPr bwMode="auto">
            <a:xfrm>
              <a:off x="2640" y="3192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1" name="Oval 365"/>
            <p:cNvSpPr>
              <a:spLocks noChangeArrowheads="1"/>
            </p:cNvSpPr>
            <p:nvPr/>
          </p:nvSpPr>
          <p:spPr bwMode="auto">
            <a:xfrm>
              <a:off x="3504" y="3192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2" name="Line 366"/>
            <p:cNvSpPr>
              <a:spLocks noChangeShapeType="1"/>
            </p:cNvSpPr>
            <p:nvPr/>
          </p:nvSpPr>
          <p:spPr bwMode="auto">
            <a:xfrm>
              <a:off x="1791" y="3054"/>
              <a:ext cx="2" cy="16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3" name="Line 367"/>
            <p:cNvSpPr>
              <a:spLocks noChangeShapeType="1"/>
            </p:cNvSpPr>
            <p:nvPr/>
          </p:nvSpPr>
          <p:spPr bwMode="auto">
            <a:xfrm>
              <a:off x="2655" y="3054"/>
              <a:ext cx="2" cy="16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4" name="Line 368"/>
            <p:cNvSpPr>
              <a:spLocks noChangeShapeType="1"/>
            </p:cNvSpPr>
            <p:nvPr/>
          </p:nvSpPr>
          <p:spPr bwMode="auto">
            <a:xfrm>
              <a:off x="3520" y="3054"/>
              <a:ext cx="1" cy="16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5" name="Line 369"/>
            <p:cNvSpPr>
              <a:spLocks noChangeShapeType="1"/>
            </p:cNvSpPr>
            <p:nvPr/>
          </p:nvSpPr>
          <p:spPr bwMode="auto">
            <a:xfrm>
              <a:off x="4380" y="3054"/>
              <a:ext cx="5" cy="16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6" name="Text Box 370"/>
            <p:cNvSpPr txBox="1">
              <a:spLocks noChangeArrowheads="1"/>
            </p:cNvSpPr>
            <p:nvPr/>
          </p:nvSpPr>
          <p:spPr bwMode="auto">
            <a:xfrm>
              <a:off x="4608" y="2160"/>
              <a:ext cx="17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i="1" dirty="0"/>
                <a:t>A</a:t>
              </a:r>
            </a:p>
          </p:txBody>
        </p:sp>
        <p:sp>
          <p:nvSpPr>
            <p:cNvPr id="34877" name="Line 371"/>
            <p:cNvSpPr>
              <a:spLocks noChangeShapeType="1"/>
            </p:cNvSpPr>
            <p:nvPr/>
          </p:nvSpPr>
          <p:spPr bwMode="auto">
            <a:xfrm flipV="1">
              <a:off x="4625" y="2352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8" name="Oval 372"/>
            <p:cNvSpPr>
              <a:spLocks noChangeArrowheads="1"/>
            </p:cNvSpPr>
            <p:nvPr/>
          </p:nvSpPr>
          <p:spPr bwMode="auto">
            <a:xfrm>
              <a:off x="3003" y="2337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9" name="Line 373"/>
            <p:cNvSpPr>
              <a:spLocks noChangeShapeType="1"/>
            </p:cNvSpPr>
            <p:nvPr/>
          </p:nvSpPr>
          <p:spPr bwMode="auto">
            <a:xfrm>
              <a:off x="4817" y="2112"/>
              <a:ext cx="0" cy="24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0" name="Line 374"/>
            <p:cNvSpPr>
              <a:spLocks noChangeShapeType="1"/>
            </p:cNvSpPr>
            <p:nvPr/>
          </p:nvSpPr>
          <p:spPr bwMode="auto">
            <a:xfrm>
              <a:off x="3024" y="1920"/>
              <a:ext cx="1889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1" name="Line 375"/>
            <p:cNvSpPr>
              <a:spLocks noChangeShapeType="1"/>
            </p:cNvSpPr>
            <p:nvPr/>
          </p:nvSpPr>
          <p:spPr bwMode="auto">
            <a:xfrm>
              <a:off x="4817" y="2112"/>
              <a:ext cx="9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2" name="Line 376"/>
            <p:cNvSpPr>
              <a:spLocks noChangeShapeType="1"/>
            </p:cNvSpPr>
            <p:nvPr/>
          </p:nvSpPr>
          <p:spPr bwMode="auto">
            <a:xfrm>
              <a:off x="5393" y="2016"/>
              <a:ext cx="0" cy="120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3" name="Line 377"/>
            <p:cNvSpPr>
              <a:spLocks noChangeShapeType="1"/>
            </p:cNvSpPr>
            <p:nvPr/>
          </p:nvSpPr>
          <p:spPr bwMode="auto">
            <a:xfrm>
              <a:off x="5297" y="2016"/>
              <a:ext cx="9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4" name="Text Box 379"/>
            <p:cNvSpPr txBox="1">
              <a:spLocks noChangeArrowheads="1"/>
            </p:cNvSpPr>
            <p:nvPr/>
          </p:nvSpPr>
          <p:spPr bwMode="auto">
            <a:xfrm>
              <a:off x="5153" y="1776"/>
              <a:ext cx="38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(</a:t>
              </a:r>
              <a:r>
                <a:rPr lang="en-GB" sz="1800" b="1" i="1" dirty="0"/>
                <a:t>A.C</a:t>
              </a:r>
              <a:r>
                <a:rPr lang="en-GB" sz="1800" b="1" dirty="0"/>
                <a:t>)</a:t>
              </a:r>
              <a:r>
                <a:rPr lang="en-GB" sz="1800" b="1" i="1" dirty="0"/>
                <a:t>'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981200" y="7818437"/>
            <a:ext cx="6438900" cy="503238"/>
          </a:xfrm>
          <a:prstGeom prst="rect">
            <a:avLst/>
          </a:prstGeom>
          <a:noFill/>
        </p:spPr>
        <p:txBody>
          <a:bodyPr lIns="115470" tIns="57735" rIns="115470" bIns="57735"/>
          <a:lstStyle/>
          <a:p>
            <a:r>
              <a:rPr lang="en-US" dirty="0"/>
              <a:t>Asynchronous Down Counters</a:t>
            </a:r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3CBDD8-D3CC-4C19-9A2E-9A54FF10DEAF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98437"/>
            <a:ext cx="10699750" cy="931862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Asynchronous Down Counters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189037"/>
            <a:ext cx="10668000" cy="2362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40000"/>
              </a:spcBef>
              <a:buSzPct val="120000"/>
              <a:buFont typeface="Wingdings" pitchFamily="2" charset="2"/>
              <a:buChar char="§"/>
            </a:pPr>
            <a:r>
              <a:rPr lang="en-US" sz="3600" dirty="0" smtClean="0"/>
              <a:t>So far we are dealing with </a:t>
            </a:r>
            <a:r>
              <a:rPr lang="en-US" sz="3600" i="1" dirty="0" smtClean="0"/>
              <a:t>up counters</a:t>
            </a:r>
            <a:r>
              <a:rPr lang="en-US" sz="3600" dirty="0" smtClean="0"/>
              <a:t>.  </a:t>
            </a:r>
            <a:r>
              <a:rPr lang="en-US" sz="3600" i="1" dirty="0" smtClean="0">
                <a:solidFill>
                  <a:srgbClr val="0000CC"/>
                </a:solidFill>
              </a:rPr>
              <a:t>Down counters</a:t>
            </a:r>
            <a:r>
              <a:rPr lang="en-US" sz="3600" dirty="0" smtClean="0"/>
              <a:t>, on the other hand, count downward from a maximum value to zero, and repeat.</a:t>
            </a:r>
          </a:p>
          <a:p>
            <a:pPr>
              <a:lnSpc>
                <a:spcPct val="90000"/>
              </a:lnSpc>
              <a:spcBef>
                <a:spcPct val="40000"/>
              </a:spcBef>
              <a:buSzPct val="120000"/>
              <a:buFont typeface="Wingdings" pitchFamily="2" charset="2"/>
              <a:buChar char="§"/>
            </a:pPr>
            <a:r>
              <a:rPr lang="en-US" sz="3600" dirty="0" smtClean="0"/>
              <a:t>Example: A 3-bit binary (MOD-2</a:t>
            </a:r>
            <a:r>
              <a:rPr lang="en-US" sz="3600" baseline="50000" dirty="0" smtClean="0"/>
              <a:t>3</a:t>
            </a:r>
            <a:r>
              <a:rPr lang="en-US" sz="3600" dirty="0" smtClean="0"/>
              <a:t>) down counter. </a:t>
            </a:r>
          </a:p>
        </p:txBody>
      </p:sp>
      <p:grpSp>
        <p:nvGrpSpPr>
          <p:cNvPr id="2" name="Group 445"/>
          <p:cNvGrpSpPr>
            <a:grpSpLocks/>
          </p:cNvGrpSpPr>
          <p:nvPr/>
        </p:nvGrpSpPr>
        <p:grpSpPr bwMode="auto">
          <a:xfrm>
            <a:off x="1882140" y="3883449"/>
            <a:ext cx="6141721" cy="1500599"/>
            <a:chOff x="912" y="2064"/>
            <a:chExt cx="2976" cy="779"/>
          </a:xfrm>
        </p:grpSpPr>
        <p:grpSp>
          <p:nvGrpSpPr>
            <p:cNvPr id="3" name="Group 440"/>
            <p:cNvGrpSpPr>
              <a:grpSpLocks/>
            </p:cNvGrpSpPr>
            <p:nvPr/>
          </p:nvGrpSpPr>
          <p:grpSpPr bwMode="auto">
            <a:xfrm>
              <a:off x="912" y="2064"/>
              <a:ext cx="2976" cy="779"/>
              <a:chOff x="912" y="2064"/>
              <a:chExt cx="2976" cy="779"/>
            </a:xfrm>
          </p:grpSpPr>
          <p:sp>
            <p:nvSpPr>
              <p:cNvPr id="36957" name="Line 289"/>
              <p:cNvSpPr>
                <a:spLocks noChangeShapeType="1"/>
              </p:cNvSpPr>
              <p:nvPr/>
            </p:nvSpPr>
            <p:spPr bwMode="auto">
              <a:xfrm>
                <a:off x="1344" y="2160"/>
                <a:ext cx="0" cy="57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58" name="Oval 290"/>
              <p:cNvSpPr>
                <a:spLocks noChangeArrowheads="1"/>
              </p:cNvSpPr>
              <p:nvPr/>
            </p:nvSpPr>
            <p:spPr bwMode="auto">
              <a:xfrm>
                <a:off x="1329" y="2396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291"/>
              <p:cNvGrpSpPr>
                <a:grpSpLocks/>
              </p:cNvGrpSpPr>
              <p:nvPr/>
            </p:nvGrpSpPr>
            <p:grpSpPr bwMode="auto">
              <a:xfrm>
                <a:off x="1438" y="2315"/>
                <a:ext cx="435" cy="528"/>
                <a:chOff x="3504" y="1536"/>
                <a:chExt cx="435" cy="528"/>
              </a:xfrm>
            </p:grpSpPr>
            <p:sp>
              <p:nvSpPr>
                <p:cNvPr id="37017" name="Text Box 292"/>
                <p:cNvSpPr txBox="1">
                  <a:spLocks noChangeArrowheads="1"/>
                </p:cNvSpPr>
                <p:nvPr/>
              </p:nvSpPr>
              <p:spPr bwMode="auto">
                <a:xfrm>
                  <a:off x="3504" y="1872"/>
                  <a:ext cx="17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1800" b="1" i="1" dirty="0"/>
                    <a:t>K</a:t>
                  </a:r>
                </a:p>
              </p:txBody>
            </p:sp>
            <p:grpSp>
              <p:nvGrpSpPr>
                <p:cNvPr id="5" name="Group 293"/>
                <p:cNvGrpSpPr>
                  <a:grpSpLocks/>
                </p:cNvGrpSpPr>
                <p:nvPr/>
              </p:nvGrpSpPr>
              <p:grpSpPr bwMode="auto">
                <a:xfrm>
                  <a:off x="3504" y="1536"/>
                  <a:ext cx="435" cy="525"/>
                  <a:chOff x="5105" y="1242"/>
                  <a:chExt cx="435" cy="525"/>
                </a:xfrm>
              </p:grpSpPr>
              <p:sp>
                <p:nvSpPr>
                  <p:cNvPr id="37019" name="Rectangle 294"/>
                  <p:cNvSpPr>
                    <a:spLocks noChangeArrowheads="1"/>
                  </p:cNvSpPr>
                  <p:nvPr/>
                </p:nvSpPr>
                <p:spPr bwMode="auto">
                  <a:xfrm>
                    <a:off x="5153" y="1253"/>
                    <a:ext cx="336" cy="514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020" name="Text Box 29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05" y="1243"/>
                    <a:ext cx="152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1800" b="1" i="1" dirty="0"/>
                      <a:t>J</a:t>
                    </a:r>
                  </a:p>
                </p:txBody>
              </p:sp>
              <p:sp>
                <p:nvSpPr>
                  <p:cNvPr id="37021" name="Text Box 29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09" y="1242"/>
                    <a:ext cx="90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endParaRPr lang="en-GB" sz="1800" b="1" dirty="0"/>
                  </a:p>
                </p:txBody>
              </p:sp>
              <p:sp>
                <p:nvSpPr>
                  <p:cNvPr id="37022" name="Text Box 29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297" y="1575"/>
                    <a:ext cx="243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endParaRPr lang="en-GB" sz="1800" b="1" i="1" dirty="0"/>
                  </a:p>
                </p:txBody>
              </p:sp>
              <p:sp>
                <p:nvSpPr>
                  <p:cNvPr id="37023" name="AutoShape 298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5129" y="1507"/>
                    <a:ext cx="96" cy="4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58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" name="Group 299"/>
              <p:cNvGrpSpPr>
                <a:grpSpLocks/>
              </p:cNvGrpSpPr>
              <p:nvPr/>
            </p:nvGrpSpPr>
            <p:grpSpPr bwMode="auto">
              <a:xfrm>
                <a:off x="2160" y="2304"/>
                <a:ext cx="435" cy="528"/>
                <a:chOff x="3504" y="1536"/>
                <a:chExt cx="435" cy="528"/>
              </a:xfrm>
            </p:grpSpPr>
            <p:sp>
              <p:nvSpPr>
                <p:cNvPr id="37010" name="Text Box 300"/>
                <p:cNvSpPr txBox="1">
                  <a:spLocks noChangeArrowheads="1"/>
                </p:cNvSpPr>
                <p:nvPr/>
              </p:nvSpPr>
              <p:spPr bwMode="auto">
                <a:xfrm>
                  <a:off x="3504" y="1872"/>
                  <a:ext cx="17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1800" b="1" i="1" dirty="0"/>
                    <a:t>K</a:t>
                  </a:r>
                </a:p>
              </p:txBody>
            </p:sp>
            <p:grpSp>
              <p:nvGrpSpPr>
                <p:cNvPr id="7" name="Group 301"/>
                <p:cNvGrpSpPr>
                  <a:grpSpLocks/>
                </p:cNvGrpSpPr>
                <p:nvPr/>
              </p:nvGrpSpPr>
              <p:grpSpPr bwMode="auto">
                <a:xfrm>
                  <a:off x="3504" y="1536"/>
                  <a:ext cx="435" cy="525"/>
                  <a:chOff x="5105" y="1242"/>
                  <a:chExt cx="435" cy="525"/>
                </a:xfrm>
              </p:grpSpPr>
              <p:sp>
                <p:nvSpPr>
                  <p:cNvPr id="37012" name="Rectangle 302"/>
                  <p:cNvSpPr>
                    <a:spLocks noChangeArrowheads="1"/>
                  </p:cNvSpPr>
                  <p:nvPr/>
                </p:nvSpPr>
                <p:spPr bwMode="auto">
                  <a:xfrm>
                    <a:off x="5153" y="1253"/>
                    <a:ext cx="336" cy="514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013" name="Text Box 30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05" y="1243"/>
                    <a:ext cx="152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1800" b="1" i="1" dirty="0"/>
                      <a:t>J</a:t>
                    </a:r>
                  </a:p>
                </p:txBody>
              </p:sp>
              <p:sp>
                <p:nvSpPr>
                  <p:cNvPr id="37014" name="Text Box 30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09" y="1242"/>
                    <a:ext cx="90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endParaRPr lang="en-GB" sz="1800" b="1" dirty="0"/>
                  </a:p>
                </p:txBody>
              </p:sp>
              <p:sp>
                <p:nvSpPr>
                  <p:cNvPr id="37015" name="Text Box 30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297" y="1575"/>
                    <a:ext cx="243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endParaRPr lang="en-GB" sz="1800" b="1" i="1" dirty="0"/>
                  </a:p>
                </p:txBody>
              </p:sp>
              <p:sp>
                <p:nvSpPr>
                  <p:cNvPr id="37016" name="AutoShape 306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5129" y="1507"/>
                    <a:ext cx="96" cy="4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58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6961" name="Line 307"/>
              <p:cNvSpPr>
                <a:spLocks noChangeShapeType="1"/>
              </p:cNvSpPr>
              <p:nvPr/>
            </p:nvSpPr>
            <p:spPr bwMode="auto">
              <a:xfrm flipH="1">
                <a:off x="2064" y="2160"/>
                <a:ext cx="0" cy="57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62" name="Line 308"/>
              <p:cNvSpPr>
                <a:spLocks noChangeShapeType="1"/>
              </p:cNvSpPr>
              <p:nvPr/>
            </p:nvSpPr>
            <p:spPr bwMode="auto">
              <a:xfrm>
                <a:off x="1824" y="2448"/>
                <a:ext cx="9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63" name="Line 309"/>
              <p:cNvSpPr>
                <a:spLocks noChangeShapeType="1"/>
              </p:cNvSpPr>
              <p:nvPr/>
            </p:nvSpPr>
            <p:spPr bwMode="auto">
              <a:xfrm flipH="1">
                <a:off x="1920" y="2448"/>
                <a:ext cx="0" cy="14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64" name="Line 310"/>
              <p:cNvSpPr>
                <a:spLocks noChangeShapeType="1"/>
              </p:cNvSpPr>
              <p:nvPr/>
            </p:nvSpPr>
            <p:spPr bwMode="auto">
              <a:xfrm flipV="1">
                <a:off x="1920" y="2592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65" name="Oval 311"/>
              <p:cNvSpPr>
                <a:spLocks noChangeArrowheads="1"/>
              </p:cNvSpPr>
              <p:nvPr/>
            </p:nvSpPr>
            <p:spPr bwMode="auto">
              <a:xfrm>
                <a:off x="2154" y="2559"/>
                <a:ext cx="48" cy="4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66" name="Line 312"/>
              <p:cNvSpPr>
                <a:spLocks noChangeShapeType="1"/>
              </p:cNvSpPr>
              <p:nvPr/>
            </p:nvSpPr>
            <p:spPr bwMode="auto">
              <a:xfrm flipV="1">
                <a:off x="2072" y="2389"/>
                <a:ext cx="14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67" name="Line 313"/>
              <p:cNvSpPr>
                <a:spLocks noChangeShapeType="1"/>
              </p:cNvSpPr>
              <p:nvPr/>
            </p:nvSpPr>
            <p:spPr bwMode="auto">
              <a:xfrm>
                <a:off x="1354" y="2423"/>
                <a:ext cx="13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68" name="Line 314"/>
              <p:cNvSpPr>
                <a:spLocks noChangeShapeType="1"/>
              </p:cNvSpPr>
              <p:nvPr/>
            </p:nvSpPr>
            <p:spPr bwMode="auto">
              <a:xfrm flipV="1">
                <a:off x="1344" y="2736"/>
                <a:ext cx="14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69" name="Line 315"/>
              <p:cNvSpPr>
                <a:spLocks noChangeShapeType="1"/>
              </p:cNvSpPr>
              <p:nvPr/>
            </p:nvSpPr>
            <p:spPr bwMode="auto">
              <a:xfrm>
                <a:off x="2064" y="2736"/>
                <a:ext cx="14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70" name="Line 316"/>
              <p:cNvSpPr>
                <a:spLocks noChangeShapeType="1"/>
              </p:cNvSpPr>
              <p:nvPr/>
            </p:nvSpPr>
            <p:spPr bwMode="auto">
              <a:xfrm>
                <a:off x="1248" y="2160"/>
                <a:ext cx="15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71" name="Oval 317"/>
              <p:cNvSpPr>
                <a:spLocks noChangeArrowheads="1"/>
              </p:cNvSpPr>
              <p:nvPr/>
            </p:nvSpPr>
            <p:spPr bwMode="auto">
              <a:xfrm>
                <a:off x="1329" y="2150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72" name="Oval 318"/>
              <p:cNvSpPr>
                <a:spLocks noChangeArrowheads="1"/>
              </p:cNvSpPr>
              <p:nvPr/>
            </p:nvSpPr>
            <p:spPr bwMode="auto">
              <a:xfrm>
                <a:off x="2048" y="2376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73" name="Line 319"/>
              <p:cNvSpPr>
                <a:spLocks noChangeShapeType="1"/>
              </p:cNvSpPr>
              <p:nvPr/>
            </p:nvSpPr>
            <p:spPr bwMode="auto">
              <a:xfrm flipV="1">
                <a:off x="1292" y="2604"/>
                <a:ext cx="192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74" name="Text Box 320"/>
              <p:cNvSpPr txBox="1">
                <a:spLocks noChangeArrowheads="1"/>
              </p:cNvSpPr>
              <p:nvPr/>
            </p:nvSpPr>
            <p:spPr bwMode="auto">
              <a:xfrm>
                <a:off x="2544" y="2256"/>
                <a:ext cx="21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GB" sz="1800" b="1" i="1" dirty="0"/>
                  <a:t>Q</a:t>
                </a:r>
                <a:r>
                  <a:rPr lang="en-GB" sz="1800" b="1" baseline="-25000" dirty="0"/>
                  <a:t>1</a:t>
                </a:r>
                <a:endParaRPr lang="en-GB" sz="1800" b="1" i="1" dirty="0"/>
              </a:p>
            </p:txBody>
          </p:sp>
          <p:sp>
            <p:nvSpPr>
              <p:cNvPr id="36975" name="Text Box 321"/>
              <p:cNvSpPr txBox="1">
                <a:spLocks noChangeArrowheads="1"/>
              </p:cNvSpPr>
              <p:nvPr/>
            </p:nvSpPr>
            <p:spPr bwMode="auto">
              <a:xfrm>
                <a:off x="1824" y="2256"/>
                <a:ext cx="21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GB" sz="1800" b="1" i="1" dirty="0"/>
                  <a:t>Q</a:t>
                </a:r>
                <a:r>
                  <a:rPr lang="en-GB" sz="1800" b="1" baseline="-25000" dirty="0"/>
                  <a:t>0</a:t>
                </a:r>
                <a:endParaRPr lang="en-GB" sz="1800" b="1" i="1" dirty="0"/>
              </a:p>
            </p:txBody>
          </p:sp>
          <p:sp>
            <p:nvSpPr>
              <p:cNvPr id="36976" name="Text Box 324"/>
              <p:cNvSpPr txBox="1">
                <a:spLocks noChangeArrowheads="1"/>
              </p:cNvSpPr>
              <p:nvPr/>
            </p:nvSpPr>
            <p:spPr bwMode="auto">
              <a:xfrm>
                <a:off x="2216" y="2488"/>
                <a:ext cx="17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GB" sz="1800" b="1" i="1" dirty="0"/>
                  <a:t>C</a:t>
                </a:r>
                <a:endParaRPr lang="en-GB" sz="1800" b="1" dirty="0"/>
              </a:p>
            </p:txBody>
          </p:sp>
          <p:sp>
            <p:nvSpPr>
              <p:cNvPr id="36977" name="Text Box 325"/>
              <p:cNvSpPr txBox="1">
                <a:spLocks noChangeArrowheads="1"/>
              </p:cNvSpPr>
              <p:nvPr/>
            </p:nvSpPr>
            <p:spPr bwMode="auto">
              <a:xfrm>
                <a:off x="1494" y="2499"/>
                <a:ext cx="17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GB" sz="1800" b="1" i="1" dirty="0"/>
                  <a:t>C</a:t>
                </a:r>
              </a:p>
            </p:txBody>
          </p:sp>
          <p:grpSp>
            <p:nvGrpSpPr>
              <p:cNvPr id="8" name="Group 326"/>
              <p:cNvGrpSpPr>
                <a:grpSpLocks/>
              </p:cNvGrpSpPr>
              <p:nvPr/>
            </p:nvGrpSpPr>
            <p:grpSpPr bwMode="auto">
              <a:xfrm>
                <a:off x="2880" y="2304"/>
                <a:ext cx="435" cy="528"/>
                <a:chOff x="3504" y="1536"/>
                <a:chExt cx="435" cy="528"/>
              </a:xfrm>
            </p:grpSpPr>
            <p:sp>
              <p:nvSpPr>
                <p:cNvPr id="37003" name="Text Box 327"/>
                <p:cNvSpPr txBox="1">
                  <a:spLocks noChangeArrowheads="1"/>
                </p:cNvSpPr>
                <p:nvPr/>
              </p:nvSpPr>
              <p:spPr bwMode="auto">
                <a:xfrm>
                  <a:off x="3504" y="1872"/>
                  <a:ext cx="17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1800" b="1" i="1" dirty="0"/>
                    <a:t>K</a:t>
                  </a:r>
                </a:p>
              </p:txBody>
            </p:sp>
            <p:grpSp>
              <p:nvGrpSpPr>
                <p:cNvPr id="9" name="Group 328"/>
                <p:cNvGrpSpPr>
                  <a:grpSpLocks/>
                </p:cNvGrpSpPr>
                <p:nvPr/>
              </p:nvGrpSpPr>
              <p:grpSpPr bwMode="auto">
                <a:xfrm>
                  <a:off x="3504" y="1536"/>
                  <a:ext cx="435" cy="525"/>
                  <a:chOff x="5105" y="1242"/>
                  <a:chExt cx="435" cy="525"/>
                </a:xfrm>
              </p:grpSpPr>
              <p:sp>
                <p:nvSpPr>
                  <p:cNvPr id="37005" name="Rectangle 329"/>
                  <p:cNvSpPr>
                    <a:spLocks noChangeArrowheads="1"/>
                  </p:cNvSpPr>
                  <p:nvPr/>
                </p:nvSpPr>
                <p:spPr bwMode="auto">
                  <a:xfrm>
                    <a:off x="5153" y="1253"/>
                    <a:ext cx="336" cy="514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006" name="Text Box 3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05" y="1243"/>
                    <a:ext cx="152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1800" b="1" i="1" dirty="0"/>
                      <a:t>J</a:t>
                    </a:r>
                  </a:p>
                </p:txBody>
              </p:sp>
              <p:sp>
                <p:nvSpPr>
                  <p:cNvPr id="37007" name="Text Box 3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09" y="1242"/>
                    <a:ext cx="90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endParaRPr lang="en-GB" sz="1800" b="1" dirty="0"/>
                  </a:p>
                </p:txBody>
              </p:sp>
              <p:sp>
                <p:nvSpPr>
                  <p:cNvPr id="37008" name="Text Box 3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297" y="1575"/>
                    <a:ext cx="243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endParaRPr lang="en-GB" sz="1800" b="1" i="1" dirty="0"/>
                  </a:p>
                </p:txBody>
              </p:sp>
              <p:sp>
                <p:nvSpPr>
                  <p:cNvPr id="37009" name="AutoShape 333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5129" y="1507"/>
                    <a:ext cx="96" cy="4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58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6979" name="Line 334"/>
              <p:cNvSpPr>
                <a:spLocks noChangeShapeType="1"/>
              </p:cNvSpPr>
              <p:nvPr/>
            </p:nvSpPr>
            <p:spPr bwMode="auto">
              <a:xfrm>
                <a:off x="2784" y="2736"/>
                <a:ext cx="15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80" name="Line 335"/>
              <p:cNvSpPr>
                <a:spLocks noChangeShapeType="1"/>
              </p:cNvSpPr>
              <p:nvPr/>
            </p:nvSpPr>
            <p:spPr bwMode="auto">
              <a:xfrm flipH="1">
                <a:off x="2784" y="2160"/>
                <a:ext cx="0" cy="57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81" name="Line 336"/>
              <p:cNvSpPr>
                <a:spLocks noChangeShapeType="1"/>
              </p:cNvSpPr>
              <p:nvPr/>
            </p:nvSpPr>
            <p:spPr bwMode="auto">
              <a:xfrm>
                <a:off x="2778" y="2406"/>
                <a:ext cx="15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82" name="Oval 337"/>
              <p:cNvSpPr>
                <a:spLocks noChangeArrowheads="1"/>
              </p:cNvSpPr>
              <p:nvPr/>
            </p:nvSpPr>
            <p:spPr bwMode="auto">
              <a:xfrm>
                <a:off x="2762" y="2382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83" name="Text Box 338"/>
              <p:cNvSpPr txBox="1">
                <a:spLocks noChangeArrowheads="1"/>
              </p:cNvSpPr>
              <p:nvPr/>
            </p:nvSpPr>
            <p:spPr bwMode="auto">
              <a:xfrm>
                <a:off x="2936" y="2494"/>
                <a:ext cx="17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GB" sz="1800" b="1" i="1" dirty="0"/>
                  <a:t>C</a:t>
                </a:r>
                <a:endParaRPr lang="en-GB" sz="1800" b="1" dirty="0"/>
              </a:p>
            </p:txBody>
          </p:sp>
          <p:sp>
            <p:nvSpPr>
              <p:cNvPr id="36984" name="Text Box 340"/>
              <p:cNvSpPr txBox="1">
                <a:spLocks noChangeArrowheads="1"/>
              </p:cNvSpPr>
              <p:nvPr/>
            </p:nvSpPr>
            <p:spPr bwMode="auto">
              <a:xfrm>
                <a:off x="3278" y="2245"/>
                <a:ext cx="61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GB" sz="1800" b="1" i="1" dirty="0" smtClean="0"/>
                  <a:t>Q</a:t>
                </a:r>
                <a:r>
                  <a:rPr lang="en-GB" sz="1800" b="1" baseline="-25000" dirty="0" smtClean="0"/>
                  <a:t>2</a:t>
                </a:r>
                <a:r>
                  <a:rPr lang="en-GB" sz="1800" b="1" dirty="0" smtClean="0"/>
                  <a:t> (MSB)</a:t>
                </a:r>
                <a:endParaRPr lang="en-GB" sz="1800" b="1" i="1" dirty="0"/>
              </a:p>
            </p:txBody>
          </p:sp>
          <p:sp>
            <p:nvSpPr>
              <p:cNvPr id="36985" name="Text Box 341"/>
              <p:cNvSpPr txBox="1">
                <a:spLocks noChangeArrowheads="1"/>
              </p:cNvSpPr>
              <p:nvPr/>
            </p:nvSpPr>
            <p:spPr bwMode="auto">
              <a:xfrm>
                <a:off x="912" y="2496"/>
                <a:ext cx="31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GB" sz="1800" b="1" dirty="0"/>
                  <a:t>CLK</a:t>
                </a:r>
              </a:p>
            </p:txBody>
          </p:sp>
          <p:sp>
            <p:nvSpPr>
              <p:cNvPr id="36986" name="Text Box 342"/>
              <p:cNvSpPr txBox="1">
                <a:spLocks noChangeArrowheads="1"/>
              </p:cNvSpPr>
              <p:nvPr/>
            </p:nvSpPr>
            <p:spPr bwMode="auto">
              <a:xfrm>
                <a:off x="1104" y="2064"/>
                <a:ext cx="15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GB" sz="1800" b="1" dirty="0"/>
                  <a:t>1</a:t>
                </a:r>
              </a:p>
            </p:txBody>
          </p:sp>
          <p:sp>
            <p:nvSpPr>
              <p:cNvPr id="36987" name="Oval 360"/>
              <p:cNvSpPr>
                <a:spLocks noChangeArrowheads="1"/>
              </p:cNvSpPr>
              <p:nvPr/>
            </p:nvSpPr>
            <p:spPr bwMode="auto">
              <a:xfrm>
                <a:off x="2058" y="2131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88" name="Line 361"/>
              <p:cNvSpPr>
                <a:spLocks noChangeShapeType="1"/>
              </p:cNvSpPr>
              <p:nvPr/>
            </p:nvSpPr>
            <p:spPr bwMode="auto">
              <a:xfrm>
                <a:off x="2544" y="2448"/>
                <a:ext cx="9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89" name="Line 362"/>
              <p:cNvSpPr>
                <a:spLocks noChangeShapeType="1"/>
              </p:cNvSpPr>
              <p:nvPr/>
            </p:nvSpPr>
            <p:spPr bwMode="auto">
              <a:xfrm flipH="1">
                <a:off x="2640" y="2448"/>
                <a:ext cx="0" cy="14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90" name="Line 363"/>
              <p:cNvSpPr>
                <a:spLocks noChangeShapeType="1"/>
              </p:cNvSpPr>
              <p:nvPr/>
            </p:nvSpPr>
            <p:spPr bwMode="auto">
              <a:xfrm flipV="1">
                <a:off x="2640" y="2592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91" name="Oval 364"/>
              <p:cNvSpPr>
                <a:spLocks noChangeArrowheads="1"/>
              </p:cNvSpPr>
              <p:nvPr/>
            </p:nvSpPr>
            <p:spPr bwMode="auto">
              <a:xfrm>
                <a:off x="2878" y="2556"/>
                <a:ext cx="48" cy="4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92" name="Line 365"/>
              <p:cNvSpPr>
                <a:spLocks noChangeShapeType="1"/>
              </p:cNvSpPr>
              <p:nvPr/>
            </p:nvSpPr>
            <p:spPr bwMode="auto">
              <a:xfrm>
                <a:off x="3266" y="2437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" name="Group 433"/>
              <p:cNvGrpSpPr>
                <a:grpSpLocks/>
              </p:cNvGrpSpPr>
              <p:nvPr/>
            </p:nvGrpSpPr>
            <p:grpSpPr bwMode="auto">
              <a:xfrm>
                <a:off x="1632" y="2352"/>
                <a:ext cx="240" cy="432"/>
                <a:chOff x="1632" y="2352"/>
                <a:chExt cx="240" cy="432"/>
              </a:xfrm>
            </p:grpSpPr>
            <p:sp>
              <p:nvSpPr>
                <p:cNvPr id="37001" name="Text Box 430"/>
                <p:cNvSpPr txBox="1">
                  <a:spLocks noChangeArrowheads="1"/>
                </p:cNvSpPr>
                <p:nvPr/>
              </p:nvSpPr>
              <p:spPr bwMode="auto">
                <a:xfrm>
                  <a:off x="1632" y="2352"/>
                  <a:ext cx="176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GB" sz="1800" b="1" i="1" dirty="0"/>
                    <a:t>Q</a:t>
                  </a:r>
                  <a:endParaRPr lang="en-GB" sz="1800" b="1" dirty="0"/>
                </a:p>
              </p:txBody>
            </p:sp>
            <p:sp>
              <p:nvSpPr>
                <p:cNvPr id="37002" name="Rectangle 432"/>
                <p:cNvSpPr>
                  <a:spLocks noChangeArrowheads="1"/>
                </p:cNvSpPr>
                <p:nvPr/>
              </p:nvSpPr>
              <p:spPr bwMode="auto">
                <a:xfrm>
                  <a:off x="1632" y="2592"/>
                  <a:ext cx="2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/>
                  <a:r>
                    <a:rPr lang="en-GB" sz="1800" b="1" i="1" dirty="0"/>
                    <a:t>Q'</a:t>
                  </a:r>
                  <a:endParaRPr lang="en-US" sz="1800" b="1" i="1" dirty="0"/>
                </a:p>
              </p:txBody>
            </p:sp>
          </p:grpSp>
          <p:grpSp>
            <p:nvGrpSpPr>
              <p:cNvPr id="11" name="Group 434"/>
              <p:cNvGrpSpPr>
                <a:grpSpLocks/>
              </p:cNvGrpSpPr>
              <p:nvPr/>
            </p:nvGrpSpPr>
            <p:grpSpPr bwMode="auto">
              <a:xfrm>
                <a:off x="2352" y="2352"/>
                <a:ext cx="240" cy="432"/>
                <a:chOff x="1632" y="2352"/>
                <a:chExt cx="240" cy="432"/>
              </a:xfrm>
            </p:grpSpPr>
            <p:sp>
              <p:nvSpPr>
                <p:cNvPr id="36999" name="Text Box 435"/>
                <p:cNvSpPr txBox="1">
                  <a:spLocks noChangeArrowheads="1"/>
                </p:cNvSpPr>
                <p:nvPr/>
              </p:nvSpPr>
              <p:spPr bwMode="auto">
                <a:xfrm>
                  <a:off x="1632" y="2352"/>
                  <a:ext cx="176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GB" sz="1800" b="1" i="1" dirty="0"/>
                    <a:t>Q</a:t>
                  </a:r>
                  <a:endParaRPr lang="en-GB" sz="1800" b="1" dirty="0"/>
                </a:p>
              </p:txBody>
            </p:sp>
            <p:sp>
              <p:nvSpPr>
                <p:cNvPr id="37000" name="Rectangle 436"/>
                <p:cNvSpPr>
                  <a:spLocks noChangeArrowheads="1"/>
                </p:cNvSpPr>
                <p:nvPr/>
              </p:nvSpPr>
              <p:spPr bwMode="auto">
                <a:xfrm>
                  <a:off x="1632" y="2592"/>
                  <a:ext cx="2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/>
                  <a:r>
                    <a:rPr lang="en-GB" sz="1800" b="1" i="1" dirty="0"/>
                    <a:t>Q'</a:t>
                  </a:r>
                  <a:endParaRPr lang="en-US" sz="1800" b="1" i="1" dirty="0"/>
                </a:p>
              </p:txBody>
            </p:sp>
          </p:grpSp>
          <p:grpSp>
            <p:nvGrpSpPr>
              <p:cNvPr id="12" name="Group 437"/>
              <p:cNvGrpSpPr>
                <a:grpSpLocks/>
              </p:cNvGrpSpPr>
              <p:nvPr/>
            </p:nvGrpSpPr>
            <p:grpSpPr bwMode="auto">
              <a:xfrm>
                <a:off x="3072" y="2352"/>
                <a:ext cx="240" cy="432"/>
                <a:chOff x="1632" y="2352"/>
                <a:chExt cx="240" cy="432"/>
              </a:xfrm>
            </p:grpSpPr>
            <p:sp>
              <p:nvSpPr>
                <p:cNvPr id="36997" name="Text Box 438"/>
                <p:cNvSpPr txBox="1">
                  <a:spLocks noChangeArrowheads="1"/>
                </p:cNvSpPr>
                <p:nvPr/>
              </p:nvSpPr>
              <p:spPr bwMode="auto">
                <a:xfrm>
                  <a:off x="1632" y="2352"/>
                  <a:ext cx="176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GB" sz="1800" b="1" i="1" dirty="0"/>
                    <a:t>Q</a:t>
                  </a:r>
                  <a:endParaRPr lang="en-GB" sz="1800" b="1" dirty="0"/>
                </a:p>
              </p:txBody>
            </p:sp>
            <p:sp>
              <p:nvSpPr>
                <p:cNvPr id="36998" name="Rectangle 439"/>
                <p:cNvSpPr>
                  <a:spLocks noChangeArrowheads="1"/>
                </p:cNvSpPr>
                <p:nvPr/>
              </p:nvSpPr>
              <p:spPr bwMode="auto">
                <a:xfrm>
                  <a:off x="1632" y="2592"/>
                  <a:ext cx="2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/>
                  <a:r>
                    <a:rPr lang="en-GB" sz="1800" b="1" i="1" dirty="0"/>
                    <a:t>Q'</a:t>
                  </a:r>
                  <a:endParaRPr lang="en-US" sz="1800" b="1" i="1" dirty="0"/>
                </a:p>
              </p:txBody>
            </p:sp>
          </p:grpSp>
        </p:grpSp>
        <p:grpSp>
          <p:nvGrpSpPr>
            <p:cNvPr id="13" name="Group 441"/>
            <p:cNvGrpSpPr>
              <a:grpSpLocks/>
            </p:cNvGrpSpPr>
            <p:nvPr/>
          </p:nvGrpSpPr>
          <p:grpSpPr bwMode="auto">
            <a:xfrm>
              <a:off x="1632" y="2352"/>
              <a:ext cx="240" cy="432"/>
              <a:chOff x="1632" y="2352"/>
              <a:chExt cx="240" cy="432"/>
            </a:xfrm>
          </p:grpSpPr>
          <p:sp>
            <p:nvSpPr>
              <p:cNvPr id="36955" name="Text Box 442"/>
              <p:cNvSpPr txBox="1">
                <a:spLocks noChangeArrowheads="1"/>
              </p:cNvSpPr>
              <p:nvPr/>
            </p:nvSpPr>
            <p:spPr bwMode="auto">
              <a:xfrm>
                <a:off x="1632" y="2352"/>
                <a:ext cx="17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GB" sz="1800" b="1" i="1" dirty="0"/>
                  <a:t>Q</a:t>
                </a:r>
                <a:endParaRPr lang="en-GB" sz="1800" b="1" dirty="0"/>
              </a:p>
            </p:txBody>
          </p:sp>
          <p:sp>
            <p:nvSpPr>
              <p:cNvPr id="36956" name="Rectangle 443"/>
              <p:cNvSpPr>
                <a:spLocks noChangeArrowheads="1"/>
              </p:cNvSpPr>
              <p:nvPr/>
            </p:nvSpPr>
            <p:spPr bwMode="auto">
              <a:xfrm>
                <a:off x="1632" y="2592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/>
                <a:r>
                  <a:rPr lang="en-GB" sz="1800" b="1" i="1" dirty="0"/>
                  <a:t>Q'</a:t>
                </a:r>
                <a:endParaRPr lang="en-US" sz="1800" b="1" i="1" dirty="0"/>
              </a:p>
            </p:txBody>
          </p:sp>
        </p:grpSp>
      </p:grpSp>
      <p:sp>
        <p:nvSpPr>
          <p:cNvPr id="36872" name="Line 523"/>
          <p:cNvSpPr>
            <a:spLocks noChangeShapeType="1"/>
          </p:cNvSpPr>
          <p:nvPr/>
        </p:nvSpPr>
        <p:spPr bwMode="auto">
          <a:xfrm>
            <a:off x="1981200" y="5547783"/>
            <a:ext cx="822198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5470" tIns="57735" rIns="115470" bIns="57735" anchor="ctr"/>
          <a:lstStyle/>
          <a:p>
            <a:endParaRPr lang="en-US"/>
          </a:p>
        </p:txBody>
      </p:sp>
      <p:sp>
        <p:nvSpPr>
          <p:cNvPr id="36873" name="Text Box 524"/>
          <p:cNvSpPr txBox="1">
            <a:spLocks noChangeArrowheads="1"/>
          </p:cNvSpPr>
          <p:nvPr/>
        </p:nvSpPr>
        <p:spPr bwMode="auto">
          <a:xfrm>
            <a:off x="8260080" y="4253301"/>
            <a:ext cx="2179320" cy="886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5470" tIns="57735" rIns="115470" bIns="57735">
            <a:spAutoFit/>
          </a:bodyPr>
          <a:lstStyle/>
          <a:p>
            <a:pPr algn="l"/>
            <a:r>
              <a:rPr lang="en-US" sz="2500" dirty="0"/>
              <a:t>3-bit binary up counter</a:t>
            </a:r>
          </a:p>
        </p:txBody>
      </p:sp>
      <p:sp>
        <p:nvSpPr>
          <p:cNvPr id="36874" name="Text Box 525"/>
          <p:cNvSpPr txBox="1">
            <a:spLocks noChangeArrowheads="1"/>
          </p:cNvSpPr>
          <p:nvPr/>
        </p:nvSpPr>
        <p:spPr bwMode="auto">
          <a:xfrm>
            <a:off x="8343900" y="6102562"/>
            <a:ext cx="2476500" cy="886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5470" tIns="57735" rIns="115470" bIns="57735">
            <a:spAutoFit/>
          </a:bodyPr>
          <a:lstStyle/>
          <a:p>
            <a:pPr algn="l"/>
            <a:r>
              <a:rPr lang="en-US" sz="2500" dirty="0"/>
              <a:t>3-bit binary down counter</a:t>
            </a:r>
          </a:p>
        </p:txBody>
      </p:sp>
      <p:grpSp>
        <p:nvGrpSpPr>
          <p:cNvPr id="82" name="Group 445"/>
          <p:cNvGrpSpPr>
            <a:grpSpLocks/>
          </p:cNvGrpSpPr>
          <p:nvPr/>
        </p:nvGrpSpPr>
        <p:grpSpPr bwMode="auto">
          <a:xfrm>
            <a:off x="2034540" y="5761037"/>
            <a:ext cx="6119019" cy="1500599"/>
            <a:chOff x="912" y="2064"/>
            <a:chExt cx="2965" cy="779"/>
          </a:xfrm>
        </p:grpSpPr>
        <p:grpSp>
          <p:nvGrpSpPr>
            <p:cNvPr id="83" name="Group 440"/>
            <p:cNvGrpSpPr>
              <a:grpSpLocks/>
            </p:cNvGrpSpPr>
            <p:nvPr/>
          </p:nvGrpSpPr>
          <p:grpSpPr bwMode="auto">
            <a:xfrm>
              <a:off x="912" y="2064"/>
              <a:ext cx="2965" cy="779"/>
              <a:chOff x="912" y="2064"/>
              <a:chExt cx="2965" cy="779"/>
            </a:xfrm>
          </p:grpSpPr>
          <p:sp>
            <p:nvSpPr>
              <p:cNvPr id="87" name="Line 289"/>
              <p:cNvSpPr>
                <a:spLocks noChangeShapeType="1"/>
              </p:cNvSpPr>
              <p:nvPr/>
            </p:nvSpPr>
            <p:spPr bwMode="auto">
              <a:xfrm>
                <a:off x="1344" y="2160"/>
                <a:ext cx="0" cy="57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Oval 290"/>
              <p:cNvSpPr>
                <a:spLocks noChangeArrowheads="1"/>
              </p:cNvSpPr>
              <p:nvPr/>
            </p:nvSpPr>
            <p:spPr bwMode="auto">
              <a:xfrm>
                <a:off x="1329" y="2396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9" name="Group 291"/>
              <p:cNvGrpSpPr>
                <a:grpSpLocks/>
              </p:cNvGrpSpPr>
              <p:nvPr/>
            </p:nvGrpSpPr>
            <p:grpSpPr bwMode="auto">
              <a:xfrm>
                <a:off x="1438" y="2315"/>
                <a:ext cx="435" cy="528"/>
                <a:chOff x="3504" y="1536"/>
                <a:chExt cx="435" cy="528"/>
              </a:xfrm>
            </p:grpSpPr>
            <p:sp>
              <p:nvSpPr>
                <p:cNvPr id="146" name="Text Box 292"/>
                <p:cNvSpPr txBox="1">
                  <a:spLocks noChangeArrowheads="1"/>
                </p:cNvSpPr>
                <p:nvPr/>
              </p:nvSpPr>
              <p:spPr bwMode="auto">
                <a:xfrm>
                  <a:off x="3504" y="1872"/>
                  <a:ext cx="17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1800" b="1" i="1" dirty="0"/>
                    <a:t>K</a:t>
                  </a:r>
                </a:p>
              </p:txBody>
            </p:sp>
            <p:grpSp>
              <p:nvGrpSpPr>
                <p:cNvPr id="147" name="Group 293"/>
                <p:cNvGrpSpPr>
                  <a:grpSpLocks/>
                </p:cNvGrpSpPr>
                <p:nvPr/>
              </p:nvGrpSpPr>
              <p:grpSpPr bwMode="auto">
                <a:xfrm>
                  <a:off x="3504" y="1536"/>
                  <a:ext cx="435" cy="525"/>
                  <a:chOff x="5105" y="1242"/>
                  <a:chExt cx="435" cy="525"/>
                </a:xfrm>
              </p:grpSpPr>
              <p:sp>
                <p:nvSpPr>
                  <p:cNvPr id="148" name="Rectangle 294"/>
                  <p:cNvSpPr>
                    <a:spLocks noChangeArrowheads="1"/>
                  </p:cNvSpPr>
                  <p:nvPr/>
                </p:nvSpPr>
                <p:spPr bwMode="auto">
                  <a:xfrm>
                    <a:off x="5153" y="1253"/>
                    <a:ext cx="336" cy="514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" name="Text Box 29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05" y="1243"/>
                    <a:ext cx="152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1800" b="1" i="1" dirty="0"/>
                      <a:t>J</a:t>
                    </a:r>
                  </a:p>
                </p:txBody>
              </p:sp>
              <p:sp>
                <p:nvSpPr>
                  <p:cNvPr id="150" name="Text Box 29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09" y="1242"/>
                    <a:ext cx="90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endParaRPr lang="en-GB" sz="1800" b="1" dirty="0"/>
                  </a:p>
                </p:txBody>
              </p:sp>
              <p:sp>
                <p:nvSpPr>
                  <p:cNvPr id="151" name="Text Box 29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297" y="1575"/>
                    <a:ext cx="243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endParaRPr lang="en-GB" sz="1800" b="1" i="1" dirty="0"/>
                  </a:p>
                </p:txBody>
              </p:sp>
              <p:sp>
                <p:nvSpPr>
                  <p:cNvPr id="152" name="AutoShape 298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5129" y="1507"/>
                    <a:ext cx="96" cy="4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58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" name="Group 299"/>
              <p:cNvGrpSpPr>
                <a:grpSpLocks/>
              </p:cNvGrpSpPr>
              <p:nvPr/>
            </p:nvGrpSpPr>
            <p:grpSpPr bwMode="auto">
              <a:xfrm>
                <a:off x="2160" y="2304"/>
                <a:ext cx="435" cy="528"/>
                <a:chOff x="3504" y="1536"/>
                <a:chExt cx="435" cy="528"/>
              </a:xfrm>
            </p:grpSpPr>
            <p:sp>
              <p:nvSpPr>
                <p:cNvPr id="139" name="Text Box 300"/>
                <p:cNvSpPr txBox="1">
                  <a:spLocks noChangeArrowheads="1"/>
                </p:cNvSpPr>
                <p:nvPr/>
              </p:nvSpPr>
              <p:spPr bwMode="auto">
                <a:xfrm>
                  <a:off x="3504" y="1872"/>
                  <a:ext cx="17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1800" b="1" i="1" dirty="0"/>
                    <a:t>K</a:t>
                  </a:r>
                </a:p>
              </p:txBody>
            </p:sp>
            <p:grpSp>
              <p:nvGrpSpPr>
                <p:cNvPr id="140" name="Group 301"/>
                <p:cNvGrpSpPr>
                  <a:grpSpLocks/>
                </p:cNvGrpSpPr>
                <p:nvPr/>
              </p:nvGrpSpPr>
              <p:grpSpPr bwMode="auto">
                <a:xfrm>
                  <a:off x="3504" y="1536"/>
                  <a:ext cx="435" cy="525"/>
                  <a:chOff x="5105" y="1242"/>
                  <a:chExt cx="435" cy="525"/>
                </a:xfrm>
              </p:grpSpPr>
              <p:sp>
                <p:nvSpPr>
                  <p:cNvPr id="141" name="Rectangle 302"/>
                  <p:cNvSpPr>
                    <a:spLocks noChangeArrowheads="1"/>
                  </p:cNvSpPr>
                  <p:nvPr/>
                </p:nvSpPr>
                <p:spPr bwMode="auto">
                  <a:xfrm>
                    <a:off x="5153" y="1253"/>
                    <a:ext cx="336" cy="514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2" name="Text Box 30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05" y="1243"/>
                    <a:ext cx="152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1800" b="1" i="1" dirty="0"/>
                      <a:t>J</a:t>
                    </a:r>
                  </a:p>
                </p:txBody>
              </p:sp>
              <p:sp>
                <p:nvSpPr>
                  <p:cNvPr id="143" name="Text Box 30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09" y="1242"/>
                    <a:ext cx="90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endParaRPr lang="en-GB" sz="1800" b="1" dirty="0"/>
                  </a:p>
                </p:txBody>
              </p:sp>
              <p:sp>
                <p:nvSpPr>
                  <p:cNvPr id="144" name="Text Box 30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297" y="1575"/>
                    <a:ext cx="243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endParaRPr lang="en-GB" sz="1800" b="1" i="1" dirty="0"/>
                  </a:p>
                </p:txBody>
              </p:sp>
              <p:sp>
                <p:nvSpPr>
                  <p:cNvPr id="145" name="AutoShape 306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5129" y="1507"/>
                    <a:ext cx="96" cy="4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58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91" name="Line 307"/>
              <p:cNvSpPr>
                <a:spLocks noChangeShapeType="1"/>
              </p:cNvSpPr>
              <p:nvPr/>
            </p:nvSpPr>
            <p:spPr bwMode="auto">
              <a:xfrm flipH="1">
                <a:off x="2064" y="2160"/>
                <a:ext cx="0" cy="57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Line 308"/>
              <p:cNvSpPr>
                <a:spLocks noChangeShapeType="1"/>
              </p:cNvSpPr>
              <p:nvPr/>
            </p:nvSpPr>
            <p:spPr bwMode="auto">
              <a:xfrm>
                <a:off x="1824" y="2448"/>
                <a:ext cx="9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Line 309"/>
              <p:cNvSpPr>
                <a:spLocks noChangeShapeType="1"/>
              </p:cNvSpPr>
              <p:nvPr/>
            </p:nvSpPr>
            <p:spPr bwMode="auto">
              <a:xfrm flipH="1">
                <a:off x="1920" y="2448"/>
                <a:ext cx="0" cy="14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Line 310"/>
              <p:cNvSpPr>
                <a:spLocks noChangeShapeType="1"/>
              </p:cNvSpPr>
              <p:nvPr/>
            </p:nvSpPr>
            <p:spPr bwMode="auto">
              <a:xfrm flipV="1">
                <a:off x="1920" y="2592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Line 312"/>
              <p:cNvSpPr>
                <a:spLocks noChangeShapeType="1"/>
              </p:cNvSpPr>
              <p:nvPr/>
            </p:nvSpPr>
            <p:spPr bwMode="auto">
              <a:xfrm flipV="1">
                <a:off x="2072" y="2389"/>
                <a:ext cx="14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Line 313"/>
              <p:cNvSpPr>
                <a:spLocks noChangeShapeType="1"/>
              </p:cNvSpPr>
              <p:nvPr/>
            </p:nvSpPr>
            <p:spPr bwMode="auto">
              <a:xfrm>
                <a:off x="1354" y="2423"/>
                <a:ext cx="13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Line 314"/>
              <p:cNvSpPr>
                <a:spLocks noChangeShapeType="1"/>
              </p:cNvSpPr>
              <p:nvPr/>
            </p:nvSpPr>
            <p:spPr bwMode="auto">
              <a:xfrm flipV="1">
                <a:off x="1344" y="2736"/>
                <a:ext cx="14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Line 315"/>
              <p:cNvSpPr>
                <a:spLocks noChangeShapeType="1"/>
              </p:cNvSpPr>
              <p:nvPr/>
            </p:nvSpPr>
            <p:spPr bwMode="auto">
              <a:xfrm>
                <a:off x="2064" y="2736"/>
                <a:ext cx="14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Line 316"/>
              <p:cNvSpPr>
                <a:spLocks noChangeShapeType="1"/>
              </p:cNvSpPr>
              <p:nvPr/>
            </p:nvSpPr>
            <p:spPr bwMode="auto">
              <a:xfrm>
                <a:off x="1248" y="2160"/>
                <a:ext cx="15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Oval 317"/>
              <p:cNvSpPr>
                <a:spLocks noChangeArrowheads="1"/>
              </p:cNvSpPr>
              <p:nvPr/>
            </p:nvSpPr>
            <p:spPr bwMode="auto">
              <a:xfrm>
                <a:off x="1329" y="2150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Oval 318"/>
              <p:cNvSpPr>
                <a:spLocks noChangeArrowheads="1"/>
              </p:cNvSpPr>
              <p:nvPr/>
            </p:nvSpPr>
            <p:spPr bwMode="auto">
              <a:xfrm>
                <a:off x="2048" y="2376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Line 319"/>
              <p:cNvSpPr>
                <a:spLocks noChangeShapeType="1"/>
              </p:cNvSpPr>
              <p:nvPr/>
            </p:nvSpPr>
            <p:spPr bwMode="auto">
              <a:xfrm flipV="1">
                <a:off x="1292" y="2604"/>
                <a:ext cx="192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Text Box 320"/>
              <p:cNvSpPr txBox="1">
                <a:spLocks noChangeArrowheads="1"/>
              </p:cNvSpPr>
              <p:nvPr/>
            </p:nvSpPr>
            <p:spPr bwMode="auto">
              <a:xfrm>
                <a:off x="2544" y="2256"/>
                <a:ext cx="21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GB" sz="1800" b="1" i="1" dirty="0"/>
                  <a:t>Q</a:t>
                </a:r>
                <a:r>
                  <a:rPr lang="en-GB" sz="1800" b="1" baseline="-25000" dirty="0"/>
                  <a:t>1</a:t>
                </a:r>
                <a:endParaRPr lang="en-GB" sz="1800" b="1" i="1" dirty="0"/>
              </a:p>
            </p:txBody>
          </p:sp>
          <p:sp>
            <p:nvSpPr>
              <p:cNvPr id="105" name="Text Box 321"/>
              <p:cNvSpPr txBox="1">
                <a:spLocks noChangeArrowheads="1"/>
              </p:cNvSpPr>
              <p:nvPr/>
            </p:nvSpPr>
            <p:spPr bwMode="auto">
              <a:xfrm>
                <a:off x="1824" y="2256"/>
                <a:ext cx="21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GB" sz="1800" b="1" i="1" dirty="0"/>
                  <a:t>Q</a:t>
                </a:r>
                <a:r>
                  <a:rPr lang="en-GB" sz="1800" b="1" baseline="-25000" dirty="0"/>
                  <a:t>0</a:t>
                </a:r>
                <a:endParaRPr lang="en-GB" sz="1800" b="1" i="1" dirty="0"/>
              </a:p>
            </p:txBody>
          </p:sp>
          <p:sp>
            <p:nvSpPr>
              <p:cNvPr id="106" name="Text Box 324"/>
              <p:cNvSpPr txBox="1">
                <a:spLocks noChangeArrowheads="1"/>
              </p:cNvSpPr>
              <p:nvPr/>
            </p:nvSpPr>
            <p:spPr bwMode="auto">
              <a:xfrm>
                <a:off x="2216" y="2488"/>
                <a:ext cx="17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GB" sz="1800" b="1" i="1" dirty="0"/>
                  <a:t>C</a:t>
                </a:r>
                <a:endParaRPr lang="en-GB" sz="1800" b="1" dirty="0"/>
              </a:p>
            </p:txBody>
          </p:sp>
          <p:sp>
            <p:nvSpPr>
              <p:cNvPr id="107" name="Text Box 325"/>
              <p:cNvSpPr txBox="1">
                <a:spLocks noChangeArrowheads="1"/>
              </p:cNvSpPr>
              <p:nvPr/>
            </p:nvSpPr>
            <p:spPr bwMode="auto">
              <a:xfrm>
                <a:off x="1494" y="2499"/>
                <a:ext cx="17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GB" sz="1800" b="1" i="1" dirty="0"/>
                  <a:t>C</a:t>
                </a:r>
              </a:p>
            </p:txBody>
          </p:sp>
          <p:grpSp>
            <p:nvGrpSpPr>
              <p:cNvPr id="108" name="Group 326"/>
              <p:cNvGrpSpPr>
                <a:grpSpLocks/>
              </p:cNvGrpSpPr>
              <p:nvPr/>
            </p:nvGrpSpPr>
            <p:grpSpPr bwMode="auto">
              <a:xfrm>
                <a:off x="2880" y="2304"/>
                <a:ext cx="435" cy="528"/>
                <a:chOff x="3504" y="1536"/>
                <a:chExt cx="435" cy="528"/>
              </a:xfrm>
            </p:grpSpPr>
            <p:sp>
              <p:nvSpPr>
                <p:cNvPr id="132" name="Text Box 327"/>
                <p:cNvSpPr txBox="1">
                  <a:spLocks noChangeArrowheads="1"/>
                </p:cNvSpPr>
                <p:nvPr/>
              </p:nvSpPr>
              <p:spPr bwMode="auto">
                <a:xfrm>
                  <a:off x="3504" y="1872"/>
                  <a:ext cx="17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1800" b="1" i="1" dirty="0"/>
                    <a:t>K</a:t>
                  </a:r>
                </a:p>
              </p:txBody>
            </p:sp>
            <p:grpSp>
              <p:nvGrpSpPr>
                <p:cNvPr id="133" name="Group 328"/>
                <p:cNvGrpSpPr>
                  <a:grpSpLocks/>
                </p:cNvGrpSpPr>
                <p:nvPr/>
              </p:nvGrpSpPr>
              <p:grpSpPr bwMode="auto">
                <a:xfrm>
                  <a:off x="3504" y="1536"/>
                  <a:ext cx="435" cy="525"/>
                  <a:chOff x="5105" y="1242"/>
                  <a:chExt cx="435" cy="525"/>
                </a:xfrm>
              </p:grpSpPr>
              <p:sp>
                <p:nvSpPr>
                  <p:cNvPr id="134" name="Rectangle 329"/>
                  <p:cNvSpPr>
                    <a:spLocks noChangeArrowheads="1"/>
                  </p:cNvSpPr>
                  <p:nvPr/>
                </p:nvSpPr>
                <p:spPr bwMode="auto">
                  <a:xfrm>
                    <a:off x="5153" y="1253"/>
                    <a:ext cx="336" cy="514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5" name="Text Box 3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05" y="1243"/>
                    <a:ext cx="152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1800" b="1" i="1" dirty="0"/>
                      <a:t>J</a:t>
                    </a:r>
                  </a:p>
                </p:txBody>
              </p:sp>
              <p:sp>
                <p:nvSpPr>
                  <p:cNvPr id="136" name="Text Box 3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09" y="1242"/>
                    <a:ext cx="90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endParaRPr lang="en-GB" sz="1800" b="1" dirty="0"/>
                  </a:p>
                </p:txBody>
              </p:sp>
              <p:sp>
                <p:nvSpPr>
                  <p:cNvPr id="137" name="Text Box 3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297" y="1575"/>
                    <a:ext cx="243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endParaRPr lang="en-GB" sz="1800" b="1" i="1" dirty="0"/>
                  </a:p>
                </p:txBody>
              </p:sp>
              <p:sp>
                <p:nvSpPr>
                  <p:cNvPr id="138" name="AutoShape 333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5129" y="1507"/>
                    <a:ext cx="96" cy="4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58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09" name="Line 334"/>
              <p:cNvSpPr>
                <a:spLocks noChangeShapeType="1"/>
              </p:cNvSpPr>
              <p:nvPr/>
            </p:nvSpPr>
            <p:spPr bwMode="auto">
              <a:xfrm>
                <a:off x="2784" y="2736"/>
                <a:ext cx="15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" name="Line 335"/>
              <p:cNvSpPr>
                <a:spLocks noChangeShapeType="1"/>
              </p:cNvSpPr>
              <p:nvPr/>
            </p:nvSpPr>
            <p:spPr bwMode="auto">
              <a:xfrm flipH="1">
                <a:off x="2784" y="2160"/>
                <a:ext cx="0" cy="57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" name="Line 336"/>
              <p:cNvSpPr>
                <a:spLocks noChangeShapeType="1"/>
              </p:cNvSpPr>
              <p:nvPr/>
            </p:nvSpPr>
            <p:spPr bwMode="auto">
              <a:xfrm>
                <a:off x="2778" y="2406"/>
                <a:ext cx="15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Oval 337"/>
              <p:cNvSpPr>
                <a:spLocks noChangeArrowheads="1"/>
              </p:cNvSpPr>
              <p:nvPr/>
            </p:nvSpPr>
            <p:spPr bwMode="auto">
              <a:xfrm>
                <a:off x="2762" y="2382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" name="Text Box 338"/>
              <p:cNvSpPr txBox="1">
                <a:spLocks noChangeArrowheads="1"/>
              </p:cNvSpPr>
              <p:nvPr/>
            </p:nvSpPr>
            <p:spPr bwMode="auto">
              <a:xfrm>
                <a:off x="2936" y="2494"/>
                <a:ext cx="17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GB" sz="1800" b="1" i="1" dirty="0"/>
                  <a:t>C</a:t>
                </a:r>
                <a:endParaRPr lang="en-GB" sz="1800" b="1" dirty="0"/>
              </a:p>
            </p:txBody>
          </p:sp>
          <p:sp>
            <p:nvSpPr>
              <p:cNvPr id="114" name="Text Box 340"/>
              <p:cNvSpPr txBox="1">
                <a:spLocks noChangeArrowheads="1"/>
              </p:cNvSpPr>
              <p:nvPr/>
            </p:nvSpPr>
            <p:spPr bwMode="auto">
              <a:xfrm>
                <a:off x="3278" y="2245"/>
                <a:ext cx="59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GB" sz="1800" b="1" i="1" dirty="0" smtClean="0"/>
                  <a:t>Q</a:t>
                </a:r>
                <a:r>
                  <a:rPr lang="en-GB" sz="1800" b="1" baseline="-25000" dirty="0" smtClean="0"/>
                  <a:t>2</a:t>
                </a:r>
                <a:r>
                  <a:rPr lang="en-GB" sz="1800" b="1" dirty="0" smtClean="0"/>
                  <a:t> (MSB)</a:t>
                </a:r>
                <a:endParaRPr lang="en-GB" sz="1800" b="1" i="1" dirty="0"/>
              </a:p>
            </p:txBody>
          </p:sp>
          <p:sp>
            <p:nvSpPr>
              <p:cNvPr id="115" name="Text Box 341"/>
              <p:cNvSpPr txBox="1">
                <a:spLocks noChangeArrowheads="1"/>
              </p:cNvSpPr>
              <p:nvPr/>
            </p:nvSpPr>
            <p:spPr bwMode="auto">
              <a:xfrm>
                <a:off x="912" y="2496"/>
                <a:ext cx="31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GB" sz="1800" b="1" dirty="0"/>
                  <a:t>CLK</a:t>
                </a:r>
              </a:p>
            </p:txBody>
          </p:sp>
          <p:sp>
            <p:nvSpPr>
              <p:cNvPr id="116" name="Text Box 342"/>
              <p:cNvSpPr txBox="1">
                <a:spLocks noChangeArrowheads="1"/>
              </p:cNvSpPr>
              <p:nvPr/>
            </p:nvSpPr>
            <p:spPr bwMode="auto">
              <a:xfrm>
                <a:off x="1104" y="2064"/>
                <a:ext cx="15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GB" sz="1800" b="1" dirty="0"/>
                  <a:t>1</a:t>
                </a:r>
              </a:p>
            </p:txBody>
          </p:sp>
          <p:sp>
            <p:nvSpPr>
              <p:cNvPr id="117" name="Oval 360"/>
              <p:cNvSpPr>
                <a:spLocks noChangeArrowheads="1"/>
              </p:cNvSpPr>
              <p:nvPr/>
            </p:nvSpPr>
            <p:spPr bwMode="auto">
              <a:xfrm>
                <a:off x="2058" y="2131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" name="Line 361"/>
              <p:cNvSpPr>
                <a:spLocks noChangeShapeType="1"/>
              </p:cNvSpPr>
              <p:nvPr/>
            </p:nvSpPr>
            <p:spPr bwMode="auto">
              <a:xfrm>
                <a:off x="2544" y="2448"/>
                <a:ext cx="9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" name="Line 362"/>
              <p:cNvSpPr>
                <a:spLocks noChangeShapeType="1"/>
              </p:cNvSpPr>
              <p:nvPr/>
            </p:nvSpPr>
            <p:spPr bwMode="auto">
              <a:xfrm flipH="1">
                <a:off x="2640" y="2448"/>
                <a:ext cx="0" cy="14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Line 363"/>
              <p:cNvSpPr>
                <a:spLocks noChangeShapeType="1"/>
              </p:cNvSpPr>
              <p:nvPr/>
            </p:nvSpPr>
            <p:spPr bwMode="auto">
              <a:xfrm flipV="1">
                <a:off x="2640" y="2592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Line 365"/>
              <p:cNvSpPr>
                <a:spLocks noChangeShapeType="1"/>
              </p:cNvSpPr>
              <p:nvPr/>
            </p:nvSpPr>
            <p:spPr bwMode="auto">
              <a:xfrm>
                <a:off x="3267" y="2437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3" name="Group 433"/>
              <p:cNvGrpSpPr>
                <a:grpSpLocks/>
              </p:cNvGrpSpPr>
              <p:nvPr/>
            </p:nvGrpSpPr>
            <p:grpSpPr bwMode="auto">
              <a:xfrm>
                <a:off x="1632" y="2352"/>
                <a:ext cx="240" cy="432"/>
                <a:chOff x="1632" y="2352"/>
                <a:chExt cx="240" cy="432"/>
              </a:xfrm>
            </p:grpSpPr>
            <p:sp>
              <p:nvSpPr>
                <p:cNvPr id="130" name="Text Box 430"/>
                <p:cNvSpPr txBox="1">
                  <a:spLocks noChangeArrowheads="1"/>
                </p:cNvSpPr>
                <p:nvPr/>
              </p:nvSpPr>
              <p:spPr bwMode="auto">
                <a:xfrm>
                  <a:off x="1632" y="2352"/>
                  <a:ext cx="176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GB" sz="1800" b="1" i="1" dirty="0"/>
                    <a:t>Q</a:t>
                  </a:r>
                  <a:endParaRPr lang="en-GB" sz="1800" b="1" dirty="0"/>
                </a:p>
              </p:txBody>
            </p:sp>
            <p:sp>
              <p:nvSpPr>
                <p:cNvPr id="131" name="Rectangle 432"/>
                <p:cNvSpPr>
                  <a:spLocks noChangeArrowheads="1"/>
                </p:cNvSpPr>
                <p:nvPr/>
              </p:nvSpPr>
              <p:spPr bwMode="auto">
                <a:xfrm>
                  <a:off x="1632" y="2592"/>
                  <a:ext cx="2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/>
                  <a:r>
                    <a:rPr lang="en-GB" sz="1800" b="1" i="1" dirty="0"/>
                    <a:t>Q'</a:t>
                  </a:r>
                  <a:endParaRPr lang="en-US" sz="1800" b="1" i="1" dirty="0"/>
                </a:p>
              </p:txBody>
            </p:sp>
          </p:grpSp>
          <p:grpSp>
            <p:nvGrpSpPr>
              <p:cNvPr id="124" name="Group 434"/>
              <p:cNvGrpSpPr>
                <a:grpSpLocks/>
              </p:cNvGrpSpPr>
              <p:nvPr/>
            </p:nvGrpSpPr>
            <p:grpSpPr bwMode="auto">
              <a:xfrm>
                <a:off x="2352" y="2352"/>
                <a:ext cx="240" cy="432"/>
                <a:chOff x="1632" y="2352"/>
                <a:chExt cx="240" cy="432"/>
              </a:xfrm>
            </p:grpSpPr>
            <p:sp>
              <p:nvSpPr>
                <p:cNvPr id="128" name="Text Box 435"/>
                <p:cNvSpPr txBox="1">
                  <a:spLocks noChangeArrowheads="1"/>
                </p:cNvSpPr>
                <p:nvPr/>
              </p:nvSpPr>
              <p:spPr bwMode="auto">
                <a:xfrm>
                  <a:off x="1632" y="2352"/>
                  <a:ext cx="176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GB" sz="1800" b="1" i="1" dirty="0"/>
                    <a:t>Q</a:t>
                  </a:r>
                  <a:endParaRPr lang="en-GB" sz="1800" b="1" dirty="0"/>
                </a:p>
              </p:txBody>
            </p:sp>
            <p:sp>
              <p:nvSpPr>
                <p:cNvPr id="129" name="Rectangle 436"/>
                <p:cNvSpPr>
                  <a:spLocks noChangeArrowheads="1"/>
                </p:cNvSpPr>
                <p:nvPr/>
              </p:nvSpPr>
              <p:spPr bwMode="auto">
                <a:xfrm>
                  <a:off x="1632" y="2592"/>
                  <a:ext cx="2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/>
                  <a:r>
                    <a:rPr lang="en-GB" sz="1800" b="1" i="1" dirty="0"/>
                    <a:t>Q'</a:t>
                  </a:r>
                  <a:endParaRPr lang="en-US" sz="1800" b="1" i="1" dirty="0"/>
                </a:p>
              </p:txBody>
            </p:sp>
          </p:grpSp>
          <p:grpSp>
            <p:nvGrpSpPr>
              <p:cNvPr id="125" name="Group 437"/>
              <p:cNvGrpSpPr>
                <a:grpSpLocks/>
              </p:cNvGrpSpPr>
              <p:nvPr/>
            </p:nvGrpSpPr>
            <p:grpSpPr bwMode="auto">
              <a:xfrm>
                <a:off x="3072" y="2352"/>
                <a:ext cx="240" cy="432"/>
                <a:chOff x="1632" y="2352"/>
                <a:chExt cx="240" cy="432"/>
              </a:xfrm>
            </p:grpSpPr>
            <p:sp>
              <p:nvSpPr>
                <p:cNvPr id="126" name="Text Box 438"/>
                <p:cNvSpPr txBox="1">
                  <a:spLocks noChangeArrowheads="1"/>
                </p:cNvSpPr>
                <p:nvPr/>
              </p:nvSpPr>
              <p:spPr bwMode="auto">
                <a:xfrm>
                  <a:off x="1632" y="2352"/>
                  <a:ext cx="176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GB" sz="1800" b="1" i="1" dirty="0"/>
                    <a:t>Q</a:t>
                  </a:r>
                  <a:endParaRPr lang="en-GB" sz="1800" b="1" dirty="0"/>
                </a:p>
              </p:txBody>
            </p:sp>
            <p:sp>
              <p:nvSpPr>
                <p:cNvPr id="127" name="Rectangle 439"/>
                <p:cNvSpPr>
                  <a:spLocks noChangeArrowheads="1"/>
                </p:cNvSpPr>
                <p:nvPr/>
              </p:nvSpPr>
              <p:spPr bwMode="auto">
                <a:xfrm>
                  <a:off x="1632" y="2592"/>
                  <a:ext cx="2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/>
                  <a:r>
                    <a:rPr lang="en-GB" sz="1800" b="1" i="1" dirty="0"/>
                    <a:t>Q'</a:t>
                  </a:r>
                  <a:endParaRPr lang="en-US" sz="1800" b="1" i="1" dirty="0"/>
                </a:p>
              </p:txBody>
            </p:sp>
          </p:grpSp>
        </p:grpSp>
        <p:grpSp>
          <p:nvGrpSpPr>
            <p:cNvPr id="84" name="Group 441"/>
            <p:cNvGrpSpPr>
              <a:grpSpLocks/>
            </p:cNvGrpSpPr>
            <p:nvPr/>
          </p:nvGrpSpPr>
          <p:grpSpPr bwMode="auto">
            <a:xfrm>
              <a:off x="1632" y="2352"/>
              <a:ext cx="240" cy="432"/>
              <a:chOff x="1632" y="2352"/>
              <a:chExt cx="240" cy="432"/>
            </a:xfrm>
          </p:grpSpPr>
          <p:sp>
            <p:nvSpPr>
              <p:cNvPr id="85" name="Text Box 442"/>
              <p:cNvSpPr txBox="1">
                <a:spLocks noChangeArrowheads="1"/>
              </p:cNvSpPr>
              <p:nvPr/>
            </p:nvSpPr>
            <p:spPr bwMode="auto">
              <a:xfrm>
                <a:off x="1632" y="2352"/>
                <a:ext cx="17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GB" sz="1800" b="1" i="1" dirty="0"/>
                  <a:t>Q</a:t>
                </a:r>
                <a:endParaRPr lang="en-GB" sz="1800" b="1" dirty="0"/>
              </a:p>
            </p:txBody>
          </p:sp>
          <p:sp>
            <p:nvSpPr>
              <p:cNvPr id="86" name="Rectangle 443"/>
              <p:cNvSpPr>
                <a:spLocks noChangeArrowheads="1"/>
              </p:cNvSpPr>
              <p:nvPr/>
            </p:nvSpPr>
            <p:spPr bwMode="auto">
              <a:xfrm>
                <a:off x="1632" y="2592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/>
                <a:r>
                  <a:rPr lang="en-GB" sz="1800" b="1" i="1" dirty="0"/>
                  <a:t>Q'</a:t>
                </a:r>
                <a:endParaRPr lang="en-US" sz="1800" b="1" i="1" dirty="0"/>
              </a:p>
            </p:txBody>
          </p:sp>
        </p:grp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752600" y="7742237"/>
            <a:ext cx="8839200" cy="739704"/>
          </a:xfrm>
          <a:prstGeom prst="rect">
            <a:avLst/>
          </a:prstGeom>
          <a:noFill/>
        </p:spPr>
        <p:txBody>
          <a:bodyPr lIns="115470" tIns="57735" rIns="115470" bIns="57735"/>
          <a:lstStyle/>
          <a:p>
            <a:r>
              <a:rPr lang="en-US" dirty="0"/>
              <a:t>Asynchronous Counters with MOD number &lt; 2^n</a:t>
            </a: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7743825"/>
            <a:ext cx="2774950" cy="577850"/>
          </a:xfrm>
          <a:noFill/>
        </p:spPr>
        <p:txBody>
          <a:bodyPr/>
          <a:lstStyle/>
          <a:p>
            <a:fld id="{ECF581F8-76FA-45DB-BE57-2B93948C88DA}" type="slidenum">
              <a:rPr lang="en-US"/>
              <a:pPr/>
              <a:t>7</a:t>
            </a:fld>
            <a:endParaRPr lang="en-US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err="1" smtClean="0">
                <a:solidFill>
                  <a:srgbClr val="FF0000"/>
                </a:solidFill>
              </a:rPr>
              <a:t>Asyn</a:t>
            </a:r>
            <a:r>
              <a:rPr lang="en-US" sz="4000" b="1" dirty="0" smtClean="0">
                <a:solidFill>
                  <a:srgbClr val="FF0000"/>
                </a:solidFill>
              </a:rPr>
              <a:t>. Counters with MOD no. &lt; 2</a:t>
            </a:r>
            <a:r>
              <a:rPr lang="en-US" sz="4000" b="1" baseline="50000" dirty="0" smtClean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5900" y="1571872"/>
            <a:ext cx="10005060" cy="1756798"/>
          </a:xfrm>
        </p:spPr>
        <p:txBody>
          <a:bodyPr/>
          <a:lstStyle/>
          <a:p>
            <a:pPr>
              <a:spcBef>
                <a:spcPct val="40000"/>
              </a:spcBef>
              <a:buSzPct val="120000"/>
              <a:buFont typeface="Wingdings" pitchFamily="2" charset="2"/>
              <a:buChar char="§"/>
            </a:pPr>
            <a:r>
              <a:rPr lang="en-US" sz="2800" i="1" dirty="0" smtClean="0"/>
              <a:t>Exercise:</a:t>
            </a:r>
            <a:r>
              <a:rPr lang="en-US" sz="2800" dirty="0" smtClean="0"/>
              <a:t> How to construct an asynchronous MOD-5 counter?  MOD-7 counter?  MOD-12 counter?</a:t>
            </a:r>
          </a:p>
          <a:p>
            <a:pPr>
              <a:spcBef>
                <a:spcPct val="40000"/>
              </a:spcBef>
              <a:buSzPct val="120000"/>
              <a:buFont typeface="Wingdings" pitchFamily="2" charset="2"/>
              <a:buChar char="§"/>
            </a:pPr>
            <a:r>
              <a:rPr lang="en-US" sz="2800" i="1" dirty="0" smtClean="0"/>
              <a:t>Question:</a:t>
            </a:r>
            <a:r>
              <a:rPr lang="en-US" sz="2800" dirty="0" smtClean="0"/>
              <a:t> The following is a MOD-? </a:t>
            </a:r>
            <a:r>
              <a:rPr lang="en-US" dirty="0" smtClean="0"/>
              <a:t>counter?</a:t>
            </a:r>
          </a:p>
        </p:txBody>
      </p:sp>
      <p:grpSp>
        <p:nvGrpSpPr>
          <p:cNvPr id="2" name="Group 339"/>
          <p:cNvGrpSpPr>
            <a:grpSpLocks/>
          </p:cNvGrpSpPr>
          <p:nvPr/>
        </p:nvGrpSpPr>
        <p:grpSpPr bwMode="auto">
          <a:xfrm>
            <a:off x="1371600" y="3856037"/>
            <a:ext cx="10005060" cy="3134113"/>
            <a:chOff x="720" y="1872"/>
            <a:chExt cx="4848" cy="1627"/>
          </a:xfrm>
        </p:grpSpPr>
        <p:grpSp>
          <p:nvGrpSpPr>
            <p:cNvPr id="3" name="Group 167"/>
            <p:cNvGrpSpPr>
              <a:grpSpLocks/>
            </p:cNvGrpSpPr>
            <p:nvPr/>
          </p:nvGrpSpPr>
          <p:grpSpPr bwMode="auto">
            <a:xfrm>
              <a:off x="2304" y="2938"/>
              <a:ext cx="526" cy="361"/>
              <a:chOff x="2736" y="3504"/>
              <a:chExt cx="360" cy="240"/>
            </a:xfrm>
          </p:grpSpPr>
          <p:sp>
            <p:nvSpPr>
              <p:cNvPr id="33935" name="AutoShape 168"/>
              <p:cNvSpPr>
                <a:spLocks noChangeArrowheads="1"/>
              </p:cNvSpPr>
              <p:nvPr/>
            </p:nvSpPr>
            <p:spPr bwMode="auto">
              <a:xfrm>
                <a:off x="2736" y="3504"/>
                <a:ext cx="288" cy="240"/>
              </a:xfrm>
              <a:prstGeom prst="flowChartDelay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36" name="Oval 169"/>
              <p:cNvSpPr>
                <a:spLocks noChangeArrowheads="1"/>
              </p:cNvSpPr>
              <p:nvPr/>
            </p:nvSpPr>
            <p:spPr bwMode="auto">
              <a:xfrm>
                <a:off x="3024" y="3600"/>
                <a:ext cx="72" cy="72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805" name="Line 170"/>
            <p:cNvSpPr>
              <a:spLocks noChangeShapeType="1"/>
            </p:cNvSpPr>
            <p:nvPr/>
          </p:nvSpPr>
          <p:spPr bwMode="auto">
            <a:xfrm flipV="1">
              <a:off x="1152" y="2784"/>
              <a:ext cx="3600" cy="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6" name="Line 172"/>
            <p:cNvSpPr>
              <a:spLocks noChangeShapeType="1"/>
            </p:cNvSpPr>
            <p:nvPr/>
          </p:nvSpPr>
          <p:spPr bwMode="auto">
            <a:xfrm flipV="1">
              <a:off x="2112" y="297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7" name="Line 173"/>
            <p:cNvSpPr>
              <a:spLocks noChangeShapeType="1"/>
            </p:cNvSpPr>
            <p:nvPr/>
          </p:nvSpPr>
          <p:spPr bwMode="auto">
            <a:xfrm flipV="1">
              <a:off x="1152" y="2592"/>
              <a:ext cx="0" cy="1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8" name="Oval 176"/>
            <p:cNvSpPr>
              <a:spLocks noChangeArrowheads="1"/>
            </p:cNvSpPr>
            <p:nvPr/>
          </p:nvSpPr>
          <p:spPr bwMode="auto">
            <a:xfrm>
              <a:off x="2959" y="2767"/>
              <a:ext cx="48" cy="47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309"/>
            <p:cNvGrpSpPr>
              <a:grpSpLocks/>
            </p:cNvGrpSpPr>
            <p:nvPr/>
          </p:nvGrpSpPr>
          <p:grpSpPr bwMode="auto">
            <a:xfrm>
              <a:off x="4320" y="2064"/>
              <a:ext cx="196" cy="144"/>
              <a:chOff x="4320" y="1968"/>
              <a:chExt cx="196" cy="144"/>
            </a:xfrm>
          </p:grpSpPr>
          <p:sp>
            <p:nvSpPr>
              <p:cNvPr id="33932" name="Line 178"/>
              <p:cNvSpPr>
                <a:spLocks noChangeShapeType="1"/>
              </p:cNvSpPr>
              <p:nvPr/>
            </p:nvSpPr>
            <p:spPr bwMode="auto">
              <a:xfrm flipH="1" flipV="1">
                <a:off x="4320" y="2112"/>
                <a:ext cx="9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sm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33" name="Line 181"/>
              <p:cNvSpPr>
                <a:spLocks noChangeShapeType="1"/>
              </p:cNvSpPr>
              <p:nvPr/>
            </p:nvSpPr>
            <p:spPr bwMode="auto">
              <a:xfrm flipH="1" flipV="1">
                <a:off x="4416" y="1968"/>
                <a:ext cx="100" cy="2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34" name="Line 182"/>
              <p:cNvSpPr>
                <a:spLocks noChangeShapeType="1"/>
              </p:cNvSpPr>
              <p:nvPr/>
            </p:nvSpPr>
            <p:spPr bwMode="auto">
              <a:xfrm flipH="1" flipV="1">
                <a:off x="4416" y="1968"/>
                <a:ext cx="0" cy="14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810" name="Line 183"/>
            <p:cNvSpPr>
              <a:spLocks noChangeShapeType="1"/>
            </p:cNvSpPr>
            <p:nvPr/>
          </p:nvSpPr>
          <p:spPr bwMode="auto">
            <a:xfrm flipH="1" flipV="1">
              <a:off x="5040" y="2208"/>
              <a:ext cx="14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" name="Group 184"/>
            <p:cNvGrpSpPr>
              <a:grpSpLocks/>
            </p:cNvGrpSpPr>
            <p:nvPr/>
          </p:nvGrpSpPr>
          <p:grpSpPr bwMode="auto">
            <a:xfrm>
              <a:off x="5184" y="2160"/>
              <a:ext cx="384" cy="96"/>
              <a:chOff x="4848" y="2832"/>
              <a:chExt cx="672" cy="144"/>
            </a:xfrm>
          </p:grpSpPr>
          <p:sp>
            <p:nvSpPr>
              <p:cNvPr id="33919" name="Line 185"/>
              <p:cNvSpPr>
                <a:spLocks noChangeShapeType="1"/>
              </p:cNvSpPr>
              <p:nvPr/>
            </p:nvSpPr>
            <p:spPr bwMode="auto">
              <a:xfrm>
                <a:off x="4944" y="2832"/>
                <a:ext cx="0" cy="14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20" name="Line 186"/>
              <p:cNvSpPr>
                <a:spLocks noChangeShapeType="1"/>
              </p:cNvSpPr>
              <p:nvPr/>
            </p:nvSpPr>
            <p:spPr bwMode="auto">
              <a:xfrm>
                <a:off x="4944" y="2832"/>
                <a:ext cx="9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21" name="Line 187"/>
              <p:cNvSpPr>
                <a:spLocks noChangeShapeType="1"/>
              </p:cNvSpPr>
              <p:nvPr/>
            </p:nvSpPr>
            <p:spPr bwMode="auto">
              <a:xfrm flipH="1">
                <a:off x="5040" y="2832"/>
                <a:ext cx="0" cy="14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22" name="Line 188"/>
              <p:cNvSpPr>
                <a:spLocks noChangeShapeType="1"/>
              </p:cNvSpPr>
              <p:nvPr/>
            </p:nvSpPr>
            <p:spPr bwMode="auto">
              <a:xfrm flipV="1">
                <a:off x="4848" y="2976"/>
                <a:ext cx="9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23" name="Line 189"/>
              <p:cNvSpPr>
                <a:spLocks noChangeShapeType="1"/>
              </p:cNvSpPr>
              <p:nvPr/>
            </p:nvSpPr>
            <p:spPr bwMode="auto">
              <a:xfrm flipH="1">
                <a:off x="5136" y="2832"/>
                <a:ext cx="0" cy="14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24" name="Line 190"/>
              <p:cNvSpPr>
                <a:spLocks noChangeShapeType="1"/>
              </p:cNvSpPr>
              <p:nvPr/>
            </p:nvSpPr>
            <p:spPr bwMode="auto">
              <a:xfrm flipV="1">
                <a:off x="5136" y="2832"/>
                <a:ext cx="9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25" name="Line 191"/>
              <p:cNvSpPr>
                <a:spLocks noChangeShapeType="1"/>
              </p:cNvSpPr>
              <p:nvPr/>
            </p:nvSpPr>
            <p:spPr bwMode="auto">
              <a:xfrm>
                <a:off x="5232" y="2832"/>
                <a:ext cx="0" cy="14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26" name="Line 192"/>
              <p:cNvSpPr>
                <a:spLocks noChangeShapeType="1"/>
              </p:cNvSpPr>
              <p:nvPr/>
            </p:nvSpPr>
            <p:spPr bwMode="auto">
              <a:xfrm>
                <a:off x="5040" y="2976"/>
                <a:ext cx="9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27" name="Line 193"/>
              <p:cNvSpPr>
                <a:spLocks noChangeShapeType="1"/>
              </p:cNvSpPr>
              <p:nvPr/>
            </p:nvSpPr>
            <p:spPr bwMode="auto">
              <a:xfrm flipH="1">
                <a:off x="5328" y="2832"/>
                <a:ext cx="0" cy="14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28" name="Line 194"/>
              <p:cNvSpPr>
                <a:spLocks noChangeShapeType="1"/>
              </p:cNvSpPr>
              <p:nvPr/>
            </p:nvSpPr>
            <p:spPr bwMode="auto">
              <a:xfrm>
                <a:off x="5328" y="2832"/>
                <a:ext cx="9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29" name="Line 195"/>
              <p:cNvSpPr>
                <a:spLocks noChangeShapeType="1"/>
              </p:cNvSpPr>
              <p:nvPr/>
            </p:nvSpPr>
            <p:spPr bwMode="auto">
              <a:xfrm flipH="1">
                <a:off x="5424" y="2832"/>
                <a:ext cx="0" cy="14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30" name="Line 196"/>
              <p:cNvSpPr>
                <a:spLocks noChangeShapeType="1"/>
              </p:cNvSpPr>
              <p:nvPr/>
            </p:nvSpPr>
            <p:spPr bwMode="auto">
              <a:xfrm>
                <a:off x="5232" y="2976"/>
                <a:ext cx="9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31" name="Line 197"/>
              <p:cNvSpPr>
                <a:spLocks noChangeShapeType="1"/>
              </p:cNvSpPr>
              <p:nvPr/>
            </p:nvSpPr>
            <p:spPr bwMode="auto">
              <a:xfrm>
                <a:off x="5424" y="2976"/>
                <a:ext cx="9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247"/>
            <p:cNvGrpSpPr>
              <a:grpSpLocks/>
            </p:cNvGrpSpPr>
            <p:nvPr/>
          </p:nvGrpSpPr>
          <p:grpSpPr bwMode="auto">
            <a:xfrm>
              <a:off x="4464" y="1968"/>
              <a:ext cx="556" cy="623"/>
              <a:chOff x="4028" y="2784"/>
              <a:chExt cx="556" cy="623"/>
            </a:xfrm>
          </p:grpSpPr>
          <p:sp>
            <p:nvSpPr>
              <p:cNvPr id="33908" name="Text Box 199"/>
              <p:cNvSpPr txBox="1">
                <a:spLocks noChangeArrowheads="1"/>
              </p:cNvSpPr>
              <p:nvPr/>
            </p:nvSpPr>
            <p:spPr bwMode="auto">
              <a:xfrm flipH="1">
                <a:off x="4368" y="3072"/>
                <a:ext cx="17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 b="1" i="1" dirty="0"/>
                  <a:t>K</a:t>
                </a:r>
              </a:p>
            </p:txBody>
          </p:sp>
          <p:sp>
            <p:nvSpPr>
              <p:cNvPr id="33909" name="Rectangle 200"/>
              <p:cNvSpPr>
                <a:spLocks noChangeArrowheads="1"/>
              </p:cNvSpPr>
              <p:nvPr/>
            </p:nvSpPr>
            <p:spPr bwMode="auto">
              <a:xfrm flipH="1">
                <a:off x="4080" y="2784"/>
                <a:ext cx="432" cy="55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10" name="Text Box 201"/>
              <p:cNvSpPr txBox="1">
                <a:spLocks noChangeArrowheads="1"/>
              </p:cNvSpPr>
              <p:nvPr/>
            </p:nvSpPr>
            <p:spPr bwMode="auto">
              <a:xfrm flipH="1">
                <a:off x="4368" y="2784"/>
                <a:ext cx="15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 b="1" i="1" dirty="0"/>
                  <a:t>J</a:t>
                </a:r>
              </a:p>
            </p:txBody>
          </p:sp>
          <p:sp>
            <p:nvSpPr>
              <p:cNvPr id="33911" name="Text Box 202"/>
              <p:cNvSpPr txBox="1">
                <a:spLocks noChangeArrowheads="1"/>
              </p:cNvSpPr>
              <p:nvPr/>
            </p:nvSpPr>
            <p:spPr bwMode="auto">
              <a:xfrm flipH="1">
                <a:off x="4028" y="3057"/>
                <a:ext cx="24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endParaRPr lang="en-GB" sz="1800" b="1" i="1" dirty="0"/>
              </a:p>
            </p:txBody>
          </p:sp>
          <p:sp>
            <p:nvSpPr>
              <p:cNvPr id="33912" name="AutoShape 203"/>
              <p:cNvSpPr>
                <a:spLocks noChangeArrowheads="1"/>
              </p:cNvSpPr>
              <p:nvPr/>
            </p:nvSpPr>
            <p:spPr bwMode="auto">
              <a:xfrm rot="16200000" flipH="1">
                <a:off x="4440" y="2991"/>
                <a:ext cx="96" cy="48"/>
              </a:xfrm>
              <a:prstGeom prst="triangle">
                <a:avLst>
                  <a:gd name="adj" fmla="val 50000"/>
                </a:avLst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13" name="Text Box 204"/>
              <p:cNvSpPr txBox="1">
                <a:spLocks noChangeArrowheads="1"/>
              </p:cNvSpPr>
              <p:nvPr/>
            </p:nvSpPr>
            <p:spPr bwMode="auto">
              <a:xfrm flipH="1">
                <a:off x="4032" y="2784"/>
                <a:ext cx="17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 b="1" i="1" dirty="0"/>
                  <a:t>Q</a:t>
                </a:r>
              </a:p>
            </p:txBody>
          </p:sp>
          <p:sp>
            <p:nvSpPr>
              <p:cNvPr id="33914" name="Text Box 205"/>
              <p:cNvSpPr txBox="1">
                <a:spLocks noChangeArrowheads="1"/>
              </p:cNvSpPr>
              <p:nvPr/>
            </p:nvSpPr>
            <p:spPr bwMode="auto">
              <a:xfrm flipH="1">
                <a:off x="4032" y="3072"/>
                <a:ext cx="17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 b="1" i="1" dirty="0"/>
                  <a:t>Q</a:t>
                </a:r>
              </a:p>
            </p:txBody>
          </p:sp>
          <p:sp>
            <p:nvSpPr>
              <p:cNvPr id="33915" name="Line 206"/>
              <p:cNvSpPr>
                <a:spLocks noChangeShapeType="1"/>
              </p:cNvSpPr>
              <p:nvPr/>
            </p:nvSpPr>
            <p:spPr bwMode="auto">
              <a:xfrm flipV="1">
                <a:off x="4090" y="3095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16" name="Text Box 208"/>
              <p:cNvSpPr txBox="1">
                <a:spLocks noChangeArrowheads="1"/>
              </p:cNvSpPr>
              <p:nvPr/>
            </p:nvSpPr>
            <p:spPr bwMode="auto">
              <a:xfrm flipH="1">
                <a:off x="4142" y="3191"/>
                <a:ext cx="31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 b="1" i="1" dirty="0"/>
                  <a:t>CLR</a:t>
                </a:r>
              </a:p>
            </p:txBody>
          </p:sp>
          <p:sp>
            <p:nvSpPr>
              <p:cNvPr id="33917" name="Oval 209"/>
              <p:cNvSpPr>
                <a:spLocks noChangeArrowheads="1"/>
              </p:cNvSpPr>
              <p:nvPr/>
            </p:nvSpPr>
            <p:spPr bwMode="auto">
              <a:xfrm>
                <a:off x="4286" y="3335"/>
                <a:ext cx="72" cy="72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18" name="Oval 210"/>
              <p:cNvSpPr>
                <a:spLocks noChangeArrowheads="1"/>
              </p:cNvSpPr>
              <p:nvPr/>
            </p:nvSpPr>
            <p:spPr bwMode="auto">
              <a:xfrm>
                <a:off x="4512" y="2976"/>
                <a:ext cx="72" cy="72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813" name="Text Box 238"/>
            <p:cNvSpPr txBox="1">
              <a:spLocks noChangeArrowheads="1"/>
            </p:cNvSpPr>
            <p:nvPr/>
          </p:nvSpPr>
          <p:spPr bwMode="auto">
            <a:xfrm>
              <a:off x="2880" y="1872"/>
              <a:ext cx="192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GB" b="1"/>
                <a:t>C</a:t>
              </a:r>
            </a:p>
          </p:txBody>
        </p:sp>
        <p:sp>
          <p:nvSpPr>
            <p:cNvPr id="33814" name="Text Box 239"/>
            <p:cNvSpPr txBox="1">
              <a:spLocks noChangeArrowheads="1"/>
            </p:cNvSpPr>
            <p:nvPr/>
          </p:nvSpPr>
          <p:spPr bwMode="auto">
            <a:xfrm>
              <a:off x="3600" y="1872"/>
              <a:ext cx="192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GB" b="1"/>
                <a:t>B</a:t>
              </a:r>
            </a:p>
          </p:txBody>
        </p:sp>
        <p:sp>
          <p:nvSpPr>
            <p:cNvPr id="33815" name="Text Box 240"/>
            <p:cNvSpPr txBox="1">
              <a:spLocks noChangeArrowheads="1"/>
            </p:cNvSpPr>
            <p:nvPr/>
          </p:nvSpPr>
          <p:spPr bwMode="auto">
            <a:xfrm>
              <a:off x="4320" y="1872"/>
              <a:ext cx="192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GB" b="1"/>
                <a:t>A</a:t>
              </a:r>
            </a:p>
          </p:txBody>
        </p:sp>
        <p:sp>
          <p:nvSpPr>
            <p:cNvPr id="33816" name="Line 241"/>
            <p:cNvSpPr>
              <a:spLocks noChangeShapeType="1"/>
            </p:cNvSpPr>
            <p:nvPr/>
          </p:nvSpPr>
          <p:spPr bwMode="auto">
            <a:xfrm flipH="1">
              <a:off x="768" y="2064"/>
              <a:ext cx="1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7" name="Text Box 242"/>
            <p:cNvSpPr txBox="1">
              <a:spLocks noChangeArrowheads="1"/>
            </p:cNvSpPr>
            <p:nvPr/>
          </p:nvSpPr>
          <p:spPr bwMode="auto">
            <a:xfrm>
              <a:off x="1937" y="2863"/>
              <a:ext cx="240" cy="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lnSpc>
                  <a:spcPct val="80000"/>
                </a:lnSpc>
                <a:spcBef>
                  <a:spcPct val="0"/>
                </a:spcBef>
              </a:pPr>
              <a:r>
                <a:rPr lang="en-GB" b="1"/>
                <a:t>C</a:t>
              </a:r>
            </a:p>
            <a:p>
              <a:pPr algn="l">
                <a:lnSpc>
                  <a:spcPct val="80000"/>
                </a:lnSpc>
                <a:spcBef>
                  <a:spcPct val="0"/>
                </a:spcBef>
              </a:pPr>
              <a:r>
                <a:rPr lang="en-GB" b="1"/>
                <a:t>D</a:t>
              </a:r>
            </a:p>
            <a:p>
              <a:pPr algn="l">
                <a:lnSpc>
                  <a:spcPct val="80000"/>
                </a:lnSpc>
                <a:spcBef>
                  <a:spcPct val="0"/>
                </a:spcBef>
              </a:pPr>
              <a:r>
                <a:rPr lang="en-GB" b="1"/>
                <a:t>E</a:t>
              </a:r>
              <a:br>
                <a:rPr lang="en-GB" b="1"/>
              </a:br>
              <a:r>
                <a:rPr lang="en-GB" b="1"/>
                <a:t>F</a:t>
              </a:r>
            </a:p>
          </p:txBody>
        </p:sp>
        <p:sp>
          <p:nvSpPr>
            <p:cNvPr id="33818" name="Line 244"/>
            <p:cNvSpPr>
              <a:spLocks noChangeShapeType="1"/>
            </p:cNvSpPr>
            <p:nvPr/>
          </p:nvSpPr>
          <p:spPr bwMode="auto">
            <a:xfrm>
              <a:off x="2976" y="2784"/>
              <a:ext cx="0" cy="3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9" name="Text Box 246"/>
            <p:cNvSpPr txBox="1">
              <a:spLocks noChangeArrowheads="1"/>
            </p:cNvSpPr>
            <p:nvPr/>
          </p:nvSpPr>
          <p:spPr bwMode="auto">
            <a:xfrm>
              <a:off x="3648" y="3120"/>
              <a:ext cx="11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dirty="0"/>
                <a:t>All </a:t>
              </a:r>
              <a:r>
                <a:rPr lang="en-GB" i="1" dirty="0"/>
                <a:t>J</a:t>
              </a:r>
              <a:r>
                <a:rPr lang="en-GB" dirty="0"/>
                <a:t> = </a:t>
              </a:r>
              <a:r>
                <a:rPr lang="en-GB" i="1" dirty="0"/>
                <a:t>K = </a:t>
              </a:r>
              <a:r>
                <a:rPr lang="en-GB" dirty="0"/>
                <a:t>1</a:t>
              </a:r>
              <a:r>
                <a:rPr lang="en-GB" i="1" dirty="0"/>
                <a:t>.</a:t>
              </a:r>
              <a:endParaRPr lang="en-GB" dirty="0"/>
            </a:p>
          </p:txBody>
        </p:sp>
        <p:grpSp>
          <p:nvGrpSpPr>
            <p:cNvPr id="7" name="Group 248"/>
            <p:cNvGrpSpPr>
              <a:grpSpLocks/>
            </p:cNvGrpSpPr>
            <p:nvPr/>
          </p:nvGrpSpPr>
          <p:grpSpPr bwMode="auto">
            <a:xfrm>
              <a:off x="3744" y="1968"/>
              <a:ext cx="556" cy="623"/>
              <a:chOff x="4028" y="2784"/>
              <a:chExt cx="556" cy="623"/>
            </a:xfrm>
          </p:grpSpPr>
          <p:sp>
            <p:nvSpPr>
              <p:cNvPr id="33897" name="Text Box 249"/>
              <p:cNvSpPr txBox="1">
                <a:spLocks noChangeArrowheads="1"/>
              </p:cNvSpPr>
              <p:nvPr/>
            </p:nvSpPr>
            <p:spPr bwMode="auto">
              <a:xfrm flipH="1">
                <a:off x="4368" y="3072"/>
                <a:ext cx="17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 b="1" i="1" dirty="0"/>
                  <a:t>K</a:t>
                </a:r>
              </a:p>
            </p:txBody>
          </p:sp>
          <p:sp>
            <p:nvSpPr>
              <p:cNvPr id="33898" name="Rectangle 250"/>
              <p:cNvSpPr>
                <a:spLocks noChangeArrowheads="1"/>
              </p:cNvSpPr>
              <p:nvPr/>
            </p:nvSpPr>
            <p:spPr bwMode="auto">
              <a:xfrm flipH="1">
                <a:off x="4080" y="2784"/>
                <a:ext cx="432" cy="55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9" name="Text Box 251"/>
              <p:cNvSpPr txBox="1">
                <a:spLocks noChangeArrowheads="1"/>
              </p:cNvSpPr>
              <p:nvPr/>
            </p:nvSpPr>
            <p:spPr bwMode="auto">
              <a:xfrm flipH="1">
                <a:off x="4368" y="2784"/>
                <a:ext cx="15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 b="1" i="1" dirty="0"/>
                  <a:t>J</a:t>
                </a:r>
              </a:p>
            </p:txBody>
          </p:sp>
          <p:sp>
            <p:nvSpPr>
              <p:cNvPr id="33900" name="Text Box 252"/>
              <p:cNvSpPr txBox="1">
                <a:spLocks noChangeArrowheads="1"/>
              </p:cNvSpPr>
              <p:nvPr/>
            </p:nvSpPr>
            <p:spPr bwMode="auto">
              <a:xfrm flipH="1">
                <a:off x="4028" y="3057"/>
                <a:ext cx="24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endParaRPr lang="en-GB" sz="1800" b="1" i="1" dirty="0"/>
              </a:p>
            </p:txBody>
          </p:sp>
          <p:sp>
            <p:nvSpPr>
              <p:cNvPr id="33901" name="AutoShape 253"/>
              <p:cNvSpPr>
                <a:spLocks noChangeArrowheads="1"/>
              </p:cNvSpPr>
              <p:nvPr/>
            </p:nvSpPr>
            <p:spPr bwMode="auto">
              <a:xfrm rot="16200000" flipH="1">
                <a:off x="4440" y="2991"/>
                <a:ext cx="96" cy="48"/>
              </a:xfrm>
              <a:prstGeom prst="triangle">
                <a:avLst>
                  <a:gd name="adj" fmla="val 50000"/>
                </a:avLst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02" name="Text Box 254"/>
              <p:cNvSpPr txBox="1">
                <a:spLocks noChangeArrowheads="1"/>
              </p:cNvSpPr>
              <p:nvPr/>
            </p:nvSpPr>
            <p:spPr bwMode="auto">
              <a:xfrm flipH="1">
                <a:off x="4032" y="2784"/>
                <a:ext cx="17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 b="1" i="1" dirty="0"/>
                  <a:t>Q</a:t>
                </a:r>
              </a:p>
            </p:txBody>
          </p:sp>
          <p:sp>
            <p:nvSpPr>
              <p:cNvPr id="33903" name="Text Box 255"/>
              <p:cNvSpPr txBox="1">
                <a:spLocks noChangeArrowheads="1"/>
              </p:cNvSpPr>
              <p:nvPr/>
            </p:nvSpPr>
            <p:spPr bwMode="auto">
              <a:xfrm flipH="1">
                <a:off x="4032" y="3072"/>
                <a:ext cx="17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 b="1" i="1" dirty="0"/>
                  <a:t>Q</a:t>
                </a:r>
              </a:p>
            </p:txBody>
          </p:sp>
          <p:sp>
            <p:nvSpPr>
              <p:cNvPr id="33904" name="Line 256"/>
              <p:cNvSpPr>
                <a:spLocks noChangeShapeType="1"/>
              </p:cNvSpPr>
              <p:nvPr/>
            </p:nvSpPr>
            <p:spPr bwMode="auto">
              <a:xfrm flipV="1">
                <a:off x="4090" y="3095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05" name="Text Box 257"/>
              <p:cNvSpPr txBox="1">
                <a:spLocks noChangeArrowheads="1"/>
              </p:cNvSpPr>
              <p:nvPr/>
            </p:nvSpPr>
            <p:spPr bwMode="auto">
              <a:xfrm flipH="1">
                <a:off x="4142" y="3191"/>
                <a:ext cx="31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 b="1" i="1" dirty="0"/>
                  <a:t>CLR</a:t>
                </a:r>
              </a:p>
            </p:txBody>
          </p:sp>
          <p:sp>
            <p:nvSpPr>
              <p:cNvPr id="33906" name="Oval 258"/>
              <p:cNvSpPr>
                <a:spLocks noChangeArrowheads="1"/>
              </p:cNvSpPr>
              <p:nvPr/>
            </p:nvSpPr>
            <p:spPr bwMode="auto">
              <a:xfrm>
                <a:off x="4286" y="3335"/>
                <a:ext cx="72" cy="72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07" name="Oval 259"/>
              <p:cNvSpPr>
                <a:spLocks noChangeArrowheads="1"/>
              </p:cNvSpPr>
              <p:nvPr/>
            </p:nvSpPr>
            <p:spPr bwMode="auto">
              <a:xfrm>
                <a:off x="4512" y="2976"/>
                <a:ext cx="72" cy="72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260"/>
            <p:cNvGrpSpPr>
              <a:grpSpLocks/>
            </p:cNvGrpSpPr>
            <p:nvPr/>
          </p:nvGrpSpPr>
          <p:grpSpPr bwMode="auto">
            <a:xfrm>
              <a:off x="3024" y="1968"/>
              <a:ext cx="556" cy="623"/>
              <a:chOff x="4028" y="2784"/>
              <a:chExt cx="556" cy="623"/>
            </a:xfrm>
          </p:grpSpPr>
          <p:sp>
            <p:nvSpPr>
              <p:cNvPr id="33886" name="Text Box 261"/>
              <p:cNvSpPr txBox="1">
                <a:spLocks noChangeArrowheads="1"/>
              </p:cNvSpPr>
              <p:nvPr/>
            </p:nvSpPr>
            <p:spPr bwMode="auto">
              <a:xfrm flipH="1">
                <a:off x="4368" y="3072"/>
                <a:ext cx="17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 b="1" i="1" dirty="0"/>
                  <a:t>K</a:t>
                </a:r>
              </a:p>
            </p:txBody>
          </p:sp>
          <p:sp>
            <p:nvSpPr>
              <p:cNvPr id="33887" name="Rectangle 262"/>
              <p:cNvSpPr>
                <a:spLocks noChangeArrowheads="1"/>
              </p:cNvSpPr>
              <p:nvPr/>
            </p:nvSpPr>
            <p:spPr bwMode="auto">
              <a:xfrm flipH="1">
                <a:off x="4080" y="2784"/>
                <a:ext cx="432" cy="55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88" name="Text Box 263"/>
              <p:cNvSpPr txBox="1">
                <a:spLocks noChangeArrowheads="1"/>
              </p:cNvSpPr>
              <p:nvPr/>
            </p:nvSpPr>
            <p:spPr bwMode="auto">
              <a:xfrm flipH="1">
                <a:off x="4368" y="2784"/>
                <a:ext cx="15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 b="1" i="1" dirty="0"/>
                  <a:t>J</a:t>
                </a:r>
              </a:p>
            </p:txBody>
          </p:sp>
          <p:sp>
            <p:nvSpPr>
              <p:cNvPr id="33889" name="Text Box 264"/>
              <p:cNvSpPr txBox="1">
                <a:spLocks noChangeArrowheads="1"/>
              </p:cNvSpPr>
              <p:nvPr/>
            </p:nvSpPr>
            <p:spPr bwMode="auto">
              <a:xfrm flipH="1">
                <a:off x="4028" y="3057"/>
                <a:ext cx="24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endParaRPr lang="en-GB" sz="1800" b="1" i="1" dirty="0"/>
              </a:p>
            </p:txBody>
          </p:sp>
          <p:sp>
            <p:nvSpPr>
              <p:cNvPr id="33890" name="AutoShape 265"/>
              <p:cNvSpPr>
                <a:spLocks noChangeArrowheads="1"/>
              </p:cNvSpPr>
              <p:nvPr/>
            </p:nvSpPr>
            <p:spPr bwMode="auto">
              <a:xfrm rot="16200000" flipH="1">
                <a:off x="4440" y="2991"/>
                <a:ext cx="96" cy="48"/>
              </a:xfrm>
              <a:prstGeom prst="triangle">
                <a:avLst>
                  <a:gd name="adj" fmla="val 50000"/>
                </a:avLst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1" name="Text Box 266"/>
              <p:cNvSpPr txBox="1">
                <a:spLocks noChangeArrowheads="1"/>
              </p:cNvSpPr>
              <p:nvPr/>
            </p:nvSpPr>
            <p:spPr bwMode="auto">
              <a:xfrm flipH="1">
                <a:off x="4032" y="2784"/>
                <a:ext cx="17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 b="1" i="1" dirty="0"/>
                  <a:t>Q</a:t>
                </a:r>
              </a:p>
            </p:txBody>
          </p:sp>
          <p:sp>
            <p:nvSpPr>
              <p:cNvPr id="33892" name="Text Box 267"/>
              <p:cNvSpPr txBox="1">
                <a:spLocks noChangeArrowheads="1"/>
              </p:cNvSpPr>
              <p:nvPr/>
            </p:nvSpPr>
            <p:spPr bwMode="auto">
              <a:xfrm flipH="1">
                <a:off x="4032" y="3072"/>
                <a:ext cx="17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 b="1" i="1" dirty="0"/>
                  <a:t>Q</a:t>
                </a:r>
              </a:p>
            </p:txBody>
          </p:sp>
          <p:sp>
            <p:nvSpPr>
              <p:cNvPr id="33893" name="Line 268"/>
              <p:cNvSpPr>
                <a:spLocks noChangeShapeType="1"/>
              </p:cNvSpPr>
              <p:nvPr/>
            </p:nvSpPr>
            <p:spPr bwMode="auto">
              <a:xfrm flipV="1">
                <a:off x="4090" y="3095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4" name="Text Box 269"/>
              <p:cNvSpPr txBox="1">
                <a:spLocks noChangeArrowheads="1"/>
              </p:cNvSpPr>
              <p:nvPr/>
            </p:nvSpPr>
            <p:spPr bwMode="auto">
              <a:xfrm flipH="1">
                <a:off x="4142" y="3191"/>
                <a:ext cx="31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 b="1" i="1" dirty="0"/>
                  <a:t>CLR</a:t>
                </a:r>
              </a:p>
            </p:txBody>
          </p:sp>
          <p:sp>
            <p:nvSpPr>
              <p:cNvPr id="33895" name="Oval 270"/>
              <p:cNvSpPr>
                <a:spLocks noChangeArrowheads="1"/>
              </p:cNvSpPr>
              <p:nvPr/>
            </p:nvSpPr>
            <p:spPr bwMode="auto">
              <a:xfrm>
                <a:off x="4286" y="3335"/>
                <a:ext cx="72" cy="72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6" name="Oval 271"/>
              <p:cNvSpPr>
                <a:spLocks noChangeArrowheads="1"/>
              </p:cNvSpPr>
              <p:nvPr/>
            </p:nvSpPr>
            <p:spPr bwMode="auto">
              <a:xfrm>
                <a:off x="4512" y="2976"/>
                <a:ext cx="72" cy="72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272"/>
            <p:cNvGrpSpPr>
              <a:grpSpLocks/>
            </p:cNvGrpSpPr>
            <p:nvPr/>
          </p:nvGrpSpPr>
          <p:grpSpPr bwMode="auto">
            <a:xfrm>
              <a:off x="2304" y="1968"/>
              <a:ext cx="556" cy="623"/>
              <a:chOff x="4028" y="2784"/>
              <a:chExt cx="556" cy="623"/>
            </a:xfrm>
          </p:grpSpPr>
          <p:sp>
            <p:nvSpPr>
              <p:cNvPr id="33875" name="Text Box 273"/>
              <p:cNvSpPr txBox="1">
                <a:spLocks noChangeArrowheads="1"/>
              </p:cNvSpPr>
              <p:nvPr/>
            </p:nvSpPr>
            <p:spPr bwMode="auto">
              <a:xfrm flipH="1">
                <a:off x="4368" y="3072"/>
                <a:ext cx="17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 b="1" i="1" dirty="0"/>
                  <a:t>K</a:t>
                </a:r>
              </a:p>
            </p:txBody>
          </p:sp>
          <p:sp>
            <p:nvSpPr>
              <p:cNvPr id="33876" name="Rectangle 274"/>
              <p:cNvSpPr>
                <a:spLocks noChangeArrowheads="1"/>
              </p:cNvSpPr>
              <p:nvPr/>
            </p:nvSpPr>
            <p:spPr bwMode="auto">
              <a:xfrm flipH="1">
                <a:off x="4080" y="2784"/>
                <a:ext cx="432" cy="55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77" name="Text Box 275"/>
              <p:cNvSpPr txBox="1">
                <a:spLocks noChangeArrowheads="1"/>
              </p:cNvSpPr>
              <p:nvPr/>
            </p:nvSpPr>
            <p:spPr bwMode="auto">
              <a:xfrm flipH="1">
                <a:off x="4368" y="2784"/>
                <a:ext cx="15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 b="1" i="1" dirty="0"/>
                  <a:t>J</a:t>
                </a:r>
              </a:p>
            </p:txBody>
          </p:sp>
          <p:sp>
            <p:nvSpPr>
              <p:cNvPr id="33878" name="Text Box 276"/>
              <p:cNvSpPr txBox="1">
                <a:spLocks noChangeArrowheads="1"/>
              </p:cNvSpPr>
              <p:nvPr/>
            </p:nvSpPr>
            <p:spPr bwMode="auto">
              <a:xfrm flipH="1">
                <a:off x="4028" y="3057"/>
                <a:ext cx="24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endParaRPr lang="en-GB" sz="1800" b="1" i="1" dirty="0"/>
              </a:p>
            </p:txBody>
          </p:sp>
          <p:sp>
            <p:nvSpPr>
              <p:cNvPr id="33879" name="AutoShape 277"/>
              <p:cNvSpPr>
                <a:spLocks noChangeArrowheads="1"/>
              </p:cNvSpPr>
              <p:nvPr/>
            </p:nvSpPr>
            <p:spPr bwMode="auto">
              <a:xfrm rot="16200000" flipH="1">
                <a:off x="4440" y="2991"/>
                <a:ext cx="96" cy="48"/>
              </a:xfrm>
              <a:prstGeom prst="triangle">
                <a:avLst>
                  <a:gd name="adj" fmla="val 50000"/>
                </a:avLst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80" name="Text Box 278"/>
              <p:cNvSpPr txBox="1">
                <a:spLocks noChangeArrowheads="1"/>
              </p:cNvSpPr>
              <p:nvPr/>
            </p:nvSpPr>
            <p:spPr bwMode="auto">
              <a:xfrm flipH="1">
                <a:off x="4032" y="2784"/>
                <a:ext cx="17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 b="1" i="1" dirty="0"/>
                  <a:t>Q</a:t>
                </a:r>
              </a:p>
            </p:txBody>
          </p:sp>
          <p:sp>
            <p:nvSpPr>
              <p:cNvPr id="33881" name="Text Box 279"/>
              <p:cNvSpPr txBox="1">
                <a:spLocks noChangeArrowheads="1"/>
              </p:cNvSpPr>
              <p:nvPr/>
            </p:nvSpPr>
            <p:spPr bwMode="auto">
              <a:xfrm flipH="1">
                <a:off x="4032" y="3072"/>
                <a:ext cx="17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 b="1" i="1" dirty="0"/>
                  <a:t>Q</a:t>
                </a:r>
              </a:p>
            </p:txBody>
          </p:sp>
          <p:sp>
            <p:nvSpPr>
              <p:cNvPr id="33882" name="Line 280"/>
              <p:cNvSpPr>
                <a:spLocks noChangeShapeType="1"/>
              </p:cNvSpPr>
              <p:nvPr/>
            </p:nvSpPr>
            <p:spPr bwMode="auto">
              <a:xfrm flipV="1">
                <a:off x="4090" y="3095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83" name="Text Box 281"/>
              <p:cNvSpPr txBox="1">
                <a:spLocks noChangeArrowheads="1"/>
              </p:cNvSpPr>
              <p:nvPr/>
            </p:nvSpPr>
            <p:spPr bwMode="auto">
              <a:xfrm flipH="1">
                <a:off x="4142" y="3191"/>
                <a:ext cx="31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 b="1" i="1" dirty="0"/>
                  <a:t>CLR</a:t>
                </a:r>
              </a:p>
            </p:txBody>
          </p:sp>
          <p:sp>
            <p:nvSpPr>
              <p:cNvPr id="33884" name="Oval 282"/>
              <p:cNvSpPr>
                <a:spLocks noChangeArrowheads="1"/>
              </p:cNvSpPr>
              <p:nvPr/>
            </p:nvSpPr>
            <p:spPr bwMode="auto">
              <a:xfrm>
                <a:off x="4286" y="3335"/>
                <a:ext cx="72" cy="72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85" name="Oval 283"/>
              <p:cNvSpPr>
                <a:spLocks noChangeArrowheads="1"/>
              </p:cNvSpPr>
              <p:nvPr/>
            </p:nvSpPr>
            <p:spPr bwMode="auto">
              <a:xfrm>
                <a:off x="4512" y="2976"/>
                <a:ext cx="72" cy="72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284"/>
            <p:cNvGrpSpPr>
              <a:grpSpLocks/>
            </p:cNvGrpSpPr>
            <p:nvPr/>
          </p:nvGrpSpPr>
          <p:grpSpPr bwMode="auto">
            <a:xfrm>
              <a:off x="1584" y="1968"/>
              <a:ext cx="556" cy="623"/>
              <a:chOff x="4028" y="2784"/>
              <a:chExt cx="556" cy="623"/>
            </a:xfrm>
          </p:grpSpPr>
          <p:sp>
            <p:nvSpPr>
              <p:cNvPr id="33864" name="Text Box 285"/>
              <p:cNvSpPr txBox="1">
                <a:spLocks noChangeArrowheads="1"/>
              </p:cNvSpPr>
              <p:nvPr/>
            </p:nvSpPr>
            <p:spPr bwMode="auto">
              <a:xfrm flipH="1">
                <a:off x="4368" y="3072"/>
                <a:ext cx="17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 b="1" i="1" dirty="0"/>
                  <a:t>K</a:t>
                </a:r>
              </a:p>
            </p:txBody>
          </p:sp>
          <p:sp>
            <p:nvSpPr>
              <p:cNvPr id="33865" name="Rectangle 286"/>
              <p:cNvSpPr>
                <a:spLocks noChangeArrowheads="1"/>
              </p:cNvSpPr>
              <p:nvPr/>
            </p:nvSpPr>
            <p:spPr bwMode="auto">
              <a:xfrm flipH="1">
                <a:off x="4080" y="2784"/>
                <a:ext cx="432" cy="55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66" name="Text Box 287"/>
              <p:cNvSpPr txBox="1">
                <a:spLocks noChangeArrowheads="1"/>
              </p:cNvSpPr>
              <p:nvPr/>
            </p:nvSpPr>
            <p:spPr bwMode="auto">
              <a:xfrm flipH="1">
                <a:off x="4368" y="2784"/>
                <a:ext cx="15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 b="1" i="1" dirty="0"/>
                  <a:t>J</a:t>
                </a:r>
              </a:p>
            </p:txBody>
          </p:sp>
          <p:sp>
            <p:nvSpPr>
              <p:cNvPr id="33867" name="Text Box 288"/>
              <p:cNvSpPr txBox="1">
                <a:spLocks noChangeArrowheads="1"/>
              </p:cNvSpPr>
              <p:nvPr/>
            </p:nvSpPr>
            <p:spPr bwMode="auto">
              <a:xfrm flipH="1">
                <a:off x="4028" y="3057"/>
                <a:ext cx="24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endParaRPr lang="en-GB" sz="1800" b="1" i="1" dirty="0"/>
              </a:p>
            </p:txBody>
          </p:sp>
          <p:sp>
            <p:nvSpPr>
              <p:cNvPr id="33868" name="AutoShape 289"/>
              <p:cNvSpPr>
                <a:spLocks noChangeArrowheads="1"/>
              </p:cNvSpPr>
              <p:nvPr/>
            </p:nvSpPr>
            <p:spPr bwMode="auto">
              <a:xfrm rot="16200000" flipH="1">
                <a:off x="4440" y="2991"/>
                <a:ext cx="96" cy="48"/>
              </a:xfrm>
              <a:prstGeom prst="triangle">
                <a:avLst>
                  <a:gd name="adj" fmla="val 50000"/>
                </a:avLst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69" name="Text Box 290"/>
              <p:cNvSpPr txBox="1">
                <a:spLocks noChangeArrowheads="1"/>
              </p:cNvSpPr>
              <p:nvPr/>
            </p:nvSpPr>
            <p:spPr bwMode="auto">
              <a:xfrm flipH="1">
                <a:off x="4032" y="2784"/>
                <a:ext cx="17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 b="1" i="1" dirty="0"/>
                  <a:t>Q</a:t>
                </a:r>
              </a:p>
            </p:txBody>
          </p:sp>
          <p:sp>
            <p:nvSpPr>
              <p:cNvPr id="33870" name="Text Box 291"/>
              <p:cNvSpPr txBox="1">
                <a:spLocks noChangeArrowheads="1"/>
              </p:cNvSpPr>
              <p:nvPr/>
            </p:nvSpPr>
            <p:spPr bwMode="auto">
              <a:xfrm flipH="1">
                <a:off x="4032" y="3072"/>
                <a:ext cx="17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 b="1" i="1" dirty="0"/>
                  <a:t>Q</a:t>
                </a:r>
              </a:p>
            </p:txBody>
          </p:sp>
          <p:sp>
            <p:nvSpPr>
              <p:cNvPr id="33871" name="Line 292"/>
              <p:cNvSpPr>
                <a:spLocks noChangeShapeType="1"/>
              </p:cNvSpPr>
              <p:nvPr/>
            </p:nvSpPr>
            <p:spPr bwMode="auto">
              <a:xfrm flipV="1">
                <a:off x="4090" y="3095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72" name="Text Box 293"/>
              <p:cNvSpPr txBox="1">
                <a:spLocks noChangeArrowheads="1"/>
              </p:cNvSpPr>
              <p:nvPr/>
            </p:nvSpPr>
            <p:spPr bwMode="auto">
              <a:xfrm flipH="1">
                <a:off x="4142" y="3191"/>
                <a:ext cx="31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 b="1" i="1" dirty="0"/>
                  <a:t>CLR</a:t>
                </a:r>
              </a:p>
            </p:txBody>
          </p:sp>
          <p:sp>
            <p:nvSpPr>
              <p:cNvPr id="33873" name="Oval 294"/>
              <p:cNvSpPr>
                <a:spLocks noChangeArrowheads="1"/>
              </p:cNvSpPr>
              <p:nvPr/>
            </p:nvSpPr>
            <p:spPr bwMode="auto">
              <a:xfrm>
                <a:off x="4286" y="3335"/>
                <a:ext cx="72" cy="72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74" name="Oval 295"/>
              <p:cNvSpPr>
                <a:spLocks noChangeArrowheads="1"/>
              </p:cNvSpPr>
              <p:nvPr/>
            </p:nvSpPr>
            <p:spPr bwMode="auto">
              <a:xfrm>
                <a:off x="4512" y="2976"/>
                <a:ext cx="72" cy="72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" name="Group 296"/>
            <p:cNvGrpSpPr>
              <a:grpSpLocks/>
            </p:cNvGrpSpPr>
            <p:nvPr/>
          </p:nvGrpSpPr>
          <p:grpSpPr bwMode="auto">
            <a:xfrm>
              <a:off x="864" y="1968"/>
              <a:ext cx="556" cy="623"/>
              <a:chOff x="4028" y="2784"/>
              <a:chExt cx="556" cy="623"/>
            </a:xfrm>
          </p:grpSpPr>
          <p:sp>
            <p:nvSpPr>
              <p:cNvPr id="33853" name="Text Box 297"/>
              <p:cNvSpPr txBox="1">
                <a:spLocks noChangeArrowheads="1"/>
              </p:cNvSpPr>
              <p:nvPr/>
            </p:nvSpPr>
            <p:spPr bwMode="auto">
              <a:xfrm flipH="1">
                <a:off x="4368" y="3072"/>
                <a:ext cx="17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 b="1" i="1" dirty="0"/>
                  <a:t>K</a:t>
                </a:r>
              </a:p>
            </p:txBody>
          </p:sp>
          <p:sp>
            <p:nvSpPr>
              <p:cNvPr id="33854" name="Rectangle 298"/>
              <p:cNvSpPr>
                <a:spLocks noChangeArrowheads="1"/>
              </p:cNvSpPr>
              <p:nvPr/>
            </p:nvSpPr>
            <p:spPr bwMode="auto">
              <a:xfrm flipH="1">
                <a:off x="4080" y="2784"/>
                <a:ext cx="432" cy="55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55" name="Text Box 299"/>
              <p:cNvSpPr txBox="1">
                <a:spLocks noChangeArrowheads="1"/>
              </p:cNvSpPr>
              <p:nvPr/>
            </p:nvSpPr>
            <p:spPr bwMode="auto">
              <a:xfrm flipH="1">
                <a:off x="4368" y="2784"/>
                <a:ext cx="15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 b="1" i="1" dirty="0"/>
                  <a:t>J</a:t>
                </a:r>
              </a:p>
            </p:txBody>
          </p:sp>
          <p:sp>
            <p:nvSpPr>
              <p:cNvPr id="33856" name="Text Box 300"/>
              <p:cNvSpPr txBox="1">
                <a:spLocks noChangeArrowheads="1"/>
              </p:cNvSpPr>
              <p:nvPr/>
            </p:nvSpPr>
            <p:spPr bwMode="auto">
              <a:xfrm flipH="1">
                <a:off x="4028" y="3057"/>
                <a:ext cx="24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endParaRPr lang="en-GB" sz="1800" b="1" i="1" dirty="0"/>
              </a:p>
            </p:txBody>
          </p:sp>
          <p:sp>
            <p:nvSpPr>
              <p:cNvPr id="33857" name="AutoShape 301"/>
              <p:cNvSpPr>
                <a:spLocks noChangeArrowheads="1"/>
              </p:cNvSpPr>
              <p:nvPr/>
            </p:nvSpPr>
            <p:spPr bwMode="auto">
              <a:xfrm rot="16200000" flipH="1">
                <a:off x="4440" y="2991"/>
                <a:ext cx="96" cy="48"/>
              </a:xfrm>
              <a:prstGeom prst="triangle">
                <a:avLst>
                  <a:gd name="adj" fmla="val 50000"/>
                </a:avLst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58" name="Text Box 302"/>
              <p:cNvSpPr txBox="1">
                <a:spLocks noChangeArrowheads="1"/>
              </p:cNvSpPr>
              <p:nvPr/>
            </p:nvSpPr>
            <p:spPr bwMode="auto">
              <a:xfrm flipH="1">
                <a:off x="4032" y="2784"/>
                <a:ext cx="17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 b="1" i="1" dirty="0"/>
                  <a:t>Q</a:t>
                </a:r>
              </a:p>
            </p:txBody>
          </p:sp>
          <p:sp>
            <p:nvSpPr>
              <p:cNvPr id="33859" name="Text Box 303"/>
              <p:cNvSpPr txBox="1">
                <a:spLocks noChangeArrowheads="1"/>
              </p:cNvSpPr>
              <p:nvPr/>
            </p:nvSpPr>
            <p:spPr bwMode="auto">
              <a:xfrm flipH="1">
                <a:off x="4032" y="3072"/>
                <a:ext cx="17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 b="1" i="1" dirty="0"/>
                  <a:t>Q</a:t>
                </a:r>
              </a:p>
            </p:txBody>
          </p:sp>
          <p:sp>
            <p:nvSpPr>
              <p:cNvPr id="33860" name="Line 304"/>
              <p:cNvSpPr>
                <a:spLocks noChangeShapeType="1"/>
              </p:cNvSpPr>
              <p:nvPr/>
            </p:nvSpPr>
            <p:spPr bwMode="auto">
              <a:xfrm flipV="1">
                <a:off x="4090" y="3095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61" name="Text Box 305"/>
              <p:cNvSpPr txBox="1">
                <a:spLocks noChangeArrowheads="1"/>
              </p:cNvSpPr>
              <p:nvPr/>
            </p:nvSpPr>
            <p:spPr bwMode="auto">
              <a:xfrm flipH="1">
                <a:off x="4142" y="3191"/>
                <a:ext cx="31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 b="1" i="1" dirty="0"/>
                  <a:t>CLR</a:t>
                </a:r>
              </a:p>
            </p:txBody>
          </p:sp>
          <p:sp>
            <p:nvSpPr>
              <p:cNvPr id="33862" name="Oval 306"/>
              <p:cNvSpPr>
                <a:spLocks noChangeArrowheads="1"/>
              </p:cNvSpPr>
              <p:nvPr/>
            </p:nvSpPr>
            <p:spPr bwMode="auto">
              <a:xfrm>
                <a:off x="4286" y="3335"/>
                <a:ext cx="72" cy="72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63" name="Oval 307"/>
              <p:cNvSpPr>
                <a:spLocks noChangeArrowheads="1"/>
              </p:cNvSpPr>
              <p:nvPr/>
            </p:nvSpPr>
            <p:spPr bwMode="auto">
              <a:xfrm>
                <a:off x="4512" y="2976"/>
                <a:ext cx="72" cy="72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" name="Group 310"/>
            <p:cNvGrpSpPr>
              <a:grpSpLocks/>
            </p:cNvGrpSpPr>
            <p:nvPr/>
          </p:nvGrpSpPr>
          <p:grpSpPr bwMode="auto">
            <a:xfrm>
              <a:off x="3600" y="2064"/>
              <a:ext cx="196" cy="144"/>
              <a:chOff x="4320" y="1968"/>
              <a:chExt cx="196" cy="144"/>
            </a:xfrm>
          </p:grpSpPr>
          <p:sp>
            <p:nvSpPr>
              <p:cNvPr id="33850" name="Line 311"/>
              <p:cNvSpPr>
                <a:spLocks noChangeShapeType="1"/>
              </p:cNvSpPr>
              <p:nvPr/>
            </p:nvSpPr>
            <p:spPr bwMode="auto">
              <a:xfrm flipH="1" flipV="1">
                <a:off x="4320" y="2112"/>
                <a:ext cx="9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sm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51" name="Line 312"/>
              <p:cNvSpPr>
                <a:spLocks noChangeShapeType="1"/>
              </p:cNvSpPr>
              <p:nvPr/>
            </p:nvSpPr>
            <p:spPr bwMode="auto">
              <a:xfrm flipH="1" flipV="1">
                <a:off x="4416" y="1968"/>
                <a:ext cx="100" cy="2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52" name="Line 313"/>
              <p:cNvSpPr>
                <a:spLocks noChangeShapeType="1"/>
              </p:cNvSpPr>
              <p:nvPr/>
            </p:nvSpPr>
            <p:spPr bwMode="auto">
              <a:xfrm flipH="1" flipV="1">
                <a:off x="4416" y="1968"/>
                <a:ext cx="0" cy="14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" name="Group 314"/>
            <p:cNvGrpSpPr>
              <a:grpSpLocks/>
            </p:cNvGrpSpPr>
            <p:nvPr/>
          </p:nvGrpSpPr>
          <p:grpSpPr bwMode="auto">
            <a:xfrm>
              <a:off x="2880" y="2064"/>
              <a:ext cx="196" cy="144"/>
              <a:chOff x="4320" y="1968"/>
              <a:chExt cx="196" cy="144"/>
            </a:xfrm>
          </p:grpSpPr>
          <p:sp>
            <p:nvSpPr>
              <p:cNvPr id="33847" name="Line 315"/>
              <p:cNvSpPr>
                <a:spLocks noChangeShapeType="1"/>
              </p:cNvSpPr>
              <p:nvPr/>
            </p:nvSpPr>
            <p:spPr bwMode="auto">
              <a:xfrm flipH="1" flipV="1">
                <a:off x="4320" y="2112"/>
                <a:ext cx="9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sm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48" name="Line 316"/>
              <p:cNvSpPr>
                <a:spLocks noChangeShapeType="1"/>
              </p:cNvSpPr>
              <p:nvPr/>
            </p:nvSpPr>
            <p:spPr bwMode="auto">
              <a:xfrm flipH="1" flipV="1">
                <a:off x="4416" y="1968"/>
                <a:ext cx="100" cy="2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49" name="Line 317"/>
              <p:cNvSpPr>
                <a:spLocks noChangeShapeType="1"/>
              </p:cNvSpPr>
              <p:nvPr/>
            </p:nvSpPr>
            <p:spPr bwMode="auto">
              <a:xfrm flipH="1" flipV="1">
                <a:off x="4416" y="1968"/>
                <a:ext cx="0" cy="14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" name="Group 318"/>
            <p:cNvGrpSpPr>
              <a:grpSpLocks/>
            </p:cNvGrpSpPr>
            <p:nvPr/>
          </p:nvGrpSpPr>
          <p:grpSpPr bwMode="auto">
            <a:xfrm>
              <a:off x="2160" y="2064"/>
              <a:ext cx="196" cy="144"/>
              <a:chOff x="4320" y="1968"/>
              <a:chExt cx="196" cy="144"/>
            </a:xfrm>
          </p:grpSpPr>
          <p:sp>
            <p:nvSpPr>
              <p:cNvPr id="33844" name="Line 319"/>
              <p:cNvSpPr>
                <a:spLocks noChangeShapeType="1"/>
              </p:cNvSpPr>
              <p:nvPr/>
            </p:nvSpPr>
            <p:spPr bwMode="auto">
              <a:xfrm flipH="1" flipV="1">
                <a:off x="4320" y="2112"/>
                <a:ext cx="9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sm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45" name="Line 320"/>
              <p:cNvSpPr>
                <a:spLocks noChangeShapeType="1"/>
              </p:cNvSpPr>
              <p:nvPr/>
            </p:nvSpPr>
            <p:spPr bwMode="auto">
              <a:xfrm flipH="1" flipV="1">
                <a:off x="4416" y="1968"/>
                <a:ext cx="100" cy="2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46" name="Line 321"/>
              <p:cNvSpPr>
                <a:spLocks noChangeShapeType="1"/>
              </p:cNvSpPr>
              <p:nvPr/>
            </p:nvSpPr>
            <p:spPr bwMode="auto">
              <a:xfrm flipH="1" flipV="1">
                <a:off x="4416" y="1968"/>
                <a:ext cx="0" cy="14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" name="Group 322"/>
            <p:cNvGrpSpPr>
              <a:grpSpLocks/>
            </p:cNvGrpSpPr>
            <p:nvPr/>
          </p:nvGrpSpPr>
          <p:grpSpPr bwMode="auto">
            <a:xfrm>
              <a:off x="1440" y="2064"/>
              <a:ext cx="196" cy="144"/>
              <a:chOff x="4320" y="1968"/>
              <a:chExt cx="196" cy="144"/>
            </a:xfrm>
          </p:grpSpPr>
          <p:sp>
            <p:nvSpPr>
              <p:cNvPr id="33841" name="Line 323"/>
              <p:cNvSpPr>
                <a:spLocks noChangeShapeType="1"/>
              </p:cNvSpPr>
              <p:nvPr/>
            </p:nvSpPr>
            <p:spPr bwMode="auto">
              <a:xfrm flipH="1" flipV="1">
                <a:off x="4320" y="2112"/>
                <a:ext cx="9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sm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42" name="Line 324"/>
              <p:cNvSpPr>
                <a:spLocks noChangeShapeType="1"/>
              </p:cNvSpPr>
              <p:nvPr/>
            </p:nvSpPr>
            <p:spPr bwMode="auto">
              <a:xfrm flipH="1" flipV="1">
                <a:off x="4416" y="1968"/>
                <a:ext cx="100" cy="2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43" name="Line 325"/>
              <p:cNvSpPr>
                <a:spLocks noChangeShapeType="1"/>
              </p:cNvSpPr>
              <p:nvPr/>
            </p:nvSpPr>
            <p:spPr bwMode="auto">
              <a:xfrm flipH="1" flipV="1">
                <a:off x="4416" y="1968"/>
                <a:ext cx="0" cy="14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829" name="Text Box 326"/>
            <p:cNvSpPr txBox="1">
              <a:spLocks noChangeArrowheads="1"/>
            </p:cNvSpPr>
            <p:nvPr/>
          </p:nvSpPr>
          <p:spPr bwMode="auto">
            <a:xfrm>
              <a:off x="2112" y="1872"/>
              <a:ext cx="240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GB" b="1"/>
                <a:t>D</a:t>
              </a:r>
            </a:p>
          </p:txBody>
        </p:sp>
        <p:sp>
          <p:nvSpPr>
            <p:cNvPr id="33830" name="Text Box 327"/>
            <p:cNvSpPr txBox="1">
              <a:spLocks noChangeArrowheads="1"/>
            </p:cNvSpPr>
            <p:nvPr/>
          </p:nvSpPr>
          <p:spPr bwMode="auto">
            <a:xfrm>
              <a:off x="1392" y="1872"/>
              <a:ext cx="240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GB" b="1"/>
                <a:t>E</a:t>
              </a:r>
            </a:p>
          </p:txBody>
        </p:sp>
        <p:sp>
          <p:nvSpPr>
            <p:cNvPr id="33831" name="Text Box 328"/>
            <p:cNvSpPr txBox="1">
              <a:spLocks noChangeArrowheads="1"/>
            </p:cNvSpPr>
            <p:nvPr/>
          </p:nvSpPr>
          <p:spPr bwMode="auto">
            <a:xfrm>
              <a:off x="720" y="1872"/>
              <a:ext cx="240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GB" b="1"/>
                <a:t>F</a:t>
              </a:r>
            </a:p>
          </p:txBody>
        </p:sp>
        <p:sp>
          <p:nvSpPr>
            <p:cNvPr id="33832" name="Line 329"/>
            <p:cNvSpPr>
              <a:spLocks noChangeShapeType="1"/>
            </p:cNvSpPr>
            <p:nvPr/>
          </p:nvSpPr>
          <p:spPr bwMode="auto">
            <a:xfrm flipV="1">
              <a:off x="1872" y="2592"/>
              <a:ext cx="0" cy="1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3" name="Line 330"/>
            <p:cNvSpPr>
              <a:spLocks noChangeShapeType="1"/>
            </p:cNvSpPr>
            <p:nvPr/>
          </p:nvSpPr>
          <p:spPr bwMode="auto">
            <a:xfrm flipV="1">
              <a:off x="2592" y="2592"/>
              <a:ext cx="0" cy="1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4" name="Line 331"/>
            <p:cNvSpPr>
              <a:spLocks noChangeShapeType="1"/>
            </p:cNvSpPr>
            <p:nvPr/>
          </p:nvSpPr>
          <p:spPr bwMode="auto">
            <a:xfrm flipV="1">
              <a:off x="3312" y="2592"/>
              <a:ext cx="0" cy="1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5" name="Line 332"/>
            <p:cNvSpPr>
              <a:spLocks noChangeShapeType="1"/>
            </p:cNvSpPr>
            <p:nvPr/>
          </p:nvSpPr>
          <p:spPr bwMode="auto">
            <a:xfrm flipV="1">
              <a:off x="4032" y="2592"/>
              <a:ext cx="0" cy="1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6" name="Line 333"/>
            <p:cNvSpPr>
              <a:spLocks noChangeShapeType="1"/>
            </p:cNvSpPr>
            <p:nvPr/>
          </p:nvSpPr>
          <p:spPr bwMode="auto">
            <a:xfrm flipV="1">
              <a:off x="4752" y="2592"/>
              <a:ext cx="0" cy="1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7" name="Line 334"/>
            <p:cNvSpPr>
              <a:spLocks noChangeShapeType="1"/>
            </p:cNvSpPr>
            <p:nvPr/>
          </p:nvSpPr>
          <p:spPr bwMode="auto">
            <a:xfrm flipV="1">
              <a:off x="2112" y="3072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8" name="Line 335"/>
            <p:cNvSpPr>
              <a:spLocks noChangeShapeType="1"/>
            </p:cNvSpPr>
            <p:nvPr/>
          </p:nvSpPr>
          <p:spPr bwMode="auto">
            <a:xfrm flipV="1">
              <a:off x="2112" y="3168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9" name="Line 336"/>
            <p:cNvSpPr>
              <a:spLocks noChangeShapeType="1"/>
            </p:cNvSpPr>
            <p:nvPr/>
          </p:nvSpPr>
          <p:spPr bwMode="auto">
            <a:xfrm flipV="1">
              <a:off x="2112" y="3264"/>
              <a:ext cx="192" cy="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0" name="Line 337"/>
            <p:cNvSpPr>
              <a:spLocks noChangeShapeType="1"/>
            </p:cNvSpPr>
            <p:nvPr/>
          </p:nvSpPr>
          <p:spPr bwMode="auto">
            <a:xfrm flipV="1">
              <a:off x="2832" y="3120"/>
              <a:ext cx="144" cy="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276600" y="7742237"/>
            <a:ext cx="5097780" cy="739704"/>
          </a:xfrm>
          <a:prstGeom prst="rect">
            <a:avLst/>
          </a:prstGeom>
          <a:noFill/>
        </p:spPr>
        <p:txBody>
          <a:bodyPr lIns="115470" tIns="57735" rIns="115470" bIns="57735"/>
          <a:lstStyle/>
          <a:p>
            <a:r>
              <a:rPr lang="en-US" dirty="0"/>
              <a:t>Asynchronous (Ripple) Counters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611C8B-0B62-4EAD-9F44-568E43FB13CE}" type="slidenum">
              <a:rPr lang="en-US"/>
              <a:pPr/>
              <a:t>8</a:t>
            </a:fld>
            <a:endParaRPr lang="en-US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Asynchronous (Ripple) Counters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5900" y="1571872"/>
            <a:ext cx="10104120" cy="2034187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40000"/>
              </a:spcBef>
              <a:buSzPct val="120000"/>
              <a:buFont typeface="Wingdings" pitchFamily="2" charset="2"/>
              <a:buChar char="§"/>
            </a:pPr>
            <a:r>
              <a:rPr lang="en-US" smtClean="0"/>
              <a:t>Propagation delays in an asynchronous (ripple-clocked) binary counter.</a:t>
            </a:r>
          </a:p>
          <a:p>
            <a:pPr>
              <a:lnSpc>
                <a:spcPct val="90000"/>
              </a:lnSpc>
              <a:spcBef>
                <a:spcPct val="40000"/>
              </a:spcBef>
              <a:buSzPct val="120000"/>
              <a:buFont typeface="Wingdings" pitchFamily="2" charset="2"/>
              <a:buChar char="§"/>
            </a:pPr>
            <a:r>
              <a:rPr lang="en-US" smtClean="0"/>
              <a:t>If the accumulated delay is greater than the clock pulse, some counter states may be misrepresented!</a:t>
            </a:r>
          </a:p>
        </p:txBody>
      </p:sp>
      <p:grpSp>
        <p:nvGrpSpPr>
          <p:cNvPr id="2" name="Group 297"/>
          <p:cNvGrpSpPr>
            <a:grpSpLocks/>
          </p:cNvGrpSpPr>
          <p:nvPr/>
        </p:nvGrpSpPr>
        <p:grpSpPr bwMode="auto">
          <a:xfrm>
            <a:off x="2819400" y="4618037"/>
            <a:ext cx="8684261" cy="2958818"/>
            <a:chOff x="960" y="2352"/>
            <a:chExt cx="4208" cy="1536"/>
          </a:xfrm>
        </p:grpSpPr>
        <p:sp>
          <p:nvSpPr>
            <p:cNvPr id="28684" name="Line 298"/>
            <p:cNvSpPr>
              <a:spLocks noChangeShapeType="1"/>
            </p:cNvSpPr>
            <p:nvPr/>
          </p:nvSpPr>
          <p:spPr bwMode="auto">
            <a:xfrm flipV="1">
              <a:off x="1584" y="2352"/>
              <a:ext cx="38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5" name="Line 299"/>
            <p:cNvSpPr>
              <a:spLocks noChangeShapeType="1"/>
            </p:cNvSpPr>
            <p:nvPr/>
          </p:nvSpPr>
          <p:spPr bwMode="auto">
            <a:xfrm>
              <a:off x="1584" y="2352"/>
              <a:ext cx="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none" w="sm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6" name="Line 300"/>
            <p:cNvSpPr>
              <a:spLocks noChangeShapeType="1"/>
            </p:cNvSpPr>
            <p:nvPr/>
          </p:nvSpPr>
          <p:spPr bwMode="auto">
            <a:xfrm flipV="1">
              <a:off x="1968" y="2496"/>
              <a:ext cx="38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7" name="Line 301"/>
            <p:cNvSpPr>
              <a:spLocks noChangeShapeType="1"/>
            </p:cNvSpPr>
            <p:nvPr/>
          </p:nvSpPr>
          <p:spPr bwMode="auto">
            <a:xfrm flipV="1">
              <a:off x="2352" y="2352"/>
              <a:ext cx="38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8" name="Line 302"/>
            <p:cNvSpPr>
              <a:spLocks noChangeShapeType="1"/>
            </p:cNvSpPr>
            <p:nvPr/>
          </p:nvSpPr>
          <p:spPr bwMode="auto">
            <a:xfrm flipV="1">
              <a:off x="2736" y="2496"/>
              <a:ext cx="33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9" name="Line 303"/>
            <p:cNvSpPr>
              <a:spLocks noChangeShapeType="1"/>
            </p:cNvSpPr>
            <p:nvPr/>
          </p:nvSpPr>
          <p:spPr bwMode="auto">
            <a:xfrm>
              <a:off x="1392" y="249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0" name="Line 304"/>
            <p:cNvSpPr>
              <a:spLocks noChangeShapeType="1"/>
            </p:cNvSpPr>
            <p:nvPr/>
          </p:nvSpPr>
          <p:spPr bwMode="auto">
            <a:xfrm flipH="1">
              <a:off x="1968" y="2352"/>
              <a:ext cx="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none" w="sm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1" name="Line 305"/>
            <p:cNvSpPr>
              <a:spLocks noChangeShapeType="1"/>
            </p:cNvSpPr>
            <p:nvPr/>
          </p:nvSpPr>
          <p:spPr bwMode="auto">
            <a:xfrm flipH="1">
              <a:off x="2352" y="2352"/>
              <a:ext cx="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2" name="Line 306"/>
            <p:cNvSpPr>
              <a:spLocks noChangeShapeType="1"/>
            </p:cNvSpPr>
            <p:nvPr/>
          </p:nvSpPr>
          <p:spPr bwMode="auto">
            <a:xfrm flipH="1">
              <a:off x="2736" y="2352"/>
              <a:ext cx="1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3" name="Line 307"/>
            <p:cNvSpPr>
              <a:spLocks noChangeShapeType="1"/>
            </p:cNvSpPr>
            <p:nvPr/>
          </p:nvSpPr>
          <p:spPr bwMode="auto">
            <a:xfrm flipH="1">
              <a:off x="1584" y="2496"/>
              <a:ext cx="0" cy="10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4" name="Line 308"/>
            <p:cNvSpPr>
              <a:spLocks noChangeShapeType="1"/>
            </p:cNvSpPr>
            <p:nvPr/>
          </p:nvSpPr>
          <p:spPr bwMode="auto">
            <a:xfrm flipH="1">
              <a:off x="1680" y="2640"/>
              <a:ext cx="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5" name="Line 309"/>
            <p:cNvSpPr>
              <a:spLocks noChangeShapeType="1"/>
            </p:cNvSpPr>
            <p:nvPr/>
          </p:nvSpPr>
          <p:spPr bwMode="auto">
            <a:xfrm>
              <a:off x="1680" y="2640"/>
              <a:ext cx="76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6" name="Line 310"/>
            <p:cNvSpPr>
              <a:spLocks noChangeShapeType="1"/>
            </p:cNvSpPr>
            <p:nvPr/>
          </p:nvSpPr>
          <p:spPr bwMode="auto">
            <a:xfrm flipV="1">
              <a:off x="2448" y="2784"/>
              <a:ext cx="72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7" name="Line 311"/>
            <p:cNvSpPr>
              <a:spLocks noChangeShapeType="1"/>
            </p:cNvSpPr>
            <p:nvPr/>
          </p:nvSpPr>
          <p:spPr bwMode="auto">
            <a:xfrm>
              <a:off x="1392" y="2784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8" name="Line 312"/>
            <p:cNvSpPr>
              <a:spLocks noChangeShapeType="1"/>
            </p:cNvSpPr>
            <p:nvPr/>
          </p:nvSpPr>
          <p:spPr bwMode="auto">
            <a:xfrm flipH="1">
              <a:off x="2448" y="2640"/>
              <a:ext cx="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9" name="Line 313"/>
            <p:cNvSpPr>
              <a:spLocks noChangeShapeType="1"/>
            </p:cNvSpPr>
            <p:nvPr/>
          </p:nvSpPr>
          <p:spPr bwMode="auto">
            <a:xfrm flipH="1">
              <a:off x="2544" y="2928"/>
              <a:ext cx="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0" name="Line 314"/>
            <p:cNvSpPr>
              <a:spLocks noChangeShapeType="1"/>
            </p:cNvSpPr>
            <p:nvPr/>
          </p:nvSpPr>
          <p:spPr bwMode="auto">
            <a:xfrm>
              <a:off x="1392" y="3072"/>
              <a:ext cx="115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1" name="Line 315"/>
            <p:cNvSpPr>
              <a:spLocks noChangeShapeType="1"/>
            </p:cNvSpPr>
            <p:nvPr/>
          </p:nvSpPr>
          <p:spPr bwMode="auto">
            <a:xfrm flipH="1">
              <a:off x="1680" y="2784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2" name="Text Box 316"/>
            <p:cNvSpPr txBox="1">
              <a:spLocks noChangeArrowheads="1"/>
            </p:cNvSpPr>
            <p:nvPr/>
          </p:nvSpPr>
          <p:spPr bwMode="auto">
            <a:xfrm>
              <a:off x="3936" y="2352"/>
              <a:ext cx="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4</a:t>
              </a:r>
            </a:p>
          </p:txBody>
        </p:sp>
        <p:sp>
          <p:nvSpPr>
            <p:cNvPr id="28703" name="Text Box 317"/>
            <p:cNvSpPr txBox="1">
              <a:spLocks noChangeArrowheads="1"/>
            </p:cNvSpPr>
            <p:nvPr/>
          </p:nvSpPr>
          <p:spPr bwMode="auto">
            <a:xfrm>
              <a:off x="3168" y="2352"/>
              <a:ext cx="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3</a:t>
              </a:r>
            </a:p>
          </p:txBody>
        </p:sp>
        <p:sp>
          <p:nvSpPr>
            <p:cNvPr id="28704" name="Text Box 318"/>
            <p:cNvSpPr txBox="1">
              <a:spLocks noChangeArrowheads="1"/>
            </p:cNvSpPr>
            <p:nvPr/>
          </p:nvSpPr>
          <p:spPr bwMode="auto">
            <a:xfrm>
              <a:off x="2448" y="2352"/>
              <a:ext cx="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2</a:t>
              </a:r>
            </a:p>
          </p:txBody>
        </p:sp>
        <p:sp>
          <p:nvSpPr>
            <p:cNvPr id="28705" name="Text Box 319"/>
            <p:cNvSpPr txBox="1">
              <a:spLocks noChangeArrowheads="1"/>
            </p:cNvSpPr>
            <p:nvPr/>
          </p:nvSpPr>
          <p:spPr bwMode="auto">
            <a:xfrm>
              <a:off x="1680" y="2352"/>
              <a:ext cx="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1</a:t>
              </a:r>
            </a:p>
          </p:txBody>
        </p:sp>
        <p:sp>
          <p:nvSpPr>
            <p:cNvPr id="28706" name="Text Box 320"/>
            <p:cNvSpPr txBox="1">
              <a:spLocks noChangeArrowheads="1"/>
            </p:cNvSpPr>
            <p:nvPr/>
          </p:nvSpPr>
          <p:spPr bwMode="auto">
            <a:xfrm>
              <a:off x="960" y="2352"/>
              <a:ext cx="31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dirty="0"/>
                <a:t>CLK</a:t>
              </a:r>
            </a:p>
          </p:txBody>
        </p:sp>
        <p:sp>
          <p:nvSpPr>
            <p:cNvPr id="28707" name="Text Box 321"/>
            <p:cNvSpPr txBox="1">
              <a:spLocks noChangeArrowheads="1"/>
            </p:cNvSpPr>
            <p:nvPr/>
          </p:nvSpPr>
          <p:spPr bwMode="auto">
            <a:xfrm>
              <a:off x="1104" y="2640"/>
              <a:ext cx="25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GB" sz="1800" b="1" i="1" dirty="0"/>
                <a:t>Q</a:t>
              </a:r>
              <a:r>
                <a:rPr lang="en-GB" sz="1800" b="1" baseline="-25000" dirty="0"/>
                <a:t>0</a:t>
              </a:r>
              <a:endParaRPr lang="en-GB" sz="1800" b="1" dirty="0"/>
            </a:p>
          </p:txBody>
        </p:sp>
        <p:sp>
          <p:nvSpPr>
            <p:cNvPr id="28708" name="Text Box 322"/>
            <p:cNvSpPr txBox="1">
              <a:spLocks noChangeArrowheads="1"/>
            </p:cNvSpPr>
            <p:nvPr/>
          </p:nvSpPr>
          <p:spPr bwMode="auto">
            <a:xfrm>
              <a:off x="1104" y="2928"/>
              <a:ext cx="25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GB" sz="1800" b="1" i="1" dirty="0"/>
                <a:t>Q</a:t>
              </a:r>
              <a:r>
                <a:rPr lang="en-GB" sz="1800" b="1" baseline="-25000" dirty="0"/>
                <a:t>1</a:t>
              </a:r>
              <a:endParaRPr lang="en-GB" sz="1800" b="1" dirty="0"/>
            </a:p>
          </p:txBody>
        </p:sp>
        <p:sp>
          <p:nvSpPr>
            <p:cNvPr id="28709" name="Line 323"/>
            <p:cNvSpPr>
              <a:spLocks noChangeShapeType="1"/>
            </p:cNvSpPr>
            <p:nvPr/>
          </p:nvSpPr>
          <p:spPr bwMode="auto">
            <a:xfrm flipV="1">
              <a:off x="3072" y="2352"/>
              <a:ext cx="38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0" name="Line 324"/>
            <p:cNvSpPr>
              <a:spLocks noChangeShapeType="1"/>
            </p:cNvSpPr>
            <p:nvPr/>
          </p:nvSpPr>
          <p:spPr bwMode="auto">
            <a:xfrm flipV="1">
              <a:off x="3456" y="2496"/>
              <a:ext cx="38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1" name="Line 325"/>
            <p:cNvSpPr>
              <a:spLocks noChangeShapeType="1"/>
            </p:cNvSpPr>
            <p:nvPr/>
          </p:nvSpPr>
          <p:spPr bwMode="auto">
            <a:xfrm flipV="1">
              <a:off x="3840" y="2352"/>
              <a:ext cx="38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2" name="Line 326"/>
            <p:cNvSpPr>
              <a:spLocks noChangeShapeType="1"/>
            </p:cNvSpPr>
            <p:nvPr/>
          </p:nvSpPr>
          <p:spPr bwMode="auto">
            <a:xfrm flipV="1">
              <a:off x="4224" y="249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3" name="Line 327"/>
            <p:cNvSpPr>
              <a:spLocks noChangeShapeType="1"/>
            </p:cNvSpPr>
            <p:nvPr/>
          </p:nvSpPr>
          <p:spPr bwMode="auto">
            <a:xfrm flipH="1">
              <a:off x="3072" y="2352"/>
              <a:ext cx="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4" name="Line 328"/>
            <p:cNvSpPr>
              <a:spLocks noChangeShapeType="1"/>
            </p:cNvSpPr>
            <p:nvPr/>
          </p:nvSpPr>
          <p:spPr bwMode="auto">
            <a:xfrm flipH="1">
              <a:off x="3456" y="2352"/>
              <a:ext cx="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5" name="Line 329"/>
            <p:cNvSpPr>
              <a:spLocks noChangeShapeType="1"/>
            </p:cNvSpPr>
            <p:nvPr/>
          </p:nvSpPr>
          <p:spPr bwMode="auto">
            <a:xfrm flipH="1">
              <a:off x="3840" y="2352"/>
              <a:ext cx="1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6" name="Line 330"/>
            <p:cNvSpPr>
              <a:spLocks noChangeShapeType="1"/>
            </p:cNvSpPr>
            <p:nvPr/>
          </p:nvSpPr>
          <p:spPr bwMode="auto">
            <a:xfrm flipH="1">
              <a:off x="4224" y="2352"/>
              <a:ext cx="1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7" name="Line 331"/>
            <p:cNvSpPr>
              <a:spLocks noChangeShapeType="1"/>
            </p:cNvSpPr>
            <p:nvPr/>
          </p:nvSpPr>
          <p:spPr bwMode="auto">
            <a:xfrm flipH="1">
              <a:off x="3168" y="2640"/>
              <a:ext cx="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8" name="Line 332"/>
            <p:cNvSpPr>
              <a:spLocks noChangeShapeType="1"/>
            </p:cNvSpPr>
            <p:nvPr/>
          </p:nvSpPr>
          <p:spPr bwMode="auto">
            <a:xfrm>
              <a:off x="3168" y="2640"/>
              <a:ext cx="76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9" name="Line 333"/>
            <p:cNvSpPr>
              <a:spLocks noChangeShapeType="1"/>
            </p:cNvSpPr>
            <p:nvPr/>
          </p:nvSpPr>
          <p:spPr bwMode="auto">
            <a:xfrm flipV="1">
              <a:off x="3936" y="2784"/>
              <a:ext cx="48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0" name="Line 334"/>
            <p:cNvSpPr>
              <a:spLocks noChangeShapeType="1"/>
            </p:cNvSpPr>
            <p:nvPr/>
          </p:nvSpPr>
          <p:spPr bwMode="auto">
            <a:xfrm flipH="1">
              <a:off x="3936" y="2640"/>
              <a:ext cx="1" cy="16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1" name="Line 335"/>
            <p:cNvSpPr>
              <a:spLocks noChangeShapeType="1"/>
            </p:cNvSpPr>
            <p:nvPr/>
          </p:nvSpPr>
          <p:spPr bwMode="auto">
            <a:xfrm flipH="1">
              <a:off x="4032" y="2928"/>
              <a:ext cx="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2" name="Line 336"/>
            <p:cNvSpPr>
              <a:spLocks noChangeShapeType="1"/>
            </p:cNvSpPr>
            <p:nvPr/>
          </p:nvSpPr>
          <p:spPr bwMode="auto">
            <a:xfrm flipV="1">
              <a:off x="2544" y="2928"/>
              <a:ext cx="14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3" name="Line 337"/>
            <p:cNvSpPr>
              <a:spLocks noChangeShapeType="1"/>
            </p:cNvSpPr>
            <p:nvPr/>
          </p:nvSpPr>
          <p:spPr bwMode="auto">
            <a:xfrm flipV="1">
              <a:off x="4032" y="3072"/>
              <a:ext cx="38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4" name="Text Box 338"/>
            <p:cNvSpPr txBox="1">
              <a:spLocks noChangeArrowheads="1"/>
            </p:cNvSpPr>
            <p:nvPr/>
          </p:nvSpPr>
          <p:spPr bwMode="auto">
            <a:xfrm>
              <a:off x="1104" y="3168"/>
              <a:ext cx="25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GB" sz="1800" b="1" i="1" dirty="0"/>
                <a:t>Q</a:t>
              </a:r>
              <a:r>
                <a:rPr lang="en-GB" sz="1800" b="1" baseline="-25000" dirty="0"/>
                <a:t>2</a:t>
              </a:r>
              <a:endParaRPr lang="en-GB" sz="1800" b="1" dirty="0"/>
            </a:p>
          </p:txBody>
        </p:sp>
        <p:sp>
          <p:nvSpPr>
            <p:cNvPr id="28725" name="Line 339"/>
            <p:cNvSpPr>
              <a:spLocks noChangeShapeType="1"/>
            </p:cNvSpPr>
            <p:nvPr/>
          </p:nvSpPr>
          <p:spPr bwMode="auto">
            <a:xfrm>
              <a:off x="1392" y="3360"/>
              <a:ext cx="273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6" name="Line 340"/>
            <p:cNvSpPr>
              <a:spLocks noChangeShapeType="1"/>
            </p:cNvSpPr>
            <p:nvPr/>
          </p:nvSpPr>
          <p:spPr bwMode="auto">
            <a:xfrm flipH="1">
              <a:off x="4128" y="3216"/>
              <a:ext cx="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7" name="Line 341"/>
            <p:cNvSpPr>
              <a:spLocks noChangeShapeType="1"/>
            </p:cNvSpPr>
            <p:nvPr/>
          </p:nvSpPr>
          <p:spPr bwMode="auto">
            <a:xfrm flipV="1">
              <a:off x="4128" y="3216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8" name="Line 342"/>
            <p:cNvSpPr>
              <a:spLocks noChangeShapeType="1"/>
            </p:cNvSpPr>
            <p:nvPr/>
          </p:nvSpPr>
          <p:spPr bwMode="auto">
            <a:xfrm flipH="1">
              <a:off x="2352" y="2496"/>
              <a:ext cx="1" cy="1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9" name="Line 343"/>
            <p:cNvSpPr>
              <a:spLocks noChangeShapeType="1"/>
            </p:cNvSpPr>
            <p:nvPr/>
          </p:nvSpPr>
          <p:spPr bwMode="auto">
            <a:xfrm flipH="1">
              <a:off x="3840" y="2496"/>
              <a:ext cx="1" cy="12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0" name="Text Box 344"/>
            <p:cNvSpPr txBox="1">
              <a:spLocks noChangeArrowheads="1"/>
            </p:cNvSpPr>
            <p:nvPr/>
          </p:nvSpPr>
          <p:spPr bwMode="auto">
            <a:xfrm>
              <a:off x="1320" y="3552"/>
              <a:ext cx="69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GB" sz="1800" b="1" i="1" dirty="0" err="1"/>
                <a:t>t</a:t>
              </a:r>
              <a:r>
                <a:rPr lang="en-GB" sz="1800" b="1" i="1" baseline="-30000" dirty="0" err="1"/>
                <a:t>PLH</a:t>
              </a:r>
              <a:endParaRPr lang="en-GB" sz="1800" b="1" i="1" baseline="-30000" dirty="0"/>
            </a:p>
            <a:p>
              <a:pPr>
                <a:spcBef>
                  <a:spcPct val="0"/>
                </a:spcBef>
              </a:pPr>
              <a:r>
                <a:rPr lang="en-GB" sz="1800" b="1" dirty="0"/>
                <a:t>(CLK to </a:t>
              </a:r>
              <a:r>
                <a:rPr lang="en-GB" sz="1800" b="1" i="1" dirty="0"/>
                <a:t>Q</a:t>
              </a:r>
              <a:r>
                <a:rPr lang="en-GB" sz="1800" b="1" baseline="-25000" dirty="0"/>
                <a:t>0</a:t>
              </a:r>
              <a:r>
                <a:rPr lang="en-GB" sz="1800" b="1" dirty="0"/>
                <a:t>)</a:t>
              </a:r>
            </a:p>
          </p:txBody>
        </p:sp>
        <p:sp>
          <p:nvSpPr>
            <p:cNvPr id="28731" name="Text Box 345"/>
            <p:cNvSpPr txBox="1">
              <a:spLocks noChangeArrowheads="1"/>
            </p:cNvSpPr>
            <p:nvPr/>
          </p:nvSpPr>
          <p:spPr bwMode="auto">
            <a:xfrm>
              <a:off x="2688" y="3346"/>
              <a:ext cx="89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i="1" dirty="0" err="1"/>
                <a:t>t</a:t>
              </a:r>
              <a:r>
                <a:rPr lang="en-GB" sz="1800" b="1" i="1" baseline="-30000" dirty="0" err="1"/>
                <a:t>PHL</a:t>
              </a:r>
              <a:r>
                <a:rPr lang="en-GB" sz="1800" b="1" i="1" baseline="-30000" dirty="0"/>
                <a:t> </a:t>
              </a:r>
              <a:r>
                <a:rPr lang="en-GB" sz="1800" b="1" dirty="0"/>
                <a:t>(CLK to </a:t>
              </a:r>
              <a:r>
                <a:rPr lang="en-GB" sz="1800" b="1" i="1" dirty="0"/>
                <a:t>Q</a:t>
              </a:r>
              <a:r>
                <a:rPr lang="en-GB" sz="1800" b="1" baseline="-25000" dirty="0"/>
                <a:t>0</a:t>
              </a:r>
              <a:r>
                <a:rPr lang="en-GB" sz="1800" b="1" dirty="0"/>
                <a:t>)</a:t>
              </a:r>
            </a:p>
          </p:txBody>
        </p:sp>
        <p:sp>
          <p:nvSpPr>
            <p:cNvPr id="28732" name="Text Box 346"/>
            <p:cNvSpPr txBox="1">
              <a:spLocks noChangeArrowheads="1"/>
            </p:cNvSpPr>
            <p:nvPr/>
          </p:nvSpPr>
          <p:spPr bwMode="auto">
            <a:xfrm>
              <a:off x="2688" y="3504"/>
              <a:ext cx="77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i="1" dirty="0" err="1"/>
                <a:t>t</a:t>
              </a:r>
              <a:r>
                <a:rPr lang="en-GB" sz="1800" b="1" i="1" baseline="-30000" dirty="0" err="1"/>
                <a:t>PLH</a:t>
              </a:r>
              <a:r>
                <a:rPr lang="en-GB" sz="1800" b="1" i="1" baseline="-30000" dirty="0"/>
                <a:t> </a:t>
              </a:r>
              <a:r>
                <a:rPr lang="en-GB" sz="1800" b="1" dirty="0"/>
                <a:t>(</a:t>
              </a:r>
              <a:r>
                <a:rPr lang="en-GB" sz="1800" b="1" i="1" dirty="0"/>
                <a:t>Q</a:t>
              </a:r>
              <a:r>
                <a:rPr lang="en-GB" sz="1800" b="1" baseline="-25000" dirty="0"/>
                <a:t>0 </a:t>
              </a:r>
              <a:r>
                <a:rPr lang="en-GB" sz="1800" b="1" dirty="0"/>
                <a:t>to</a:t>
              </a:r>
              <a:r>
                <a:rPr lang="en-GB" sz="1800" b="1" baseline="-25000" dirty="0"/>
                <a:t> </a:t>
              </a:r>
              <a:r>
                <a:rPr lang="en-GB" sz="1800" b="1" i="1" dirty="0"/>
                <a:t>Q</a:t>
              </a:r>
              <a:r>
                <a:rPr lang="en-GB" sz="1800" b="1" baseline="-25000" dirty="0"/>
                <a:t>1</a:t>
              </a:r>
              <a:r>
                <a:rPr lang="en-GB" sz="1800" b="1" dirty="0"/>
                <a:t>)</a:t>
              </a:r>
            </a:p>
          </p:txBody>
        </p:sp>
        <p:sp>
          <p:nvSpPr>
            <p:cNvPr id="28733" name="Text Box 347"/>
            <p:cNvSpPr txBox="1">
              <a:spLocks noChangeArrowheads="1"/>
            </p:cNvSpPr>
            <p:nvPr/>
          </p:nvSpPr>
          <p:spPr bwMode="auto">
            <a:xfrm>
              <a:off x="4272" y="3346"/>
              <a:ext cx="89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i="1" dirty="0" err="1"/>
                <a:t>t</a:t>
              </a:r>
              <a:r>
                <a:rPr lang="en-GB" sz="1800" b="1" i="1" baseline="-30000" dirty="0" err="1"/>
                <a:t>PHL</a:t>
              </a:r>
              <a:r>
                <a:rPr lang="en-GB" sz="1800" b="1" i="1" baseline="-30000" dirty="0"/>
                <a:t> </a:t>
              </a:r>
              <a:r>
                <a:rPr lang="en-GB" sz="1800" b="1" dirty="0"/>
                <a:t>(CLK to </a:t>
              </a:r>
              <a:r>
                <a:rPr lang="en-GB" sz="1800" b="1" i="1" dirty="0"/>
                <a:t>Q</a:t>
              </a:r>
              <a:r>
                <a:rPr lang="en-GB" sz="1800" b="1" baseline="-25000" dirty="0"/>
                <a:t>0</a:t>
              </a:r>
              <a:r>
                <a:rPr lang="en-GB" sz="1800" b="1" dirty="0"/>
                <a:t>)</a:t>
              </a:r>
            </a:p>
          </p:txBody>
        </p:sp>
        <p:sp>
          <p:nvSpPr>
            <p:cNvPr id="28734" name="Text Box 348"/>
            <p:cNvSpPr txBox="1">
              <a:spLocks noChangeArrowheads="1"/>
            </p:cNvSpPr>
            <p:nvPr/>
          </p:nvSpPr>
          <p:spPr bwMode="auto">
            <a:xfrm>
              <a:off x="4272" y="3490"/>
              <a:ext cx="7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i="1" dirty="0" err="1"/>
                <a:t>t</a:t>
              </a:r>
              <a:r>
                <a:rPr lang="en-GB" sz="1800" b="1" i="1" baseline="-30000" dirty="0" err="1"/>
                <a:t>PHL</a:t>
              </a:r>
              <a:r>
                <a:rPr lang="en-GB" sz="1800" b="1" i="1" baseline="-30000" dirty="0"/>
                <a:t> </a:t>
              </a:r>
              <a:r>
                <a:rPr lang="en-GB" sz="1800" b="1" dirty="0"/>
                <a:t>(</a:t>
              </a:r>
              <a:r>
                <a:rPr lang="en-GB" sz="1800" b="1" i="1" dirty="0"/>
                <a:t>Q</a:t>
              </a:r>
              <a:r>
                <a:rPr lang="en-GB" sz="1800" b="1" baseline="-25000" dirty="0"/>
                <a:t>0 </a:t>
              </a:r>
              <a:r>
                <a:rPr lang="en-GB" sz="1800" b="1" dirty="0"/>
                <a:t>to</a:t>
              </a:r>
              <a:r>
                <a:rPr lang="en-GB" sz="1800" b="1" baseline="-25000" dirty="0"/>
                <a:t> </a:t>
              </a:r>
              <a:r>
                <a:rPr lang="en-GB" sz="1800" b="1" i="1" dirty="0"/>
                <a:t>Q</a:t>
              </a:r>
              <a:r>
                <a:rPr lang="en-GB" sz="1800" b="1" baseline="-25000" dirty="0"/>
                <a:t>1</a:t>
              </a:r>
              <a:r>
                <a:rPr lang="en-GB" sz="1800" b="1" dirty="0"/>
                <a:t>)</a:t>
              </a:r>
            </a:p>
          </p:txBody>
        </p:sp>
        <p:sp>
          <p:nvSpPr>
            <p:cNvPr id="28735" name="Text Box 349"/>
            <p:cNvSpPr txBox="1">
              <a:spLocks noChangeArrowheads="1"/>
            </p:cNvSpPr>
            <p:nvPr/>
          </p:nvSpPr>
          <p:spPr bwMode="auto">
            <a:xfrm>
              <a:off x="4272" y="3634"/>
              <a:ext cx="77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800" b="1" i="1" dirty="0" err="1"/>
                <a:t>t</a:t>
              </a:r>
              <a:r>
                <a:rPr lang="en-GB" sz="1800" b="1" i="1" baseline="-30000" dirty="0" err="1"/>
                <a:t>PLH</a:t>
              </a:r>
              <a:r>
                <a:rPr lang="en-GB" sz="1800" b="1" i="1" baseline="-30000" dirty="0"/>
                <a:t> </a:t>
              </a:r>
              <a:r>
                <a:rPr lang="en-GB" sz="1800" b="1" dirty="0"/>
                <a:t>(</a:t>
              </a:r>
              <a:r>
                <a:rPr lang="en-GB" sz="1800" b="1" i="1" dirty="0"/>
                <a:t>Q</a:t>
              </a:r>
              <a:r>
                <a:rPr lang="en-GB" sz="1800" b="1" baseline="-25000" dirty="0"/>
                <a:t>1 </a:t>
              </a:r>
              <a:r>
                <a:rPr lang="en-GB" sz="1800" b="1" dirty="0"/>
                <a:t>to</a:t>
              </a:r>
              <a:r>
                <a:rPr lang="en-GB" sz="1800" b="1" baseline="-25000" dirty="0"/>
                <a:t> </a:t>
              </a:r>
              <a:r>
                <a:rPr lang="en-GB" sz="1800" b="1" i="1" dirty="0"/>
                <a:t>Q</a:t>
              </a:r>
              <a:r>
                <a:rPr lang="en-GB" sz="1800" b="1" baseline="-25000" dirty="0"/>
                <a:t>2</a:t>
              </a:r>
              <a:r>
                <a:rPr lang="en-GB" sz="1800" b="1" dirty="0"/>
                <a:t>)</a:t>
              </a:r>
            </a:p>
          </p:txBody>
        </p:sp>
        <p:sp>
          <p:nvSpPr>
            <p:cNvPr id="28736" name="Line 350"/>
            <p:cNvSpPr>
              <a:spLocks noChangeShapeType="1"/>
            </p:cNvSpPr>
            <p:nvPr/>
          </p:nvSpPr>
          <p:spPr bwMode="auto">
            <a:xfrm flipV="1">
              <a:off x="4464" y="249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7" name="Line 351"/>
            <p:cNvSpPr>
              <a:spLocks noChangeShapeType="1"/>
            </p:cNvSpPr>
            <p:nvPr/>
          </p:nvSpPr>
          <p:spPr bwMode="auto">
            <a:xfrm flipV="1">
              <a:off x="4464" y="2784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8" name="Line 352"/>
            <p:cNvSpPr>
              <a:spLocks noChangeShapeType="1"/>
            </p:cNvSpPr>
            <p:nvPr/>
          </p:nvSpPr>
          <p:spPr bwMode="auto">
            <a:xfrm flipV="1">
              <a:off x="4464" y="3072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9" name="Line 353"/>
            <p:cNvSpPr>
              <a:spLocks noChangeShapeType="1"/>
            </p:cNvSpPr>
            <p:nvPr/>
          </p:nvSpPr>
          <p:spPr bwMode="auto">
            <a:xfrm flipV="1">
              <a:off x="4464" y="321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0" name="Line 354"/>
            <p:cNvSpPr>
              <a:spLocks noChangeShapeType="1"/>
            </p:cNvSpPr>
            <p:nvPr/>
          </p:nvSpPr>
          <p:spPr bwMode="auto">
            <a:xfrm>
              <a:off x="1440" y="345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1" name="Line 355"/>
            <p:cNvSpPr>
              <a:spLocks noChangeShapeType="1"/>
            </p:cNvSpPr>
            <p:nvPr/>
          </p:nvSpPr>
          <p:spPr bwMode="auto">
            <a:xfrm flipH="1">
              <a:off x="1680" y="345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2" name="Line 356"/>
            <p:cNvSpPr>
              <a:spLocks noChangeShapeType="1"/>
            </p:cNvSpPr>
            <p:nvPr/>
          </p:nvSpPr>
          <p:spPr bwMode="auto">
            <a:xfrm flipH="1">
              <a:off x="2448" y="2784"/>
              <a:ext cx="0" cy="9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3" name="Line 357"/>
            <p:cNvSpPr>
              <a:spLocks noChangeShapeType="1"/>
            </p:cNvSpPr>
            <p:nvPr/>
          </p:nvSpPr>
          <p:spPr bwMode="auto">
            <a:xfrm flipH="1">
              <a:off x="2544" y="3072"/>
              <a:ext cx="0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4" name="Line 358"/>
            <p:cNvSpPr>
              <a:spLocks noChangeShapeType="1"/>
            </p:cNvSpPr>
            <p:nvPr/>
          </p:nvSpPr>
          <p:spPr bwMode="auto">
            <a:xfrm flipH="1">
              <a:off x="3936" y="2784"/>
              <a:ext cx="0" cy="10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5" name="Line 359"/>
            <p:cNvSpPr>
              <a:spLocks noChangeShapeType="1"/>
            </p:cNvSpPr>
            <p:nvPr/>
          </p:nvSpPr>
          <p:spPr bwMode="auto">
            <a:xfrm flipH="1">
              <a:off x="4032" y="3072"/>
              <a:ext cx="0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6" name="Line 360"/>
            <p:cNvSpPr>
              <a:spLocks noChangeShapeType="1"/>
            </p:cNvSpPr>
            <p:nvPr/>
          </p:nvSpPr>
          <p:spPr bwMode="auto">
            <a:xfrm flipH="1">
              <a:off x="4128" y="3360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7" name="Line 361"/>
            <p:cNvSpPr>
              <a:spLocks noChangeShapeType="1"/>
            </p:cNvSpPr>
            <p:nvPr/>
          </p:nvSpPr>
          <p:spPr bwMode="auto">
            <a:xfrm>
              <a:off x="2208" y="345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8" name="Line 362"/>
            <p:cNvSpPr>
              <a:spLocks noChangeShapeType="1"/>
            </p:cNvSpPr>
            <p:nvPr/>
          </p:nvSpPr>
          <p:spPr bwMode="auto">
            <a:xfrm flipH="1">
              <a:off x="2448" y="3456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9" name="Line 363"/>
            <p:cNvSpPr>
              <a:spLocks noChangeShapeType="1"/>
            </p:cNvSpPr>
            <p:nvPr/>
          </p:nvSpPr>
          <p:spPr bwMode="auto">
            <a:xfrm>
              <a:off x="2208" y="3600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50" name="Line 364"/>
            <p:cNvSpPr>
              <a:spLocks noChangeShapeType="1"/>
            </p:cNvSpPr>
            <p:nvPr/>
          </p:nvSpPr>
          <p:spPr bwMode="auto">
            <a:xfrm flipH="1">
              <a:off x="2544" y="3600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51" name="Line 365"/>
            <p:cNvSpPr>
              <a:spLocks noChangeShapeType="1"/>
            </p:cNvSpPr>
            <p:nvPr/>
          </p:nvSpPr>
          <p:spPr bwMode="auto">
            <a:xfrm>
              <a:off x="3696" y="345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52" name="Line 366"/>
            <p:cNvSpPr>
              <a:spLocks noChangeShapeType="1"/>
            </p:cNvSpPr>
            <p:nvPr/>
          </p:nvSpPr>
          <p:spPr bwMode="auto">
            <a:xfrm flipH="1">
              <a:off x="3936" y="3456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53" name="Line 367"/>
            <p:cNvSpPr>
              <a:spLocks noChangeShapeType="1"/>
            </p:cNvSpPr>
            <p:nvPr/>
          </p:nvSpPr>
          <p:spPr bwMode="auto">
            <a:xfrm>
              <a:off x="3696" y="3600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54" name="Line 368"/>
            <p:cNvSpPr>
              <a:spLocks noChangeShapeType="1"/>
            </p:cNvSpPr>
            <p:nvPr/>
          </p:nvSpPr>
          <p:spPr bwMode="auto">
            <a:xfrm flipH="1">
              <a:off x="4032" y="3600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55" name="Line 369"/>
            <p:cNvSpPr>
              <a:spLocks noChangeShapeType="1"/>
            </p:cNvSpPr>
            <p:nvPr/>
          </p:nvSpPr>
          <p:spPr bwMode="auto">
            <a:xfrm>
              <a:off x="3696" y="3744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56" name="Line 370"/>
            <p:cNvSpPr>
              <a:spLocks noChangeShapeType="1"/>
            </p:cNvSpPr>
            <p:nvPr/>
          </p:nvSpPr>
          <p:spPr bwMode="auto">
            <a:xfrm flipH="1">
              <a:off x="4128" y="374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57" name="Line 371"/>
            <p:cNvSpPr>
              <a:spLocks noChangeShapeType="1"/>
            </p:cNvSpPr>
            <p:nvPr/>
          </p:nvSpPr>
          <p:spPr bwMode="auto">
            <a:xfrm>
              <a:off x="2984" y="3536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58" name="Line 372"/>
            <p:cNvSpPr>
              <a:spLocks noChangeShapeType="1"/>
            </p:cNvSpPr>
            <p:nvPr/>
          </p:nvSpPr>
          <p:spPr bwMode="auto">
            <a:xfrm>
              <a:off x="4568" y="352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59" name="Line 373"/>
            <p:cNvSpPr>
              <a:spLocks noChangeShapeType="1"/>
            </p:cNvSpPr>
            <p:nvPr/>
          </p:nvSpPr>
          <p:spPr bwMode="auto">
            <a:xfrm>
              <a:off x="4560" y="3671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8437"/>
            <a:ext cx="10699750" cy="931862"/>
          </a:xfrm>
        </p:spPr>
        <p:txBody>
          <a:bodyPr/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4-bit Ring Counter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1FF049-8952-4192-AEFE-2BE65A05E02E}" type="slidenum">
              <a:rPr lang="ar-SA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90600" y="6294437"/>
            <a:ext cx="4571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381000" y="5684837"/>
            <a:ext cx="11506200" cy="2362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So on each successive clock pulse, the counter circulates the same data bit between the four flip-flops over and over again around the “ring” every fourth clock cycle. But in order to cycle the data correctly around the counter we must first “load” the counter with a suitable data pattern as all logic “0’s” or all logic “1’s” outputted at each clock cycle would make the ring counter invalid.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9156" name="Picture 4" descr="basic ring coun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45078" y="1189037"/>
            <a:ext cx="6837322" cy="38100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28600" y="1036637"/>
            <a:ext cx="4495800" cy="413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rtl="0"/>
            <a:r>
              <a:rPr lang="en-US" sz="2400" dirty="0" smtClean="0">
                <a:latin typeface="Times New Roman" pitchFamily="18" charset="0"/>
                <a:ea typeface="Arial" pitchFamily="34" charset="0"/>
              </a:rPr>
              <a:t>A “CLEAR” signal is firstly applied to all the flip-flops together in order to “RESET” their outputs to a logic “0” level and then a “PRESET” pulse is applied to the input of the first flip-flop ( FFA ) before the clock pulses are applied. This then places a single logic “1” value into the circuit of the ring counter.</a:t>
            </a:r>
          </a:p>
          <a:p>
            <a:pPr algn="l" rtl="0"/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35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1154113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1154113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</TotalTime>
  <Words>901</Words>
  <Application>Microsoft Office PowerPoint</Application>
  <PresentationFormat>Custom</PresentationFormat>
  <Paragraphs>270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Default Design</vt:lpstr>
      <vt:lpstr>Unit 9 Counters &amp; RAM</vt:lpstr>
      <vt:lpstr>PowerPoint Presentation</vt:lpstr>
      <vt:lpstr>Asynchronous (Ripple) Counters</vt:lpstr>
      <vt:lpstr>Asynchronous (Ripple) Counters</vt:lpstr>
      <vt:lpstr>Asyn. Counters with MOD no. &lt; 2n</vt:lpstr>
      <vt:lpstr>Asynchronous Down Counters</vt:lpstr>
      <vt:lpstr>Asyn. Counters with MOD no. &lt; 2n</vt:lpstr>
      <vt:lpstr>Asynchronous (Ripple) Counters</vt:lpstr>
      <vt:lpstr>4-bit Ring Counter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RTL and Memory </vt:lpstr>
      <vt:lpstr>PowerPoint Presentation</vt:lpstr>
      <vt:lpstr>PowerPoint Presentation</vt:lpstr>
    </vt:vector>
  </TitlesOfParts>
  <Company>Qatar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 Services;Dr Saif</dc:creator>
  <cp:lastModifiedBy>Md Saiful Islam, PhD</cp:lastModifiedBy>
  <cp:revision>97</cp:revision>
  <dcterms:created xsi:type="dcterms:W3CDTF">2006-10-11T22:47:01Z</dcterms:created>
  <dcterms:modified xsi:type="dcterms:W3CDTF">2018-08-30T08:02:08Z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902E8FCA-2A21-4597-8313-6EF4E37E34E8</vt:lpwstr>
  </property>
  <property fmtid="{D5CDD505-2E9C-101B-9397-08002B2CF9AE}" pid="3" name="ArticulatePath">
    <vt:lpwstr>Chapter2CSC220</vt:lpwstr>
  </property>
</Properties>
</file>