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2" r:id="rId3"/>
    <p:sldId id="294" r:id="rId4"/>
    <p:sldId id="293" r:id="rId5"/>
    <p:sldId id="258" r:id="rId6"/>
    <p:sldId id="259" r:id="rId7"/>
    <p:sldId id="260" r:id="rId8"/>
    <p:sldId id="297" r:id="rId9"/>
    <p:sldId id="261" r:id="rId10"/>
    <p:sldId id="298" r:id="rId11"/>
    <p:sldId id="299" r:id="rId12"/>
    <p:sldId id="300" r:id="rId13"/>
    <p:sldId id="301" r:id="rId14"/>
    <p:sldId id="268" r:id="rId15"/>
    <p:sldId id="303" r:id="rId16"/>
    <p:sldId id="304" r:id="rId17"/>
    <p:sldId id="305" r:id="rId18"/>
    <p:sldId id="281" r:id="rId19"/>
    <p:sldId id="282" r:id="rId20"/>
    <p:sldId id="257" r:id="rId21"/>
    <p:sldId id="296" r:id="rId22"/>
    <p:sldId id="263" r:id="rId23"/>
    <p:sldId id="270" r:id="rId24"/>
    <p:sldId id="269" r:id="rId25"/>
    <p:sldId id="265" r:id="rId26"/>
    <p:sldId id="266" r:id="rId27"/>
    <p:sldId id="267" r:id="rId28"/>
    <p:sldId id="289" r:id="rId29"/>
    <p:sldId id="290" r:id="rId30"/>
    <p:sldId id="271" r:id="rId31"/>
    <p:sldId id="272" r:id="rId32"/>
    <p:sldId id="273" r:id="rId33"/>
    <p:sldId id="288" r:id="rId34"/>
    <p:sldId id="285" r:id="rId35"/>
    <p:sldId id="278" r:id="rId36"/>
    <p:sldId id="279" r:id="rId37"/>
    <p:sldId id="280" r:id="rId38"/>
    <p:sldId id="274" r:id="rId39"/>
    <p:sldId id="283" r:id="rId40"/>
    <p:sldId id="284" r:id="rId41"/>
    <p:sldId id="291" r:id="rId42"/>
    <p:sldId id="292" r:id="rId43"/>
    <p:sldId id="306" r:id="rId44"/>
    <p:sldId id="275" r:id="rId45"/>
    <p:sldId id="27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50" y="-192"/>
      </p:cViewPr>
      <p:guideLst>
        <p:guide orient="horz" pos="2160"/>
        <p:guide pos="2880"/>
      </p:guideLst>
    </p:cSldViewPr>
  </p:slideViewPr>
  <p:notesTextViewPr>
    <p:cViewPr>
      <p:scale>
        <a:sx n="100" d="100"/>
        <a:sy n="100" d="100"/>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6BAB9724-4BDE-43D6-8698-39740E73CC6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AB9724-4BDE-43D6-8698-39740E73CC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AB9724-4BDE-43D6-8698-39740E73CC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AB9724-4BDE-43D6-8698-39740E73CC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AB9724-4BDE-43D6-8698-39740E73CC6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AB9724-4BDE-43D6-8698-39740E73CC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BAB9724-4BDE-43D6-8698-39740E73CC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BAB9724-4BDE-43D6-8698-39740E73CC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BAB9724-4BDE-43D6-8698-39740E73CC6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AB9724-4BDE-43D6-8698-39740E73CC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F5A139B-B39F-46B7-8C4D-DE37A3290D0D}" type="datetimeFigureOut">
              <a:rPr lang="en-US" smtClean="0"/>
              <a:pPr/>
              <a:t>25/10/2017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AB9724-4BDE-43D6-8698-39740E73CC6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F5A139B-B39F-46B7-8C4D-DE37A3290D0D}" type="datetimeFigureOut">
              <a:rPr lang="en-US" smtClean="0"/>
              <a:pPr/>
              <a:t>25/10/2017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BAB9724-4BDE-43D6-8698-39740E73CC6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UNIT-1</a:t>
            </a:r>
            <a:endParaRPr lang="en-US" dirty="0"/>
          </a:p>
        </p:txBody>
      </p:sp>
      <p:sp>
        <p:nvSpPr>
          <p:cNvPr id="3" name="Subtitle 2"/>
          <p:cNvSpPr>
            <a:spLocks noGrp="1"/>
          </p:cNvSpPr>
          <p:nvPr>
            <p:ph type="subTitle" idx="1"/>
          </p:nvPr>
        </p:nvSpPr>
        <p:spPr/>
        <p:txBody>
          <a:bodyPr/>
          <a:lstStyle/>
          <a:p>
            <a:r>
              <a:rPr lang="en-US" dirty="0" smtClean="0"/>
              <a:t>Introduction to Hydrogeology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of sub surface water</a:t>
            </a:r>
          </a:p>
        </p:txBody>
      </p:sp>
      <p:sp>
        <p:nvSpPr>
          <p:cNvPr id="3" name="Content Placeholder 2"/>
          <p:cNvSpPr>
            <a:spLocks noGrp="1"/>
          </p:cNvSpPr>
          <p:nvPr>
            <p:ph idx="1"/>
          </p:nvPr>
        </p:nvSpPr>
        <p:spPr>
          <a:xfrm>
            <a:off x="990600" y="1447800"/>
            <a:ext cx="7498080" cy="4800600"/>
          </a:xfrm>
        </p:spPr>
        <p:txBody>
          <a:bodyPr/>
          <a:lstStyle/>
          <a:p>
            <a:pPr algn="just"/>
            <a:r>
              <a:rPr lang="en-US" dirty="0"/>
              <a:t>In terms of </a:t>
            </a:r>
            <a:r>
              <a:rPr lang="en-US" dirty="0" smtClean="0"/>
              <a:t>hydrogeology, </a:t>
            </a:r>
            <a:r>
              <a:rPr lang="en-US" dirty="0"/>
              <a:t>the underground soil water is classified in to two basic zones:-</a:t>
            </a:r>
          </a:p>
          <a:p>
            <a:endParaRPr lang="en-US" dirty="0"/>
          </a:p>
          <a:p>
            <a:r>
              <a:rPr lang="en-US" dirty="0"/>
              <a:t>a) </a:t>
            </a:r>
            <a:r>
              <a:rPr lang="en-US" b="1" dirty="0">
                <a:solidFill>
                  <a:srgbClr val="FF0000"/>
                </a:solidFill>
              </a:rPr>
              <a:t>Zone of </a:t>
            </a:r>
            <a:r>
              <a:rPr lang="en-US" b="1" dirty="0" smtClean="0">
                <a:solidFill>
                  <a:srgbClr val="FF0000"/>
                </a:solidFill>
              </a:rPr>
              <a:t>Aeration</a:t>
            </a:r>
          </a:p>
          <a:p>
            <a:endParaRPr lang="en-US" dirty="0"/>
          </a:p>
          <a:p>
            <a:r>
              <a:rPr lang="en-US" dirty="0"/>
              <a:t>b) </a:t>
            </a:r>
            <a:r>
              <a:rPr lang="en-US" b="1" dirty="0">
                <a:solidFill>
                  <a:srgbClr val="FF0000"/>
                </a:solidFill>
              </a:rPr>
              <a:t>Zone of Saturation</a:t>
            </a:r>
          </a:p>
        </p:txBody>
      </p:sp>
      <p:pic>
        <p:nvPicPr>
          <p:cNvPr id="2050" name="Picture 2" descr="Image result for saturated and unsaturated 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76599"/>
            <a:ext cx="32956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34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Zone of Aeration - Vadose </a:t>
            </a:r>
            <a:r>
              <a:rPr lang="en-US" dirty="0" smtClean="0"/>
              <a:t>Zone</a:t>
            </a:r>
            <a:endParaRPr lang="en-US" dirty="0"/>
          </a:p>
        </p:txBody>
      </p:sp>
      <p:sp>
        <p:nvSpPr>
          <p:cNvPr id="3" name="Content Placeholder 2"/>
          <p:cNvSpPr>
            <a:spLocks noGrp="1"/>
          </p:cNvSpPr>
          <p:nvPr>
            <p:ph idx="1"/>
          </p:nvPr>
        </p:nvSpPr>
        <p:spPr>
          <a:xfrm>
            <a:off x="838200" y="1646236"/>
            <a:ext cx="8229600" cy="4678363"/>
          </a:xfrm>
        </p:spPr>
        <p:txBody>
          <a:bodyPr>
            <a:normAutofit fontScale="62500" lnSpcReduction="20000"/>
          </a:bodyPr>
          <a:lstStyle/>
          <a:p>
            <a:pPr algn="just"/>
            <a:r>
              <a:rPr lang="en-US" b="1" dirty="0" smtClean="0">
                <a:solidFill>
                  <a:srgbClr val="FF0000"/>
                </a:solidFill>
              </a:rPr>
              <a:t>Zone </a:t>
            </a:r>
            <a:r>
              <a:rPr lang="en-US" b="1" dirty="0">
                <a:solidFill>
                  <a:srgbClr val="FF0000"/>
                </a:solidFill>
              </a:rPr>
              <a:t>of Aeration</a:t>
            </a:r>
            <a:r>
              <a:rPr lang="en-US" dirty="0"/>
              <a:t>, also termed as </a:t>
            </a:r>
            <a:r>
              <a:rPr lang="en-US" b="1" dirty="0">
                <a:solidFill>
                  <a:srgbClr val="FF0000"/>
                </a:solidFill>
              </a:rPr>
              <a:t>Vadose zone </a:t>
            </a:r>
            <a:r>
              <a:rPr lang="en-US" dirty="0"/>
              <a:t>or unsaturated zone, is that portion of sub-soil in which </a:t>
            </a:r>
            <a:r>
              <a:rPr lang="en-US" dirty="0" smtClean="0"/>
              <a:t>pores </a:t>
            </a:r>
            <a:r>
              <a:rPr lang="en-US" dirty="0"/>
              <a:t>are </a:t>
            </a:r>
            <a:r>
              <a:rPr lang="en-US" u="sng" dirty="0"/>
              <a:t>filled partially with air and partially with water</a:t>
            </a:r>
            <a:r>
              <a:rPr lang="en-US" dirty="0"/>
              <a:t>. </a:t>
            </a:r>
            <a:endParaRPr lang="en-US" dirty="0" smtClean="0"/>
          </a:p>
          <a:p>
            <a:pPr algn="just"/>
            <a:endParaRPr lang="en-US" dirty="0" smtClean="0"/>
          </a:p>
          <a:p>
            <a:pPr algn="just"/>
            <a:r>
              <a:rPr lang="en-US" dirty="0" smtClean="0"/>
              <a:t>The </a:t>
            </a:r>
            <a:r>
              <a:rPr lang="en-US" dirty="0"/>
              <a:t>word Vadose is derived from Latin meaning Shallow. </a:t>
            </a:r>
            <a:endParaRPr lang="en-US" dirty="0" smtClean="0"/>
          </a:p>
          <a:p>
            <a:pPr algn="just"/>
            <a:endParaRPr lang="en-US" dirty="0" smtClean="0"/>
          </a:p>
          <a:p>
            <a:pPr algn="just"/>
            <a:r>
              <a:rPr lang="en-US" dirty="0" smtClean="0"/>
              <a:t>Vadose zones extends from the Earth’s surface to the top of the saturated zone.</a:t>
            </a:r>
          </a:p>
          <a:p>
            <a:pPr algn="just"/>
            <a:endParaRPr lang="en-US" dirty="0"/>
          </a:p>
          <a:p>
            <a:pPr algn="just"/>
            <a:r>
              <a:rPr lang="en-US" dirty="0"/>
              <a:t>The soil and rock in the vadose zone are not fully saturated with water; that is, the pores within them contain air as well as water. </a:t>
            </a:r>
            <a:endParaRPr lang="en-US" dirty="0" smtClean="0"/>
          </a:p>
          <a:p>
            <a:pPr algn="just"/>
            <a:endParaRPr lang="en-US" dirty="0"/>
          </a:p>
          <a:p>
            <a:pPr algn="just"/>
            <a:r>
              <a:rPr lang="en-US" dirty="0" smtClean="0"/>
              <a:t>In </a:t>
            </a:r>
            <a:r>
              <a:rPr lang="en-US" dirty="0"/>
              <a:t>some places the vadose zone is absent, as is common where there are lakes and marshes, and in some places it is hundreds of meters thick, as is common in arid regions.</a:t>
            </a:r>
          </a:p>
          <a:p>
            <a:pPr algn="just"/>
            <a:endParaRPr lang="en-US" dirty="0"/>
          </a:p>
        </p:txBody>
      </p:sp>
    </p:spTree>
    <p:extLst>
      <p:ext uri="{BB962C8B-B14F-4D97-AF65-F5344CB8AC3E}">
        <p14:creationId xmlns:p14="http://schemas.microsoft.com/office/powerpoint/2010/main" val="866891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Zone of Aeration - Vadose </a:t>
            </a:r>
            <a:r>
              <a:rPr lang="en-US" dirty="0" smtClean="0"/>
              <a:t>Zone</a:t>
            </a:r>
            <a:endParaRPr lang="en-US" dirty="0"/>
          </a:p>
        </p:txBody>
      </p:sp>
      <p:sp>
        <p:nvSpPr>
          <p:cNvPr id="3" name="Content Placeholder 2"/>
          <p:cNvSpPr>
            <a:spLocks noGrp="1"/>
          </p:cNvSpPr>
          <p:nvPr>
            <p:ph idx="1"/>
          </p:nvPr>
        </p:nvSpPr>
        <p:spPr>
          <a:xfrm>
            <a:off x="457200" y="1646236"/>
            <a:ext cx="8229600" cy="4983163"/>
          </a:xfrm>
        </p:spPr>
        <p:txBody>
          <a:bodyPr>
            <a:normAutofit fontScale="62500" lnSpcReduction="20000"/>
          </a:bodyPr>
          <a:lstStyle/>
          <a:p>
            <a:r>
              <a:rPr lang="en-US" dirty="0"/>
              <a:t>The water present in vadose zone is at or below atmospheric pressure.  The unsaturated, </a:t>
            </a:r>
            <a:r>
              <a:rPr lang="en-US" dirty="0" err="1"/>
              <a:t>vedose</a:t>
            </a:r>
            <a:r>
              <a:rPr lang="en-US" dirty="0"/>
              <a:t> or aeration zone is further classified into three sub zones:-</a:t>
            </a:r>
          </a:p>
          <a:p>
            <a:endParaRPr lang="en-US" dirty="0"/>
          </a:p>
          <a:p>
            <a:pPr algn="just"/>
            <a:r>
              <a:rPr lang="en-US" dirty="0" smtClean="0"/>
              <a:t>A) </a:t>
            </a:r>
            <a:r>
              <a:rPr lang="en-US" b="1" dirty="0" smtClean="0">
                <a:solidFill>
                  <a:srgbClr val="FF0000"/>
                </a:solidFill>
              </a:rPr>
              <a:t>Soil </a:t>
            </a:r>
            <a:r>
              <a:rPr lang="en-US" b="1" dirty="0">
                <a:solidFill>
                  <a:srgbClr val="FF0000"/>
                </a:solidFill>
              </a:rPr>
              <a:t>– water Zone</a:t>
            </a:r>
            <a:r>
              <a:rPr lang="en-US" dirty="0"/>
              <a:t>: This begins at the ground surface and extends downward through the major root zone. Its total depth is variable and dependent upon soil type and vegetation. </a:t>
            </a:r>
            <a:endParaRPr lang="en-US" dirty="0" smtClean="0"/>
          </a:p>
          <a:p>
            <a:pPr algn="just"/>
            <a:endParaRPr lang="en-US" dirty="0"/>
          </a:p>
          <a:p>
            <a:pPr algn="just"/>
            <a:r>
              <a:rPr lang="en-US" dirty="0" smtClean="0"/>
              <a:t>B</a:t>
            </a:r>
            <a:r>
              <a:rPr lang="en-US" dirty="0" smtClean="0">
                <a:solidFill>
                  <a:srgbClr val="FF0000"/>
                </a:solidFill>
              </a:rPr>
              <a:t>) </a:t>
            </a:r>
            <a:r>
              <a:rPr lang="en-US" b="1" dirty="0">
                <a:solidFill>
                  <a:srgbClr val="FF0000"/>
                </a:solidFill>
              </a:rPr>
              <a:t>Intermediate Zone</a:t>
            </a:r>
            <a:r>
              <a:rPr lang="en-US" dirty="0"/>
              <a:t>: This zone extends from the bottom of the soil-water zone to the top of the capillary fringe and may vary from nonexistence to several hundred feet in thickness. The zone is essentially a connecting link between the near-ground-surface region and the near-water-table region, through which infiltrating waters must pass.</a:t>
            </a:r>
          </a:p>
          <a:p>
            <a:pPr algn="just"/>
            <a:endParaRPr lang="en-US" dirty="0"/>
          </a:p>
          <a:p>
            <a:pPr algn="just"/>
            <a:r>
              <a:rPr lang="en-US" dirty="0" smtClean="0"/>
              <a:t>C) </a:t>
            </a:r>
            <a:r>
              <a:rPr lang="en-US" b="1" dirty="0" smtClean="0">
                <a:solidFill>
                  <a:srgbClr val="FF0000"/>
                </a:solidFill>
              </a:rPr>
              <a:t>Capillary </a:t>
            </a:r>
            <a:r>
              <a:rPr lang="en-US" b="1" dirty="0">
                <a:solidFill>
                  <a:srgbClr val="FF0000"/>
                </a:solidFill>
              </a:rPr>
              <a:t>Zone: </a:t>
            </a:r>
            <a:r>
              <a:rPr lang="en-US" dirty="0"/>
              <a:t>This zone extends from the water table to a height determined by the capillary rise that can be generated in the soil. The capillary-zone thickness is a function of soil texture and may vary not only from region to region but also within a local area.</a:t>
            </a:r>
          </a:p>
          <a:p>
            <a:pPr algn="just"/>
            <a:endParaRPr lang="en-US" dirty="0"/>
          </a:p>
        </p:txBody>
      </p:sp>
    </p:spTree>
    <p:extLst>
      <p:ext uri="{BB962C8B-B14F-4D97-AF65-F5344CB8AC3E}">
        <p14:creationId xmlns:p14="http://schemas.microsoft.com/office/powerpoint/2010/main" val="236199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4000" dirty="0"/>
              <a:t>Zone of </a:t>
            </a:r>
            <a:r>
              <a:rPr lang="en-US" sz="4000" dirty="0" smtClean="0"/>
              <a:t>Saturation </a:t>
            </a:r>
            <a:r>
              <a:rPr lang="en-US" sz="4000" dirty="0"/>
              <a:t>- </a:t>
            </a:r>
            <a:r>
              <a:rPr lang="en-US" sz="4000" dirty="0" err="1" smtClean="0"/>
              <a:t>Pheratic</a:t>
            </a:r>
            <a:r>
              <a:rPr lang="en-US" sz="4000" dirty="0" smtClean="0"/>
              <a:t> Zone</a:t>
            </a:r>
            <a:endParaRPr lang="en-US" sz="4000" dirty="0"/>
          </a:p>
        </p:txBody>
      </p:sp>
      <p:sp>
        <p:nvSpPr>
          <p:cNvPr id="3" name="Content Placeholder 2"/>
          <p:cNvSpPr>
            <a:spLocks noGrp="1"/>
          </p:cNvSpPr>
          <p:nvPr>
            <p:ph idx="1"/>
          </p:nvPr>
        </p:nvSpPr>
        <p:spPr>
          <a:xfrm>
            <a:off x="609599" y="1646236"/>
            <a:ext cx="8458201" cy="3306764"/>
          </a:xfrm>
        </p:spPr>
        <p:txBody>
          <a:bodyPr>
            <a:normAutofit fontScale="62500" lnSpcReduction="20000"/>
          </a:bodyPr>
          <a:lstStyle/>
          <a:p>
            <a:pPr algn="just"/>
            <a:r>
              <a:rPr lang="en-US" b="1" dirty="0">
                <a:solidFill>
                  <a:srgbClr val="FF0000"/>
                </a:solidFill>
              </a:rPr>
              <a:t>Zone of Saturation</a:t>
            </a:r>
            <a:r>
              <a:rPr lang="en-US" dirty="0">
                <a:solidFill>
                  <a:srgbClr val="FF0000"/>
                </a:solidFill>
              </a:rPr>
              <a:t>,</a:t>
            </a:r>
            <a:r>
              <a:rPr lang="en-US" dirty="0"/>
              <a:t> also termed as </a:t>
            </a:r>
            <a:r>
              <a:rPr lang="en-US" dirty="0" err="1"/>
              <a:t>Pheratic</a:t>
            </a:r>
            <a:r>
              <a:rPr lang="en-US" dirty="0"/>
              <a:t> zone, is the one in which all the </a:t>
            </a:r>
            <a:r>
              <a:rPr lang="en-US" dirty="0" smtClean="0"/>
              <a:t>pore spaces in the soil/rocks are </a:t>
            </a:r>
            <a:r>
              <a:rPr lang="en-US" dirty="0"/>
              <a:t>completely saturated and filled with water under hydrostatic pressure. </a:t>
            </a:r>
            <a:endParaRPr lang="en-US" dirty="0" smtClean="0"/>
          </a:p>
          <a:p>
            <a:pPr algn="just"/>
            <a:endParaRPr lang="en-US" dirty="0" smtClean="0"/>
          </a:p>
          <a:p>
            <a:pPr algn="just"/>
            <a:r>
              <a:rPr lang="en-US" dirty="0"/>
              <a:t>The upper limit of this zone of saturation is termed as the </a:t>
            </a:r>
            <a:r>
              <a:rPr lang="en-US" b="1" dirty="0">
                <a:solidFill>
                  <a:srgbClr val="FF0000"/>
                </a:solidFill>
              </a:rPr>
              <a:t>water table</a:t>
            </a:r>
            <a:r>
              <a:rPr lang="en-US" dirty="0" smtClean="0">
                <a:solidFill>
                  <a:srgbClr val="FF0000"/>
                </a:solidFill>
              </a:rPr>
              <a:t>.</a:t>
            </a:r>
          </a:p>
          <a:p>
            <a:pPr algn="just"/>
            <a:endParaRPr lang="en-US" dirty="0"/>
          </a:p>
          <a:p>
            <a:pPr algn="just"/>
            <a:r>
              <a:rPr lang="en-US" dirty="0"/>
              <a:t>The water table, </a:t>
            </a:r>
            <a:r>
              <a:rPr lang="en-US" dirty="0" smtClean="0"/>
              <a:t>is </a:t>
            </a:r>
            <a:r>
              <a:rPr lang="en-US" dirty="0"/>
              <a:t>a very significant feature </a:t>
            </a:r>
            <a:r>
              <a:rPr lang="en-US" dirty="0" smtClean="0"/>
              <a:t>of the </a:t>
            </a:r>
            <a:r>
              <a:rPr lang="en-US" dirty="0"/>
              <a:t>groundwater system. </a:t>
            </a:r>
            <a:endParaRPr lang="en-US" dirty="0" smtClean="0"/>
          </a:p>
          <a:p>
            <a:pPr algn="just"/>
            <a:endParaRPr lang="en-US" dirty="0"/>
          </a:p>
          <a:p>
            <a:pPr algn="just"/>
            <a:r>
              <a:rPr lang="en-US" dirty="0" smtClean="0"/>
              <a:t>The water-table level </a:t>
            </a:r>
            <a:r>
              <a:rPr lang="en-US" dirty="0"/>
              <a:t>is important in predicting the </a:t>
            </a:r>
            <a:r>
              <a:rPr lang="en-US" dirty="0" smtClean="0"/>
              <a:t>productivity of </a:t>
            </a:r>
            <a:r>
              <a:rPr lang="en-US" dirty="0"/>
              <a:t>wells, explaining the changes in </a:t>
            </a:r>
            <a:r>
              <a:rPr lang="en-US" dirty="0" smtClean="0"/>
              <a:t>the flow </a:t>
            </a:r>
            <a:r>
              <a:rPr lang="en-US" dirty="0"/>
              <a:t>of springs and streams, and </a:t>
            </a:r>
            <a:r>
              <a:rPr lang="en-US" dirty="0" smtClean="0"/>
              <a:t>accounting for </a:t>
            </a:r>
            <a:r>
              <a:rPr lang="en-US" dirty="0"/>
              <a:t>fluctuations in the levels of lakes.</a:t>
            </a:r>
          </a:p>
          <a:p>
            <a:endParaRPr lang="en-US" dirty="0"/>
          </a:p>
        </p:txBody>
      </p:sp>
      <p:pic>
        <p:nvPicPr>
          <p:cNvPr id="1026" name="Picture 2" descr="https://4.bp.blogspot.com/-bWMU-pMIZIQ/VOzCnDtCwRI/AAAAAAAAC5w/RoZ_JJj6gVk/s1600/ZONE%2B3.gif"/>
          <p:cNvPicPr>
            <a:picLocks noChangeAspect="1" noChangeArrowheads="1"/>
          </p:cNvPicPr>
          <p:nvPr/>
        </p:nvPicPr>
        <p:blipFill rotWithShape="1">
          <a:blip r:embed="rId2">
            <a:extLst>
              <a:ext uri="{28A0092B-C50C-407E-A947-70E740481C1C}">
                <a14:useLocalDpi xmlns:a14="http://schemas.microsoft.com/office/drawing/2010/main" val="0"/>
              </a:ext>
            </a:extLst>
          </a:blip>
          <a:srcRect t="12797"/>
          <a:stretch/>
        </p:blipFill>
        <p:spPr bwMode="auto">
          <a:xfrm>
            <a:off x="4624975" y="4650241"/>
            <a:ext cx="2918825" cy="208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62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2847975"/>
            <a:ext cx="2971800" cy="1143000"/>
          </a:xfrm>
        </p:spPr>
        <p:txBody>
          <a:bodyPr>
            <a:noAutofit/>
          </a:bodyPr>
          <a:lstStyle/>
          <a:p>
            <a:r>
              <a:rPr lang="en-US" sz="2400" dirty="0" smtClean="0"/>
              <a:t>Non Saturated and Saturated zones</a:t>
            </a:r>
            <a:endParaRPr lang="en-US" sz="2400" dirty="0"/>
          </a:p>
        </p:txBody>
      </p:sp>
      <p:pic>
        <p:nvPicPr>
          <p:cNvPr id="3074" name="Picture 2"/>
          <p:cNvPicPr>
            <a:picLocks noChangeAspect="1" noChangeArrowheads="1"/>
          </p:cNvPicPr>
          <p:nvPr/>
        </p:nvPicPr>
        <p:blipFill>
          <a:blip r:embed="rId2" cstate="print"/>
          <a:srcRect/>
          <a:stretch>
            <a:fillRect/>
          </a:stretch>
        </p:blipFill>
        <p:spPr bwMode="auto">
          <a:xfrm>
            <a:off x="3211477" y="95251"/>
            <a:ext cx="5932523" cy="6705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Variations in </a:t>
            </a:r>
            <a:r>
              <a:rPr lang="en-US" dirty="0"/>
              <a:t>the Water </a:t>
            </a:r>
            <a:r>
              <a:rPr lang="en-US" dirty="0" smtClean="0"/>
              <a:t>Table</a:t>
            </a:r>
            <a:endParaRPr lang="en-US" dirty="0"/>
          </a:p>
        </p:txBody>
      </p:sp>
      <p:sp>
        <p:nvSpPr>
          <p:cNvPr id="3" name="Content Placeholder 2"/>
          <p:cNvSpPr>
            <a:spLocks noGrp="1"/>
          </p:cNvSpPr>
          <p:nvPr>
            <p:ph idx="1"/>
          </p:nvPr>
        </p:nvSpPr>
        <p:spPr>
          <a:xfrm>
            <a:off x="990600" y="1447800"/>
            <a:ext cx="7943088" cy="4800600"/>
          </a:xfrm>
        </p:spPr>
        <p:txBody>
          <a:bodyPr>
            <a:normAutofit fontScale="70000" lnSpcReduction="20000"/>
          </a:bodyPr>
          <a:lstStyle/>
          <a:p>
            <a:pPr algn="just"/>
            <a:r>
              <a:rPr lang="en-US" dirty="0" smtClean="0"/>
              <a:t>The </a:t>
            </a:r>
            <a:r>
              <a:rPr lang="en-US" dirty="0"/>
              <a:t>depth of the water table is highly </a:t>
            </a:r>
            <a:r>
              <a:rPr lang="en-US" dirty="0" smtClean="0"/>
              <a:t>variable and </a:t>
            </a:r>
            <a:r>
              <a:rPr lang="en-US" dirty="0"/>
              <a:t>can range from zero, when it is </a:t>
            </a:r>
            <a:r>
              <a:rPr lang="en-US" dirty="0" smtClean="0"/>
              <a:t>at the </a:t>
            </a:r>
            <a:r>
              <a:rPr lang="en-US" dirty="0"/>
              <a:t>surface, to hundreds of meters in </a:t>
            </a:r>
            <a:r>
              <a:rPr lang="en-US" dirty="0" smtClean="0"/>
              <a:t>some places</a:t>
            </a:r>
            <a:r>
              <a:rPr lang="en-US" dirty="0"/>
              <a:t>. </a:t>
            </a:r>
            <a:endParaRPr lang="en-US" dirty="0" smtClean="0"/>
          </a:p>
          <a:p>
            <a:pPr algn="just"/>
            <a:endParaRPr lang="en-US" dirty="0"/>
          </a:p>
          <a:p>
            <a:pPr algn="just"/>
            <a:r>
              <a:rPr lang="en-US" dirty="0" smtClean="0"/>
              <a:t>An </a:t>
            </a:r>
            <a:r>
              <a:rPr lang="en-US" dirty="0"/>
              <a:t>important characteristic of </a:t>
            </a:r>
            <a:r>
              <a:rPr lang="en-US" dirty="0" smtClean="0"/>
              <a:t>the water </a:t>
            </a:r>
            <a:r>
              <a:rPr lang="en-US" dirty="0"/>
              <a:t>table is that its configuration </a:t>
            </a:r>
            <a:r>
              <a:rPr lang="en-US" dirty="0" smtClean="0"/>
              <a:t>varies seasonally </a:t>
            </a:r>
            <a:r>
              <a:rPr lang="en-US" dirty="0"/>
              <a:t>and from year to year </a:t>
            </a:r>
            <a:r>
              <a:rPr lang="en-US" dirty="0" smtClean="0"/>
              <a:t>because the </a:t>
            </a:r>
            <a:r>
              <a:rPr lang="en-US" dirty="0"/>
              <a:t>addition of water to the </a:t>
            </a:r>
            <a:r>
              <a:rPr lang="en-US" dirty="0" smtClean="0"/>
              <a:t>groundwater system </a:t>
            </a:r>
            <a:r>
              <a:rPr lang="en-US" dirty="0"/>
              <a:t>is closely related to the </a:t>
            </a:r>
            <a:r>
              <a:rPr lang="en-US" dirty="0" smtClean="0"/>
              <a:t>quantity, distribution</a:t>
            </a:r>
            <a:r>
              <a:rPr lang="en-US" dirty="0"/>
              <a:t>, and timing of precipitation</a:t>
            </a:r>
            <a:r>
              <a:rPr lang="en-US" dirty="0" smtClean="0"/>
              <a:t>.</a:t>
            </a:r>
          </a:p>
          <a:p>
            <a:pPr algn="just"/>
            <a:endParaRPr lang="en-US" dirty="0"/>
          </a:p>
          <a:p>
            <a:pPr algn="just"/>
            <a:r>
              <a:rPr lang="en-US" dirty="0"/>
              <a:t>Except where the water table is at </a:t>
            </a:r>
            <a:r>
              <a:rPr lang="en-US" dirty="0" smtClean="0"/>
              <a:t>the surface</a:t>
            </a:r>
            <a:r>
              <a:rPr lang="en-US" dirty="0"/>
              <a:t>, we cannot observe it directly</a:t>
            </a:r>
            <a:r>
              <a:rPr lang="en-US" dirty="0" smtClean="0"/>
              <a:t>.</a:t>
            </a:r>
          </a:p>
          <a:p>
            <a:pPr algn="just"/>
            <a:endParaRPr lang="en-US" dirty="0"/>
          </a:p>
          <a:p>
            <a:pPr algn="just"/>
            <a:r>
              <a:rPr lang="en-US" dirty="0"/>
              <a:t>Nevertheless, its elevation can be </a:t>
            </a:r>
            <a:r>
              <a:rPr lang="en-US" dirty="0" smtClean="0"/>
              <a:t>mapped and </a:t>
            </a:r>
            <a:r>
              <a:rPr lang="en-US" dirty="0"/>
              <a:t>studied in detail where wells </a:t>
            </a:r>
            <a:r>
              <a:rPr lang="en-US" dirty="0" smtClean="0"/>
              <a:t>are numerous</a:t>
            </a:r>
            <a:r>
              <a:rPr lang="en-US" dirty="0"/>
              <a:t>, because the water level </a:t>
            </a:r>
            <a:r>
              <a:rPr lang="en-US" dirty="0" smtClean="0"/>
              <a:t>in wells </a:t>
            </a:r>
            <a:r>
              <a:rPr lang="en-US" dirty="0"/>
              <a:t>coincides with the water </a:t>
            </a:r>
            <a:r>
              <a:rPr lang="en-US" dirty="0" smtClean="0"/>
              <a:t>table.</a:t>
            </a:r>
          </a:p>
          <a:p>
            <a:pPr algn="just"/>
            <a:endParaRPr lang="en-US" dirty="0"/>
          </a:p>
        </p:txBody>
      </p:sp>
    </p:spTree>
    <p:extLst>
      <p:ext uri="{BB962C8B-B14F-4D97-AF65-F5344CB8AC3E}">
        <p14:creationId xmlns:p14="http://schemas.microsoft.com/office/powerpoint/2010/main" val="3008598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Interaction between </a:t>
            </a:r>
            <a:r>
              <a:rPr lang="en-US" sz="3600" dirty="0" smtClean="0"/>
              <a:t>Groundwater</a:t>
            </a:r>
            <a:r>
              <a:rPr lang="en-US" sz="3600" dirty="0"/>
              <a:t> </a:t>
            </a:r>
            <a:r>
              <a:rPr lang="en-US" sz="3600" dirty="0" smtClean="0"/>
              <a:t>and </a:t>
            </a:r>
            <a:r>
              <a:rPr lang="en-US" sz="3600" dirty="0"/>
              <a:t>Streams</a:t>
            </a:r>
          </a:p>
        </p:txBody>
      </p:sp>
      <p:sp>
        <p:nvSpPr>
          <p:cNvPr id="3" name="Content Placeholder 2"/>
          <p:cNvSpPr>
            <a:spLocks noGrp="1"/>
          </p:cNvSpPr>
          <p:nvPr>
            <p:ph idx="1"/>
          </p:nvPr>
        </p:nvSpPr>
        <p:spPr>
          <a:xfrm>
            <a:off x="838200" y="1371600"/>
            <a:ext cx="8229600" cy="5410200"/>
          </a:xfrm>
        </p:spPr>
        <p:txBody>
          <a:bodyPr>
            <a:normAutofit fontScale="55000" lnSpcReduction="20000"/>
          </a:bodyPr>
          <a:lstStyle/>
          <a:p>
            <a:pPr algn="just"/>
            <a:r>
              <a:rPr lang="en-US" dirty="0"/>
              <a:t>The interaction between the groundwater system and streams is a basic link in </a:t>
            </a:r>
            <a:r>
              <a:rPr lang="en-US" dirty="0" smtClean="0"/>
              <a:t>the hydrologic </a:t>
            </a:r>
            <a:r>
              <a:rPr lang="en-US" dirty="0"/>
              <a:t>cycle. </a:t>
            </a:r>
            <a:endParaRPr lang="en-US" dirty="0" smtClean="0"/>
          </a:p>
          <a:p>
            <a:pPr algn="just"/>
            <a:endParaRPr lang="en-US" dirty="0"/>
          </a:p>
          <a:p>
            <a:pPr algn="just"/>
            <a:r>
              <a:rPr lang="en-US" dirty="0" smtClean="0"/>
              <a:t>It </a:t>
            </a:r>
            <a:r>
              <a:rPr lang="en-US" dirty="0"/>
              <a:t>can take place in one of three ways. </a:t>
            </a:r>
            <a:endParaRPr lang="en-US" dirty="0" smtClean="0"/>
          </a:p>
          <a:p>
            <a:pPr algn="just"/>
            <a:endParaRPr lang="en-US" dirty="0"/>
          </a:p>
          <a:p>
            <a:pPr algn="just"/>
            <a:r>
              <a:rPr lang="en-US" dirty="0" smtClean="0"/>
              <a:t>1) Streams </a:t>
            </a:r>
            <a:r>
              <a:rPr lang="en-US" dirty="0"/>
              <a:t>may gain </a:t>
            </a:r>
            <a:r>
              <a:rPr lang="en-US" dirty="0" smtClean="0"/>
              <a:t>water from </a:t>
            </a:r>
            <a:r>
              <a:rPr lang="en-US" dirty="0"/>
              <a:t>the inflow of groundwater through the streambed. Such streams are </a:t>
            </a:r>
            <a:r>
              <a:rPr lang="en-US" dirty="0" smtClean="0"/>
              <a:t>called </a:t>
            </a:r>
            <a:r>
              <a:rPr lang="en-US" b="1" dirty="0" smtClean="0">
                <a:solidFill>
                  <a:srgbClr val="FF0000"/>
                </a:solidFill>
              </a:rPr>
              <a:t>gaining streams</a:t>
            </a:r>
            <a:r>
              <a:rPr lang="en-US" dirty="0" smtClean="0"/>
              <a:t>. </a:t>
            </a:r>
          </a:p>
          <a:p>
            <a:pPr algn="just"/>
            <a:endParaRPr lang="en-US" dirty="0"/>
          </a:p>
          <a:p>
            <a:pPr algn="just"/>
            <a:r>
              <a:rPr lang="en-US" dirty="0" smtClean="0"/>
              <a:t>For </a:t>
            </a:r>
            <a:r>
              <a:rPr lang="en-US" dirty="0"/>
              <a:t>this to occur, the elevation of the water </a:t>
            </a:r>
            <a:r>
              <a:rPr lang="en-US" dirty="0" smtClean="0"/>
              <a:t>table must </a:t>
            </a:r>
            <a:r>
              <a:rPr lang="en-US" dirty="0"/>
              <a:t>be higher than the level of the surface of the stream. </a:t>
            </a:r>
            <a:endParaRPr lang="en-US" dirty="0" smtClean="0"/>
          </a:p>
          <a:p>
            <a:pPr algn="just"/>
            <a:endParaRPr lang="en-US" dirty="0"/>
          </a:p>
          <a:p>
            <a:pPr algn="just"/>
            <a:r>
              <a:rPr lang="en-US" dirty="0" smtClean="0"/>
              <a:t>2)Streams </a:t>
            </a:r>
            <a:r>
              <a:rPr lang="en-US" dirty="0"/>
              <a:t>may lose </a:t>
            </a:r>
            <a:r>
              <a:rPr lang="en-US" dirty="0" smtClean="0"/>
              <a:t>water to </a:t>
            </a:r>
            <a:r>
              <a:rPr lang="en-US" dirty="0"/>
              <a:t>the groundwater system by outflow through the streambed. The term </a:t>
            </a:r>
            <a:r>
              <a:rPr lang="en-US" b="1" dirty="0" smtClean="0">
                <a:solidFill>
                  <a:srgbClr val="FF0000"/>
                </a:solidFill>
              </a:rPr>
              <a:t>losing stream </a:t>
            </a:r>
            <a:r>
              <a:rPr lang="en-US" dirty="0"/>
              <a:t>is applied to this situation </a:t>
            </a:r>
            <a:endParaRPr lang="en-US" dirty="0" smtClean="0"/>
          </a:p>
          <a:p>
            <a:pPr marL="0" indent="0" algn="just">
              <a:buNone/>
            </a:pPr>
            <a:endParaRPr lang="en-US" dirty="0" smtClean="0"/>
          </a:p>
          <a:p>
            <a:pPr algn="just"/>
            <a:r>
              <a:rPr lang="en-US" dirty="0" smtClean="0"/>
              <a:t>When </a:t>
            </a:r>
            <a:r>
              <a:rPr lang="en-US" dirty="0"/>
              <a:t>this happens, </a:t>
            </a:r>
            <a:r>
              <a:rPr lang="en-US" dirty="0" smtClean="0"/>
              <a:t>the elevation </a:t>
            </a:r>
            <a:r>
              <a:rPr lang="en-US" dirty="0"/>
              <a:t>of the water table is lower than the surface of the stream. </a:t>
            </a:r>
            <a:r>
              <a:rPr lang="en-US" dirty="0" smtClean="0"/>
              <a:t>Losing streams can be </a:t>
            </a:r>
            <a:r>
              <a:rPr lang="en-US" b="1" dirty="0" smtClean="0">
                <a:solidFill>
                  <a:srgbClr val="FF0000"/>
                </a:solidFill>
              </a:rPr>
              <a:t>connected or disconnected</a:t>
            </a:r>
          </a:p>
          <a:p>
            <a:pPr algn="just"/>
            <a:endParaRPr lang="en-US" dirty="0"/>
          </a:p>
          <a:p>
            <a:pPr algn="just"/>
            <a:r>
              <a:rPr lang="en-US" dirty="0" smtClean="0"/>
              <a:t>3) The third possibility </a:t>
            </a:r>
            <a:r>
              <a:rPr lang="en-US" dirty="0"/>
              <a:t>is a combination of the first </a:t>
            </a:r>
            <a:r>
              <a:rPr lang="en-US" b="1" dirty="0">
                <a:solidFill>
                  <a:srgbClr val="FF0000"/>
                </a:solidFill>
              </a:rPr>
              <a:t>two—a stream gains in some sections </a:t>
            </a:r>
            <a:r>
              <a:rPr lang="en-US" b="1" dirty="0" smtClean="0">
                <a:solidFill>
                  <a:srgbClr val="FF0000"/>
                </a:solidFill>
              </a:rPr>
              <a:t>and loses </a:t>
            </a:r>
            <a:r>
              <a:rPr lang="en-US" b="1" dirty="0">
                <a:solidFill>
                  <a:srgbClr val="FF0000"/>
                </a:solidFill>
              </a:rPr>
              <a:t>in others.</a:t>
            </a:r>
          </a:p>
        </p:txBody>
      </p:sp>
    </p:spTree>
    <p:extLst>
      <p:ext uri="{BB962C8B-B14F-4D97-AF65-F5344CB8AC3E}">
        <p14:creationId xmlns:p14="http://schemas.microsoft.com/office/powerpoint/2010/main" val="3614251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Interaction between Groundwater and Streams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144" y="1447800"/>
            <a:ext cx="6257925"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148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 and age of groundwater</a:t>
            </a:r>
            <a:endParaRPr lang="en-US" dirty="0"/>
          </a:p>
        </p:txBody>
      </p:sp>
      <p:sp>
        <p:nvSpPr>
          <p:cNvPr id="3" name="Content Placeholder 2"/>
          <p:cNvSpPr>
            <a:spLocks noGrp="1"/>
          </p:cNvSpPr>
          <p:nvPr>
            <p:ph idx="1"/>
          </p:nvPr>
        </p:nvSpPr>
        <p:spPr>
          <a:xfrm>
            <a:off x="990600" y="1447800"/>
            <a:ext cx="7943088" cy="4800600"/>
          </a:xfrm>
        </p:spPr>
        <p:txBody>
          <a:bodyPr>
            <a:normAutofit fontScale="70000" lnSpcReduction="20000"/>
          </a:bodyPr>
          <a:lstStyle/>
          <a:p>
            <a:pPr algn="just"/>
            <a:r>
              <a:rPr lang="en-US" dirty="0" smtClean="0"/>
              <a:t>Almost all groundwater is a part of the hydrologic </a:t>
            </a:r>
            <a:r>
              <a:rPr lang="en-US" dirty="0" err="1" smtClean="0"/>
              <a:t>cylce</a:t>
            </a:r>
            <a:r>
              <a:rPr lang="en-US" dirty="0" smtClean="0"/>
              <a:t>, including surface and atmospheric waters.</a:t>
            </a:r>
          </a:p>
          <a:p>
            <a:pPr algn="just"/>
            <a:endParaRPr lang="en-US" dirty="0" smtClean="0"/>
          </a:p>
          <a:p>
            <a:pPr algn="just"/>
            <a:r>
              <a:rPr lang="en-US" dirty="0" smtClean="0"/>
              <a:t>However minor amount of groundwater may be derived from other origins.</a:t>
            </a:r>
          </a:p>
          <a:p>
            <a:pPr algn="just"/>
            <a:endParaRPr lang="en-US" dirty="0" smtClean="0"/>
          </a:p>
          <a:p>
            <a:pPr algn="just"/>
            <a:r>
              <a:rPr lang="en-US" dirty="0" smtClean="0"/>
              <a:t>Water that has been out of contact with atmosphere for an appreciable part of geologic period is termed </a:t>
            </a:r>
            <a:r>
              <a:rPr lang="en-US" sz="3100" dirty="0"/>
              <a:t>as</a:t>
            </a:r>
            <a:r>
              <a:rPr lang="en-US" dirty="0" smtClean="0"/>
              <a:t> </a:t>
            </a:r>
            <a:r>
              <a:rPr lang="en-US" b="1" dirty="0" smtClean="0">
                <a:solidFill>
                  <a:srgbClr val="FF0000"/>
                </a:solidFill>
              </a:rPr>
              <a:t>connate water</a:t>
            </a:r>
            <a:r>
              <a:rPr lang="en-US" dirty="0" smtClean="0">
                <a:solidFill>
                  <a:srgbClr val="FF0000"/>
                </a:solidFill>
              </a:rPr>
              <a:t>.</a:t>
            </a:r>
            <a:r>
              <a:rPr lang="en-US" dirty="0" smtClean="0"/>
              <a:t> This water may have been derived from ocean or fresh water sources and is highly mineralized.</a:t>
            </a:r>
          </a:p>
          <a:p>
            <a:pPr algn="just"/>
            <a:endParaRPr lang="en-US" dirty="0" smtClean="0"/>
          </a:p>
          <a:p>
            <a:pPr algn="just"/>
            <a:r>
              <a:rPr lang="en-US" sz="3100" b="1" dirty="0" smtClean="0">
                <a:solidFill>
                  <a:srgbClr val="FF0000"/>
                </a:solidFill>
              </a:rPr>
              <a:t>Magmatic water</a:t>
            </a:r>
            <a:r>
              <a:rPr lang="en-US" dirty="0" smtClean="0">
                <a:solidFill>
                  <a:srgbClr val="FF0000"/>
                </a:solidFill>
              </a:rPr>
              <a:t> </a:t>
            </a:r>
            <a:r>
              <a:rPr lang="en-US" dirty="0" smtClean="0"/>
              <a:t>is derived from magma. Where the separation is deep, it is known </a:t>
            </a:r>
            <a:r>
              <a:rPr lang="en-US" dirty="0" smtClean="0">
                <a:solidFill>
                  <a:srgbClr val="FF0000"/>
                </a:solidFill>
              </a:rPr>
              <a:t>as </a:t>
            </a:r>
            <a:r>
              <a:rPr lang="en-US" sz="3100" b="1" dirty="0" smtClean="0">
                <a:solidFill>
                  <a:srgbClr val="FF0000"/>
                </a:solidFill>
              </a:rPr>
              <a:t>plutonic water</a:t>
            </a:r>
            <a:r>
              <a:rPr lang="en-US" dirty="0" smtClean="0"/>
              <a:t>, while </a:t>
            </a:r>
            <a:r>
              <a:rPr lang="en-US" sz="3100" b="1" dirty="0" smtClean="0">
                <a:solidFill>
                  <a:srgbClr val="FF0000"/>
                </a:solidFill>
              </a:rPr>
              <a:t>volcanic water</a:t>
            </a:r>
            <a:r>
              <a:rPr lang="en-US" dirty="0" smtClean="0">
                <a:solidFill>
                  <a:srgbClr val="FF0000"/>
                </a:solidFill>
              </a:rPr>
              <a:t> </a:t>
            </a:r>
            <a:r>
              <a:rPr lang="en-US" dirty="0" smtClean="0"/>
              <a:t>indicates water from relatively shallow depths.</a:t>
            </a:r>
          </a:p>
          <a:p>
            <a:pPr algn="just"/>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Origin and age of groundwater</a:t>
            </a:r>
            <a:endParaRPr lang="en-US" dirty="0"/>
          </a:p>
        </p:txBody>
      </p:sp>
      <p:sp>
        <p:nvSpPr>
          <p:cNvPr id="3" name="Content Placeholder 2"/>
          <p:cNvSpPr>
            <a:spLocks noGrp="1"/>
          </p:cNvSpPr>
          <p:nvPr>
            <p:ph idx="1"/>
          </p:nvPr>
        </p:nvSpPr>
        <p:spPr>
          <a:xfrm>
            <a:off x="1066800" y="1447800"/>
            <a:ext cx="7866888" cy="5257800"/>
          </a:xfrm>
        </p:spPr>
        <p:txBody>
          <a:bodyPr>
            <a:normAutofit fontScale="62500" lnSpcReduction="20000"/>
          </a:bodyPr>
          <a:lstStyle/>
          <a:p>
            <a:pPr algn="just"/>
            <a:r>
              <a:rPr lang="en-US" dirty="0" smtClean="0"/>
              <a:t>New water of magmatic or cosmic origin that has not previously been a part of the hydrosphere is referred to as </a:t>
            </a:r>
            <a:r>
              <a:rPr lang="en-US" b="1" dirty="0" smtClean="0">
                <a:solidFill>
                  <a:srgbClr val="FF0000"/>
                </a:solidFill>
              </a:rPr>
              <a:t>juvenile water</a:t>
            </a:r>
            <a:r>
              <a:rPr lang="en-US" dirty="0" smtClean="0">
                <a:solidFill>
                  <a:srgbClr val="FF0000"/>
                </a:solidFill>
              </a:rPr>
              <a:t>.</a:t>
            </a:r>
          </a:p>
          <a:p>
            <a:pPr algn="just"/>
            <a:endParaRPr lang="en-US" dirty="0" smtClean="0"/>
          </a:p>
          <a:p>
            <a:pPr algn="just"/>
            <a:r>
              <a:rPr lang="en-US" b="1" dirty="0" smtClean="0">
                <a:solidFill>
                  <a:srgbClr val="FF0000"/>
                </a:solidFill>
              </a:rPr>
              <a:t>Metamorphic water </a:t>
            </a:r>
            <a:r>
              <a:rPr lang="en-US" dirty="0" smtClean="0"/>
              <a:t>is the water that has been associated with the rocks during their metamorphism.</a:t>
            </a:r>
          </a:p>
          <a:p>
            <a:pPr algn="just"/>
            <a:endParaRPr lang="en-US" dirty="0" smtClean="0"/>
          </a:p>
          <a:p>
            <a:pPr algn="just"/>
            <a:r>
              <a:rPr lang="en-US" dirty="0" smtClean="0"/>
              <a:t>Radioactive isotopes are helpful in determining the age of groundwater.</a:t>
            </a:r>
          </a:p>
          <a:p>
            <a:pPr algn="just"/>
            <a:endParaRPr lang="en-US" dirty="0" smtClean="0"/>
          </a:p>
          <a:p>
            <a:pPr algn="just"/>
            <a:r>
              <a:rPr lang="en-US" dirty="0" smtClean="0"/>
              <a:t>Two most useful radioactive isotopes for determining the age of water are </a:t>
            </a:r>
            <a:r>
              <a:rPr lang="en-US" b="1" dirty="0" smtClean="0">
                <a:solidFill>
                  <a:srgbClr val="FF0000"/>
                </a:solidFill>
              </a:rPr>
              <a:t>Hydrogen-3</a:t>
            </a:r>
            <a:r>
              <a:rPr lang="en-US" dirty="0" smtClean="0">
                <a:solidFill>
                  <a:srgbClr val="FF0000"/>
                </a:solidFill>
              </a:rPr>
              <a:t> </a:t>
            </a:r>
            <a:r>
              <a:rPr lang="en-US" dirty="0" smtClean="0"/>
              <a:t>(Tritium) and </a:t>
            </a:r>
            <a:r>
              <a:rPr lang="en-US" b="1" dirty="0" smtClean="0">
                <a:solidFill>
                  <a:srgbClr val="FF0000"/>
                </a:solidFill>
              </a:rPr>
              <a:t>Carbon-14</a:t>
            </a:r>
            <a:r>
              <a:rPr lang="en-US" dirty="0" smtClean="0">
                <a:solidFill>
                  <a:srgbClr val="FF0000"/>
                </a:solidFill>
              </a:rPr>
              <a:t>.</a:t>
            </a:r>
          </a:p>
          <a:p>
            <a:pPr algn="just"/>
            <a:endParaRPr lang="en-US" dirty="0" smtClean="0"/>
          </a:p>
          <a:p>
            <a:pPr algn="just"/>
            <a:r>
              <a:rPr lang="en-US" dirty="0" smtClean="0"/>
              <a:t>Tritium (half life-12.33 years) is used for estimating groundwater ages </a:t>
            </a:r>
            <a:r>
              <a:rPr lang="en-US" dirty="0" err="1" smtClean="0"/>
              <a:t>upto</a:t>
            </a:r>
            <a:r>
              <a:rPr lang="en-US" dirty="0" smtClean="0"/>
              <a:t> 50 years.</a:t>
            </a:r>
          </a:p>
          <a:p>
            <a:pPr algn="just"/>
            <a:endParaRPr lang="en-US" dirty="0" smtClean="0"/>
          </a:p>
          <a:p>
            <a:pPr algn="just"/>
            <a:r>
              <a:rPr lang="en-US" dirty="0" smtClean="0"/>
              <a:t>Whereas Carbon-14 (half life-5730 years) is used for dating groundwater ranging from a few hundred years to about 50,000 years.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Hydrogeology</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Hydrogeology (hydro- meaning water, and </a:t>
            </a:r>
            <a:r>
              <a:rPr lang="en-US" dirty="0" smtClean="0"/>
              <a:t>- geology </a:t>
            </a:r>
            <a:r>
              <a:rPr lang="en-US" dirty="0"/>
              <a:t>meaning the study of the Earth) is the area of geology that deals with the distribution and movement of groundwater in the soil and rocks of the Earth's crust (commonly in aquifers). </a:t>
            </a:r>
            <a:endParaRPr lang="en-US" dirty="0" smtClean="0"/>
          </a:p>
          <a:p>
            <a:pPr algn="just"/>
            <a:endParaRPr lang="en-US" dirty="0"/>
          </a:p>
          <a:p>
            <a:pPr algn="just"/>
            <a:r>
              <a:rPr lang="en-US" dirty="0" smtClean="0"/>
              <a:t>The </a:t>
            </a:r>
            <a:r>
              <a:rPr lang="en-US" dirty="0"/>
              <a:t>terms groundwater hydrology, geohydrology, and hydrogeology are often used interchangeably.</a:t>
            </a:r>
          </a:p>
        </p:txBody>
      </p:sp>
    </p:spTree>
    <p:extLst>
      <p:ext uri="{BB962C8B-B14F-4D97-AF65-F5344CB8AC3E}">
        <p14:creationId xmlns:p14="http://schemas.microsoft.com/office/powerpoint/2010/main" val="2664753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Bearing Formations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algn="just"/>
            <a:endParaRPr lang="en-US" sz="1520" dirty="0" smtClean="0"/>
          </a:p>
          <a:p>
            <a:pPr algn="just">
              <a:lnSpc>
                <a:spcPct val="80000"/>
              </a:lnSpc>
            </a:pPr>
            <a:r>
              <a:rPr lang="en-US" sz="2700" dirty="0"/>
              <a:t>An </a:t>
            </a:r>
            <a:r>
              <a:rPr lang="en-US" sz="2700" b="1" dirty="0">
                <a:solidFill>
                  <a:srgbClr val="FF0000"/>
                </a:solidFill>
              </a:rPr>
              <a:t>aquifer </a:t>
            </a:r>
            <a:r>
              <a:rPr lang="en-US" sz="2700" dirty="0"/>
              <a:t>is often described as a sub-surface geologic formation(s) </a:t>
            </a:r>
            <a:r>
              <a:rPr lang="en-US" sz="2700" dirty="0" smtClean="0"/>
              <a:t>that is porous (store water) as well as permeable (transmit water) and can yield sufficient quantities of water to wells and springs.</a:t>
            </a:r>
            <a:endParaRPr lang="en-US" sz="2700" dirty="0" smtClean="0"/>
          </a:p>
          <a:p>
            <a:pPr algn="just">
              <a:lnSpc>
                <a:spcPct val="80000"/>
              </a:lnSpc>
            </a:pPr>
            <a:endParaRPr lang="en-US" sz="2700" dirty="0"/>
          </a:p>
          <a:p>
            <a:pPr algn="just">
              <a:lnSpc>
                <a:spcPct val="80000"/>
              </a:lnSpc>
            </a:pPr>
            <a:r>
              <a:rPr lang="en-US" sz="2700" dirty="0" smtClean="0">
                <a:solidFill>
                  <a:srgbClr val="FF0000"/>
                </a:solidFill>
              </a:rPr>
              <a:t>They </a:t>
            </a:r>
            <a:r>
              <a:rPr lang="en-US" sz="2700" dirty="0">
                <a:solidFill>
                  <a:srgbClr val="FF0000"/>
                </a:solidFill>
              </a:rPr>
              <a:t>have the ability to store as well as transmit water</a:t>
            </a:r>
            <a:r>
              <a:rPr lang="en-US" sz="2700" dirty="0"/>
              <a:t>. E.g.: </a:t>
            </a:r>
            <a:r>
              <a:rPr lang="en-US" sz="2700" b="1" dirty="0">
                <a:solidFill>
                  <a:srgbClr val="FF0000"/>
                </a:solidFill>
              </a:rPr>
              <a:t>unconsolidated sand and gravel</a:t>
            </a:r>
          </a:p>
          <a:p>
            <a:pPr algn="just">
              <a:lnSpc>
                <a:spcPct val="80000"/>
              </a:lnSpc>
            </a:pPr>
            <a:endParaRPr lang="en-US" sz="2700" dirty="0"/>
          </a:p>
          <a:p>
            <a:pPr algn="just">
              <a:lnSpc>
                <a:spcPct val="80000"/>
              </a:lnSpc>
            </a:pPr>
            <a:r>
              <a:rPr lang="en-US" sz="2700" dirty="0"/>
              <a:t>The word aquifer comes from the Latin words, "Aqua" (water), and "</a:t>
            </a:r>
            <a:r>
              <a:rPr lang="en-US" sz="2700" dirty="0" err="1"/>
              <a:t>fer</a:t>
            </a:r>
            <a:r>
              <a:rPr lang="en-US" sz="2700" dirty="0"/>
              <a:t>" (to carry). </a:t>
            </a:r>
          </a:p>
          <a:p>
            <a:pPr algn="just">
              <a:lnSpc>
                <a:spcPct val="80000"/>
              </a:lnSpc>
            </a:pPr>
            <a:endParaRPr lang="en-US" sz="2700" dirty="0"/>
          </a:p>
          <a:p>
            <a:pPr algn="just">
              <a:lnSpc>
                <a:spcPct val="80000"/>
              </a:lnSpc>
            </a:pPr>
            <a:r>
              <a:rPr lang="en-US" sz="2700" dirty="0"/>
              <a:t>In some cases, aquifers are vertically separated from each other by geologic formations that permit little or no water to flow in or out. </a:t>
            </a:r>
            <a:endParaRPr lang="en-US" sz="152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Bearing Formations</a:t>
            </a:r>
          </a:p>
        </p:txBody>
      </p:sp>
      <p:sp>
        <p:nvSpPr>
          <p:cNvPr id="3" name="Content Placeholder 2"/>
          <p:cNvSpPr>
            <a:spLocks noGrp="1"/>
          </p:cNvSpPr>
          <p:nvPr>
            <p:ph idx="1"/>
          </p:nvPr>
        </p:nvSpPr>
        <p:spPr>
          <a:xfrm>
            <a:off x="990600" y="1447800"/>
            <a:ext cx="7943088" cy="5105400"/>
          </a:xfrm>
        </p:spPr>
        <p:txBody>
          <a:bodyPr>
            <a:normAutofit fontScale="85000" lnSpcReduction="20000"/>
          </a:bodyPr>
          <a:lstStyle/>
          <a:p>
            <a:pPr algn="just"/>
            <a:r>
              <a:rPr lang="en-US" b="1" dirty="0">
                <a:solidFill>
                  <a:srgbClr val="FF0000"/>
                </a:solidFill>
              </a:rPr>
              <a:t>Aquitard</a:t>
            </a:r>
            <a:r>
              <a:rPr lang="en-US" dirty="0"/>
              <a:t> is a saturated but </a:t>
            </a:r>
            <a:r>
              <a:rPr lang="en-US" dirty="0">
                <a:solidFill>
                  <a:srgbClr val="FF0000"/>
                </a:solidFill>
              </a:rPr>
              <a:t>poorly permeable </a:t>
            </a:r>
            <a:r>
              <a:rPr lang="en-US" dirty="0"/>
              <a:t>geologic formation that restricts groundwater movement and does not yield water freely to </a:t>
            </a:r>
            <a:r>
              <a:rPr lang="en-US" dirty="0" smtClean="0"/>
              <a:t>wells. Example is </a:t>
            </a:r>
            <a:r>
              <a:rPr lang="en-US" b="1" dirty="0" smtClean="0">
                <a:solidFill>
                  <a:srgbClr val="FF0000"/>
                </a:solidFill>
              </a:rPr>
              <a:t>SANDY CLAY</a:t>
            </a:r>
            <a:endParaRPr lang="en-US" b="1" dirty="0">
              <a:solidFill>
                <a:srgbClr val="FF0000"/>
              </a:solidFill>
            </a:endParaRPr>
          </a:p>
          <a:p>
            <a:pPr algn="just">
              <a:buNone/>
            </a:pPr>
            <a:endParaRPr lang="en-US" dirty="0"/>
          </a:p>
          <a:p>
            <a:pPr algn="just"/>
            <a:r>
              <a:rPr lang="en-US" dirty="0"/>
              <a:t>If the water barrier is </a:t>
            </a:r>
            <a:r>
              <a:rPr lang="en-US" dirty="0">
                <a:solidFill>
                  <a:srgbClr val="FF0000"/>
                </a:solidFill>
              </a:rPr>
              <a:t>almost impermeable</a:t>
            </a:r>
            <a:r>
              <a:rPr lang="en-US" dirty="0"/>
              <a:t> </a:t>
            </a:r>
            <a:r>
              <a:rPr lang="en-US" dirty="0" smtClean="0"/>
              <a:t>(Example is </a:t>
            </a:r>
            <a:r>
              <a:rPr lang="en-US" b="1" dirty="0" smtClean="0">
                <a:solidFill>
                  <a:srgbClr val="FF0000"/>
                </a:solidFill>
              </a:rPr>
              <a:t>CLAY</a:t>
            </a:r>
            <a:r>
              <a:rPr lang="en-US" dirty="0" smtClean="0"/>
              <a:t> ) </a:t>
            </a:r>
            <a:r>
              <a:rPr lang="en-US" dirty="0"/>
              <a:t>and forms a formidable flow barrier between aquifers, it is known as a </a:t>
            </a:r>
            <a:r>
              <a:rPr lang="en-US" b="1" dirty="0">
                <a:solidFill>
                  <a:srgbClr val="FF0000"/>
                </a:solidFill>
              </a:rPr>
              <a:t>aquiclude</a:t>
            </a:r>
            <a:endParaRPr lang="en-US" i="1" dirty="0">
              <a:solidFill>
                <a:srgbClr val="FF0000"/>
              </a:solidFill>
            </a:endParaRPr>
          </a:p>
          <a:p>
            <a:pPr algn="just"/>
            <a:endParaRPr lang="en-US" i="1" dirty="0"/>
          </a:p>
          <a:p>
            <a:pPr algn="just"/>
            <a:r>
              <a:rPr lang="en-US" dirty="0"/>
              <a:t>An </a:t>
            </a:r>
            <a:r>
              <a:rPr lang="en-US" b="1" dirty="0">
                <a:solidFill>
                  <a:srgbClr val="FF0000"/>
                </a:solidFill>
              </a:rPr>
              <a:t>aquifuge</a:t>
            </a:r>
            <a:r>
              <a:rPr lang="en-US" dirty="0"/>
              <a:t> is geologic formation which has no interconnected </a:t>
            </a:r>
            <a:r>
              <a:rPr lang="en-US" dirty="0" smtClean="0"/>
              <a:t>openings </a:t>
            </a:r>
            <a:r>
              <a:rPr lang="en-US" dirty="0" smtClean="0">
                <a:solidFill>
                  <a:srgbClr val="FF0000"/>
                </a:solidFill>
              </a:rPr>
              <a:t>(impermeable) </a:t>
            </a:r>
            <a:r>
              <a:rPr lang="en-US" dirty="0"/>
              <a:t>and hence cannot absorb or transmit water. Example are Igneous and metamorphic rocks. E.g.: </a:t>
            </a:r>
            <a:r>
              <a:rPr lang="en-US" b="1" dirty="0">
                <a:solidFill>
                  <a:srgbClr val="FF0000"/>
                </a:solidFill>
              </a:rPr>
              <a:t>Granite</a:t>
            </a:r>
          </a:p>
          <a:p>
            <a:endParaRPr lang="en-US" dirty="0"/>
          </a:p>
        </p:txBody>
      </p:sp>
    </p:spTree>
    <p:extLst>
      <p:ext uri="{BB962C8B-B14F-4D97-AF65-F5344CB8AC3E}">
        <p14:creationId xmlns:p14="http://schemas.microsoft.com/office/powerpoint/2010/main" val="381507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Aquifer</a:t>
            </a:r>
            <a:endParaRPr lang="en-US" dirty="0"/>
          </a:p>
        </p:txBody>
      </p:sp>
      <p:sp>
        <p:nvSpPr>
          <p:cNvPr id="3" name="Content Placeholder 2"/>
          <p:cNvSpPr>
            <a:spLocks noGrp="1"/>
          </p:cNvSpPr>
          <p:nvPr>
            <p:ph idx="1"/>
          </p:nvPr>
        </p:nvSpPr>
        <p:spPr>
          <a:xfrm>
            <a:off x="457200" y="1447800"/>
            <a:ext cx="8686800" cy="5410200"/>
          </a:xfrm>
        </p:spPr>
        <p:txBody>
          <a:bodyPr>
            <a:normAutofit fontScale="70000" lnSpcReduction="20000"/>
          </a:bodyPr>
          <a:lstStyle/>
          <a:p>
            <a:pPr algn="just"/>
            <a:r>
              <a:rPr lang="en-US" dirty="0" smtClean="0"/>
              <a:t>Aquifers can be of two major types: </a:t>
            </a:r>
            <a:r>
              <a:rPr lang="en-US" b="1" dirty="0" smtClean="0">
                <a:solidFill>
                  <a:srgbClr val="FF0000"/>
                </a:solidFill>
              </a:rPr>
              <a:t>unconfined</a:t>
            </a:r>
            <a:r>
              <a:rPr lang="en-US" dirty="0" smtClean="0">
                <a:solidFill>
                  <a:srgbClr val="FF0000"/>
                </a:solidFill>
              </a:rPr>
              <a:t> </a:t>
            </a:r>
            <a:r>
              <a:rPr lang="en-US" dirty="0" smtClean="0"/>
              <a:t>or </a:t>
            </a:r>
            <a:r>
              <a:rPr lang="en-US" b="1" dirty="0" smtClean="0">
                <a:solidFill>
                  <a:srgbClr val="FF0000"/>
                </a:solidFill>
              </a:rPr>
              <a:t>confined</a:t>
            </a:r>
            <a:r>
              <a:rPr lang="en-US" dirty="0" smtClean="0">
                <a:solidFill>
                  <a:srgbClr val="FF0000"/>
                </a:solidFill>
              </a:rPr>
              <a:t>. </a:t>
            </a:r>
          </a:p>
          <a:p>
            <a:pPr algn="just"/>
            <a:endParaRPr lang="en-US" dirty="0" smtClean="0"/>
          </a:p>
          <a:p>
            <a:pPr algn="just"/>
            <a:r>
              <a:rPr lang="en-US" dirty="0" smtClean="0"/>
              <a:t>An </a:t>
            </a:r>
            <a:r>
              <a:rPr lang="en-US" b="1" dirty="0" smtClean="0">
                <a:solidFill>
                  <a:srgbClr val="FF0000"/>
                </a:solidFill>
              </a:rPr>
              <a:t>unconfined aquifer</a:t>
            </a:r>
            <a:r>
              <a:rPr lang="en-US" dirty="0" smtClean="0">
                <a:solidFill>
                  <a:srgbClr val="FF0000"/>
                </a:solidFill>
              </a:rPr>
              <a:t> </a:t>
            </a:r>
            <a:r>
              <a:rPr lang="en-US" dirty="0" smtClean="0"/>
              <a:t>has no overlying </a:t>
            </a:r>
            <a:r>
              <a:rPr lang="en-US" dirty="0" err="1" smtClean="0"/>
              <a:t>aquitard</a:t>
            </a:r>
            <a:r>
              <a:rPr lang="en-US" dirty="0" smtClean="0"/>
              <a:t> or </a:t>
            </a:r>
            <a:r>
              <a:rPr lang="en-US" dirty="0" err="1" smtClean="0"/>
              <a:t>aquiclude</a:t>
            </a:r>
            <a:r>
              <a:rPr lang="en-US" dirty="0" smtClean="0"/>
              <a:t> . </a:t>
            </a:r>
          </a:p>
          <a:p>
            <a:pPr algn="just"/>
            <a:endParaRPr lang="en-US" dirty="0"/>
          </a:p>
          <a:p>
            <a:pPr algn="just"/>
            <a:r>
              <a:rPr lang="en-US" dirty="0" smtClean="0"/>
              <a:t>Where there are multiple levels of aquifers, the uppermost aquifer typically is unconfined. </a:t>
            </a:r>
          </a:p>
          <a:p>
            <a:pPr algn="just"/>
            <a:endParaRPr lang="en-US" dirty="0" smtClean="0"/>
          </a:p>
          <a:p>
            <a:pPr algn="just"/>
            <a:r>
              <a:rPr lang="en-US" dirty="0" smtClean="0"/>
              <a:t>Vertical recharge of an unconfined aquifer by rainwater or irrigation water that filters downward through the soil is not restricted. </a:t>
            </a:r>
          </a:p>
          <a:p>
            <a:pPr algn="just"/>
            <a:endParaRPr lang="en-US" dirty="0" smtClean="0"/>
          </a:p>
          <a:p>
            <a:pPr algn="just"/>
            <a:r>
              <a:rPr lang="en-US" dirty="0" smtClean="0"/>
              <a:t>The water table at the top of the unconfined aquifer can migrate freely up and down within the sediment formation, depending on how much water is stored there.</a:t>
            </a:r>
          </a:p>
          <a:p>
            <a:pPr algn="just"/>
            <a:endParaRPr lang="en-US" dirty="0" smtClean="0"/>
          </a:p>
          <a:p>
            <a:pPr algn="just"/>
            <a:r>
              <a:rPr lang="en-US" dirty="0" smtClean="0">
                <a:solidFill>
                  <a:srgbClr val="FF0000"/>
                </a:solidFill>
              </a:rPr>
              <a:t>The water level in a borehole drilled into an unconfined aquifer will be at the same depth as the water table in the aquifer.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33400" y="316992"/>
            <a:ext cx="3505200" cy="2121408"/>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Types of Aquifer</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295275" y="2535839"/>
            <a:ext cx="8578627" cy="4169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90500" y="19051"/>
            <a:ext cx="8762999" cy="68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Types of Aquifer</a:t>
            </a:r>
            <a:endParaRPr lang="en-US" dirty="0"/>
          </a:p>
        </p:txBody>
      </p:sp>
      <p:sp>
        <p:nvSpPr>
          <p:cNvPr id="3" name="Content Placeholder 2"/>
          <p:cNvSpPr>
            <a:spLocks noGrp="1"/>
          </p:cNvSpPr>
          <p:nvPr>
            <p:ph idx="1"/>
          </p:nvPr>
        </p:nvSpPr>
        <p:spPr>
          <a:xfrm>
            <a:off x="990600" y="1447800"/>
            <a:ext cx="7943088" cy="5257800"/>
          </a:xfrm>
        </p:spPr>
        <p:txBody>
          <a:bodyPr>
            <a:normAutofit fontScale="62500" lnSpcReduction="20000"/>
          </a:bodyPr>
          <a:lstStyle/>
          <a:p>
            <a:pPr algn="just"/>
            <a:r>
              <a:rPr lang="en-US" dirty="0" smtClean="0"/>
              <a:t>A </a:t>
            </a:r>
            <a:r>
              <a:rPr lang="en-US" b="1" dirty="0" smtClean="0">
                <a:solidFill>
                  <a:srgbClr val="FF0000"/>
                </a:solidFill>
              </a:rPr>
              <a:t>confined aquifer</a:t>
            </a:r>
            <a:r>
              <a:rPr lang="en-US" dirty="0" smtClean="0"/>
              <a:t>, </a:t>
            </a:r>
            <a:r>
              <a:rPr lang="en-US" dirty="0" smtClean="0"/>
              <a:t>on the other hand, is sandwiched between an </a:t>
            </a:r>
            <a:r>
              <a:rPr lang="en-US" dirty="0" err="1" smtClean="0"/>
              <a:t>aquitard</a:t>
            </a:r>
            <a:r>
              <a:rPr lang="en-US" dirty="0" smtClean="0"/>
              <a:t> above and an </a:t>
            </a:r>
            <a:r>
              <a:rPr lang="en-US" dirty="0" err="1" smtClean="0"/>
              <a:t>aquiclude</a:t>
            </a:r>
            <a:r>
              <a:rPr lang="en-US" dirty="0" smtClean="0"/>
              <a:t> or </a:t>
            </a:r>
            <a:r>
              <a:rPr lang="en-US" dirty="0" err="1" smtClean="0"/>
              <a:t>aquitard</a:t>
            </a:r>
            <a:r>
              <a:rPr lang="en-US" dirty="0" smtClean="0"/>
              <a:t> below .</a:t>
            </a:r>
          </a:p>
          <a:p>
            <a:pPr algn="just"/>
            <a:endParaRPr lang="en-US" dirty="0" smtClean="0"/>
          </a:p>
          <a:p>
            <a:pPr algn="just"/>
            <a:r>
              <a:rPr lang="en-US" dirty="0" smtClean="0"/>
              <a:t>Because the water table in the recharge area of the confined aquifer is much higher than the top of the confined aquifer itself, </a:t>
            </a:r>
            <a:r>
              <a:rPr lang="en-US" dirty="0" smtClean="0">
                <a:solidFill>
                  <a:srgbClr val="FF0000"/>
                </a:solidFill>
              </a:rPr>
              <a:t>water in a confined aquifer is pressurized. </a:t>
            </a:r>
          </a:p>
          <a:p>
            <a:pPr algn="just"/>
            <a:endParaRPr lang="en-US" dirty="0" smtClean="0"/>
          </a:p>
          <a:p>
            <a:pPr algn="just"/>
            <a:r>
              <a:rPr lang="en-US" dirty="0" smtClean="0">
                <a:solidFill>
                  <a:srgbClr val="FF0000"/>
                </a:solidFill>
              </a:rPr>
              <a:t>This pressurization means that the water level in a borehole drilled into a confined aquifer will rise significantly above the top of the aquifer.</a:t>
            </a:r>
            <a:r>
              <a:rPr lang="en-US" dirty="0" smtClean="0"/>
              <a:t>  </a:t>
            </a:r>
          </a:p>
          <a:p>
            <a:pPr algn="just"/>
            <a:endParaRPr lang="en-US" dirty="0"/>
          </a:p>
          <a:p>
            <a:pPr algn="just"/>
            <a:r>
              <a:rPr lang="en-US" dirty="0" smtClean="0"/>
              <a:t>This level to which the water will rise if a well is drilled in a confined aquifer is known as the </a:t>
            </a:r>
            <a:r>
              <a:rPr lang="en-US" b="1" dirty="0" smtClean="0">
                <a:solidFill>
                  <a:srgbClr val="FF0000"/>
                </a:solidFill>
              </a:rPr>
              <a:t>potentiometric</a:t>
            </a:r>
            <a:r>
              <a:rPr lang="en-US" dirty="0" smtClean="0">
                <a:solidFill>
                  <a:srgbClr val="FF0000"/>
                </a:solidFill>
              </a:rPr>
              <a:t> </a:t>
            </a:r>
            <a:r>
              <a:rPr lang="en-US" dirty="0" smtClean="0"/>
              <a:t>surface.</a:t>
            </a:r>
          </a:p>
          <a:p>
            <a:pPr algn="just"/>
            <a:endParaRPr lang="en-US" dirty="0" smtClean="0"/>
          </a:p>
          <a:p>
            <a:pPr algn="just"/>
            <a:r>
              <a:rPr lang="en-US" dirty="0" smtClean="0"/>
              <a:t>A </a:t>
            </a:r>
            <a:r>
              <a:rPr lang="en-US" dirty="0" smtClean="0">
                <a:solidFill>
                  <a:srgbClr val="FF0000"/>
                </a:solidFill>
              </a:rPr>
              <a:t>flowing artesian well </a:t>
            </a:r>
            <a:r>
              <a:rPr lang="en-US" dirty="0" smtClean="0"/>
              <a:t>occurs where the pressure is so high that the water level in a well drilled into the confined aquifer rises above the land surface — in other words, an open well flows freely with no pumping.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Types of Aquifer</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295275" y="1828800"/>
            <a:ext cx="8578627" cy="4169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Types of Aquifer</a:t>
            </a:r>
            <a:endParaRPr lang="en-US" dirty="0"/>
          </a:p>
        </p:txBody>
      </p:sp>
      <p:sp>
        <p:nvSpPr>
          <p:cNvPr id="3" name="Content Placeholder 2"/>
          <p:cNvSpPr>
            <a:spLocks noGrp="1"/>
          </p:cNvSpPr>
          <p:nvPr>
            <p:ph idx="1"/>
          </p:nvPr>
        </p:nvSpPr>
        <p:spPr>
          <a:xfrm>
            <a:off x="1066800" y="1447800"/>
            <a:ext cx="7866888" cy="5257800"/>
          </a:xfrm>
        </p:spPr>
        <p:txBody>
          <a:bodyPr>
            <a:normAutofit fontScale="77500" lnSpcReduction="20000"/>
          </a:bodyPr>
          <a:lstStyle/>
          <a:p>
            <a:pPr algn="just"/>
            <a:r>
              <a:rPr lang="en-US" dirty="0" smtClean="0"/>
              <a:t>Sometimes the term </a:t>
            </a:r>
            <a:r>
              <a:rPr lang="en-US" b="1" dirty="0" smtClean="0">
                <a:solidFill>
                  <a:srgbClr val="FF0000"/>
                </a:solidFill>
              </a:rPr>
              <a:t>semi-confined aquifer</a:t>
            </a:r>
            <a:r>
              <a:rPr lang="en-US" dirty="0" smtClean="0">
                <a:solidFill>
                  <a:srgbClr val="FF0000"/>
                </a:solidFill>
              </a:rPr>
              <a:t> </a:t>
            </a:r>
            <a:r>
              <a:rPr lang="en-US" dirty="0" smtClean="0"/>
              <a:t>is used if an aquifer acts partly like a confined aquifer and partly like an unconfined aquifer.</a:t>
            </a:r>
          </a:p>
          <a:p>
            <a:pPr algn="just"/>
            <a:endParaRPr lang="en-US" dirty="0" smtClean="0"/>
          </a:p>
          <a:p>
            <a:pPr algn="just"/>
            <a:r>
              <a:rPr lang="en-US" dirty="0" smtClean="0">
                <a:solidFill>
                  <a:srgbClr val="FF0000"/>
                </a:solidFill>
              </a:rPr>
              <a:t>Springs form where the water table intersects with the land surface</a:t>
            </a:r>
            <a:r>
              <a:rPr lang="en-US" dirty="0" smtClean="0"/>
              <a:t>: for example, in a small depression.</a:t>
            </a:r>
          </a:p>
          <a:p>
            <a:pPr algn="just"/>
            <a:endParaRPr lang="en-US" dirty="0" smtClean="0"/>
          </a:p>
          <a:p>
            <a:pPr algn="just"/>
            <a:r>
              <a:rPr lang="en-US" dirty="0" smtClean="0"/>
              <a:t>Sometimes ground water is forced into a spring because a low permeable layer of rock or fine sediments (clay) keeps the water from percolating deeper. </a:t>
            </a:r>
          </a:p>
          <a:p>
            <a:pPr algn="just"/>
            <a:endParaRPr lang="en-US" dirty="0" smtClean="0"/>
          </a:p>
          <a:p>
            <a:pPr algn="just"/>
            <a:r>
              <a:rPr lang="en-US" dirty="0" smtClean="0"/>
              <a:t>A spring may also occur where subsurface pressure forces water to the surface through a fracture or fault zone that acts as a conduit for water movement from a confined aquifer.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Aquifer</a:t>
            </a:r>
            <a:endParaRPr lang="en-US" dirty="0"/>
          </a:p>
        </p:txBody>
      </p:sp>
      <p:sp>
        <p:nvSpPr>
          <p:cNvPr id="3" name="Content Placeholder 2"/>
          <p:cNvSpPr>
            <a:spLocks noGrp="1"/>
          </p:cNvSpPr>
          <p:nvPr>
            <p:ph idx="1"/>
          </p:nvPr>
        </p:nvSpPr>
        <p:spPr>
          <a:xfrm>
            <a:off x="152400" y="1447800"/>
            <a:ext cx="5715000" cy="5410200"/>
          </a:xfrm>
        </p:spPr>
        <p:txBody>
          <a:bodyPr>
            <a:normAutofit lnSpcReduction="10000"/>
          </a:bodyPr>
          <a:lstStyle/>
          <a:p>
            <a:pPr algn="ctr">
              <a:buNone/>
            </a:pPr>
            <a:r>
              <a:rPr lang="en-US" sz="1700" b="1" dirty="0" smtClean="0">
                <a:solidFill>
                  <a:srgbClr val="FF0000"/>
                </a:solidFill>
              </a:rPr>
              <a:t>Anisotropy and heterogeneity</a:t>
            </a:r>
          </a:p>
          <a:p>
            <a:pPr algn="ctr">
              <a:buNone/>
            </a:pPr>
            <a:endParaRPr lang="en-US" sz="1700" dirty="0" smtClean="0"/>
          </a:p>
          <a:p>
            <a:pPr algn="just"/>
            <a:r>
              <a:rPr lang="en-US" sz="1700" dirty="0" smtClean="0"/>
              <a:t>Most well hydraulics equations are based on the assumption that aquifers and </a:t>
            </a:r>
            <a:r>
              <a:rPr lang="en-US" sz="1700" dirty="0" err="1" smtClean="0"/>
              <a:t>aquitards</a:t>
            </a:r>
            <a:r>
              <a:rPr lang="en-US" sz="1700" dirty="0" smtClean="0"/>
              <a:t> are homogeneous and isotropic. </a:t>
            </a:r>
          </a:p>
          <a:p>
            <a:pPr algn="just"/>
            <a:endParaRPr lang="en-US" sz="1700" dirty="0" smtClean="0"/>
          </a:p>
          <a:p>
            <a:pPr algn="just"/>
            <a:r>
              <a:rPr lang="en-US" sz="1700" dirty="0" smtClean="0"/>
              <a:t>A </a:t>
            </a:r>
            <a:r>
              <a:rPr lang="en-US" sz="1700" b="1" dirty="0" smtClean="0">
                <a:solidFill>
                  <a:srgbClr val="FF0000"/>
                </a:solidFill>
              </a:rPr>
              <a:t>homogeneous isotropic </a:t>
            </a:r>
            <a:r>
              <a:rPr lang="en-US" sz="1700" dirty="0" smtClean="0"/>
              <a:t>aquifers has the same hydraulic conductivity throughout the geological formation and is the same in all directions.</a:t>
            </a:r>
          </a:p>
          <a:p>
            <a:pPr algn="just"/>
            <a:endParaRPr lang="en-US" sz="1700" dirty="0" smtClean="0"/>
          </a:p>
          <a:p>
            <a:pPr algn="just"/>
            <a:r>
              <a:rPr lang="en-US" sz="1700" dirty="0" smtClean="0"/>
              <a:t>The individual particles of a geological formation, however, are seldom spherical so that, when deposited under water, they tend to settle on their flat sides. </a:t>
            </a:r>
          </a:p>
          <a:p>
            <a:pPr algn="just"/>
            <a:endParaRPr lang="en-US" sz="1700" dirty="0" smtClean="0"/>
          </a:p>
          <a:p>
            <a:pPr algn="just"/>
            <a:r>
              <a:rPr lang="en-US" sz="1700" dirty="0" smtClean="0"/>
              <a:t>Such a formation. can still be homogeneous, but its hydraulic conductivity in horizontal direction, K,, will be significantly greater than its hydraulic conductivity in vertical direction, K. This phenomenon is called </a:t>
            </a:r>
            <a:r>
              <a:rPr lang="en-US" sz="1700" b="1" dirty="0" smtClean="0">
                <a:solidFill>
                  <a:srgbClr val="FF0000"/>
                </a:solidFill>
              </a:rPr>
              <a:t>anisotropy</a:t>
            </a:r>
            <a:r>
              <a:rPr lang="en-US" sz="1700" dirty="0" smtClean="0">
                <a:solidFill>
                  <a:srgbClr val="FF0000"/>
                </a:solidFill>
              </a:rPr>
              <a:t>.</a:t>
            </a:r>
            <a:endParaRPr lang="en-US" sz="17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5867400" y="1524000"/>
            <a:ext cx="3120804" cy="487679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Types of Aquifer</a:t>
            </a:r>
            <a:endParaRPr lang="en-US" dirty="0"/>
          </a:p>
        </p:txBody>
      </p:sp>
      <p:sp>
        <p:nvSpPr>
          <p:cNvPr id="3" name="Content Placeholder 2"/>
          <p:cNvSpPr>
            <a:spLocks noGrp="1"/>
          </p:cNvSpPr>
          <p:nvPr>
            <p:ph idx="1"/>
          </p:nvPr>
        </p:nvSpPr>
        <p:spPr>
          <a:xfrm>
            <a:off x="457200" y="1447800"/>
            <a:ext cx="4953000" cy="5059363"/>
          </a:xfrm>
        </p:spPr>
        <p:txBody>
          <a:bodyPr>
            <a:noAutofit/>
          </a:bodyPr>
          <a:lstStyle/>
          <a:p>
            <a:pPr algn="ctr">
              <a:buNone/>
            </a:pPr>
            <a:r>
              <a:rPr lang="en-US" sz="2200" b="1" dirty="0" smtClean="0">
                <a:solidFill>
                  <a:srgbClr val="FF0000"/>
                </a:solidFill>
              </a:rPr>
              <a:t>Anisotropy and heterogeneity</a:t>
            </a:r>
          </a:p>
          <a:p>
            <a:pPr algn="just"/>
            <a:endParaRPr lang="en-US" sz="2200" b="1" dirty="0" smtClean="0">
              <a:solidFill>
                <a:srgbClr val="FFC000"/>
              </a:solidFill>
            </a:endParaRPr>
          </a:p>
          <a:p>
            <a:pPr algn="just"/>
            <a:r>
              <a:rPr lang="en-US" sz="2200" dirty="0" smtClean="0"/>
              <a:t>The lithology of most geological formations tends to vary significantly, both horizontally and vertically. This phenomenon is known as </a:t>
            </a:r>
            <a:r>
              <a:rPr lang="en-US" sz="2200" b="1" dirty="0" smtClean="0">
                <a:solidFill>
                  <a:srgbClr val="FF0000"/>
                </a:solidFill>
              </a:rPr>
              <a:t>heterogeneity</a:t>
            </a:r>
            <a:r>
              <a:rPr lang="en-US" sz="2200" dirty="0" smtClean="0"/>
              <a:t>.</a:t>
            </a:r>
          </a:p>
          <a:p>
            <a:pPr algn="just"/>
            <a:endParaRPr lang="en-US" sz="2200" dirty="0" smtClean="0"/>
          </a:p>
          <a:p>
            <a:pPr algn="just"/>
            <a:r>
              <a:rPr lang="en-US" sz="2200" dirty="0" smtClean="0"/>
              <a:t>Anisotropy is a common property of fractured rocks .The hydraulic conductivity in the direction of the main fractures is usually significantly greater than that normal to those fractures</a:t>
            </a:r>
            <a:endParaRPr lang="en-US" sz="2200" dirty="0"/>
          </a:p>
        </p:txBody>
      </p:sp>
      <p:pic>
        <p:nvPicPr>
          <p:cNvPr id="2050" name="Picture 2"/>
          <p:cNvPicPr>
            <a:picLocks noChangeAspect="1" noChangeArrowheads="1"/>
          </p:cNvPicPr>
          <p:nvPr/>
        </p:nvPicPr>
        <p:blipFill>
          <a:blip r:embed="rId2" cstate="print"/>
          <a:srcRect/>
          <a:stretch>
            <a:fillRect/>
          </a:stretch>
        </p:blipFill>
        <p:spPr bwMode="auto">
          <a:xfrm>
            <a:off x="5569409" y="1581150"/>
            <a:ext cx="3269791" cy="48958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Groundwater is one of the most precious natural resource.</a:t>
            </a:r>
          </a:p>
          <a:p>
            <a:pPr algn="just"/>
            <a:endParaRPr lang="en-US" dirty="0"/>
          </a:p>
          <a:p>
            <a:pPr algn="just"/>
            <a:r>
              <a:rPr lang="en-US" dirty="0"/>
              <a:t>It is the most important source of drinking water and supplies water for irrigation, agricultural and domestic usage.</a:t>
            </a:r>
          </a:p>
          <a:p>
            <a:pPr algn="just"/>
            <a:endParaRPr lang="en-US" dirty="0"/>
          </a:p>
          <a:p>
            <a:pPr algn="just"/>
            <a:r>
              <a:rPr lang="en-US" dirty="0"/>
              <a:t>Of the total water available on earth, less than 2.5 % is fresh water of which 68.7% is found in the ice caps and glaciers (frozen state). </a:t>
            </a:r>
          </a:p>
          <a:p>
            <a:pPr marL="0" indent="0" algn="just">
              <a:buNone/>
            </a:pPr>
            <a:endParaRPr lang="en-US" dirty="0"/>
          </a:p>
          <a:p>
            <a:pPr algn="just"/>
            <a:r>
              <a:rPr lang="en-US" dirty="0"/>
              <a:t>Approximately 30% is groundwater and less than 1.2% is surface water (lakes, streams, permafrost, soil moisture etc.)</a:t>
            </a:r>
          </a:p>
          <a:p>
            <a:endParaRPr lang="en-US" dirty="0"/>
          </a:p>
        </p:txBody>
      </p:sp>
    </p:spTree>
    <p:extLst>
      <p:ext uri="{BB962C8B-B14F-4D97-AF65-F5344CB8AC3E}">
        <p14:creationId xmlns:p14="http://schemas.microsoft.com/office/powerpoint/2010/main" val="1105984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304800" y="1646236"/>
            <a:ext cx="5334000" cy="5059363"/>
          </a:xfrm>
        </p:spPr>
        <p:txBody>
          <a:bodyPr>
            <a:normAutofit fontScale="92500"/>
          </a:bodyPr>
          <a:lstStyle/>
          <a:p>
            <a:pPr algn="just"/>
            <a:r>
              <a:rPr lang="en-US" sz="2300" dirty="0" smtClean="0"/>
              <a:t>Water in saturated zones and aquifers does not stay still. It can move further downward or it can flow horizontally through the saturated zone.</a:t>
            </a:r>
          </a:p>
          <a:p>
            <a:pPr algn="just"/>
            <a:endParaRPr lang="en-US" sz="2300" dirty="0" smtClean="0"/>
          </a:p>
          <a:p>
            <a:pPr algn="just"/>
            <a:r>
              <a:rPr lang="en-US" sz="2300" dirty="0" smtClean="0"/>
              <a:t>There are many factors that influence this water movement underground and the quantity of water stored in these various zones.</a:t>
            </a:r>
          </a:p>
          <a:p>
            <a:pPr algn="just"/>
            <a:endParaRPr lang="en-US" sz="2300" dirty="0" smtClean="0"/>
          </a:p>
          <a:p>
            <a:pPr algn="just"/>
            <a:r>
              <a:rPr lang="en-US" sz="2300" dirty="0" smtClean="0"/>
              <a:t>The main factor is the </a:t>
            </a:r>
            <a:r>
              <a:rPr lang="en-US" sz="2300" b="1" dirty="0" smtClean="0">
                <a:solidFill>
                  <a:srgbClr val="FF0000"/>
                </a:solidFill>
              </a:rPr>
              <a:t>amount of space</a:t>
            </a:r>
            <a:r>
              <a:rPr lang="en-US" sz="2300" dirty="0" smtClean="0">
                <a:solidFill>
                  <a:srgbClr val="FF0000"/>
                </a:solidFill>
              </a:rPr>
              <a:t> </a:t>
            </a:r>
            <a:r>
              <a:rPr lang="en-US" sz="2300" dirty="0" smtClean="0"/>
              <a:t>available between particles, sediments, and rocks in the soil layers and spaces between particles in rocks and rock layers.</a:t>
            </a:r>
            <a:endParaRPr lang="en-US" sz="2300" dirty="0"/>
          </a:p>
        </p:txBody>
      </p:sp>
      <p:pic>
        <p:nvPicPr>
          <p:cNvPr id="5122" name="Picture 2"/>
          <p:cNvPicPr>
            <a:picLocks noChangeAspect="1" noChangeArrowheads="1"/>
          </p:cNvPicPr>
          <p:nvPr/>
        </p:nvPicPr>
        <p:blipFill>
          <a:blip r:embed="rId2" cstate="print"/>
          <a:srcRect l="23060" t="8652" r="21889" b="3258"/>
          <a:stretch>
            <a:fillRect/>
          </a:stretch>
        </p:blipFill>
        <p:spPr bwMode="auto">
          <a:xfrm>
            <a:off x="5769429" y="2133600"/>
            <a:ext cx="3069771"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685800" y="1646237"/>
            <a:ext cx="8382000" cy="3840163"/>
          </a:xfrm>
        </p:spPr>
        <p:txBody>
          <a:bodyPr>
            <a:normAutofit fontScale="70000" lnSpcReduction="20000"/>
          </a:bodyPr>
          <a:lstStyle/>
          <a:p>
            <a:pPr algn="just"/>
            <a:r>
              <a:rPr lang="en-US" dirty="0"/>
              <a:t>The empty spaces in between the crystals or fragments that make up </a:t>
            </a:r>
            <a:r>
              <a:rPr lang="en-US" dirty="0" smtClean="0"/>
              <a:t>a rock </a:t>
            </a:r>
            <a:r>
              <a:rPr lang="en-US" dirty="0"/>
              <a:t>represent </a:t>
            </a:r>
            <a:r>
              <a:rPr lang="en-US" b="1" dirty="0">
                <a:solidFill>
                  <a:srgbClr val="FF0000"/>
                </a:solidFill>
              </a:rPr>
              <a:t>porosity</a:t>
            </a:r>
            <a:r>
              <a:rPr lang="en-US" dirty="0"/>
              <a:t> that can hold water. </a:t>
            </a:r>
            <a:endParaRPr lang="en-US" dirty="0" smtClean="0"/>
          </a:p>
          <a:p>
            <a:pPr algn="just"/>
            <a:endParaRPr lang="en-US" dirty="0" smtClean="0"/>
          </a:p>
          <a:p>
            <a:pPr algn="just"/>
            <a:r>
              <a:rPr lang="en-US" dirty="0"/>
              <a:t>Porosity is a measure of how much water a rock can hold, but it is </a:t>
            </a:r>
            <a:r>
              <a:rPr lang="en-US" dirty="0" smtClean="0"/>
              <a:t>not necessarily </a:t>
            </a:r>
            <a:r>
              <a:rPr lang="en-US" dirty="0"/>
              <a:t>a measure of how much water an aquifer can yield or </a:t>
            </a:r>
            <a:r>
              <a:rPr lang="en-US" dirty="0" smtClean="0"/>
              <a:t>produce.</a:t>
            </a:r>
          </a:p>
          <a:p>
            <a:pPr marL="0" indent="0" algn="just">
              <a:buNone/>
            </a:pPr>
            <a:endParaRPr lang="en-US" dirty="0" smtClean="0"/>
          </a:p>
          <a:p>
            <a:pPr algn="just"/>
            <a:r>
              <a:rPr lang="en-US" dirty="0" smtClean="0"/>
              <a:t>Material with good porosity can be called “</a:t>
            </a:r>
            <a:r>
              <a:rPr lang="en-US" b="1" dirty="0" smtClean="0">
                <a:solidFill>
                  <a:srgbClr val="FF0000"/>
                </a:solidFill>
              </a:rPr>
              <a:t>porous</a:t>
            </a:r>
            <a:r>
              <a:rPr lang="en-US" dirty="0" smtClean="0"/>
              <a:t>”. </a:t>
            </a:r>
          </a:p>
          <a:p>
            <a:pPr algn="just"/>
            <a:endParaRPr lang="en-US" dirty="0" smtClean="0"/>
          </a:p>
          <a:p>
            <a:pPr algn="just"/>
            <a:r>
              <a:rPr lang="en-US" dirty="0" smtClean="0"/>
              <a:t>Mathematically, porosity can be expressed as the ratio of the volume of pore space to the total volume of the material as given by the following formula: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33525" y="5715000"/>
            <a:ext cx="6086475" cy="9483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447675" y="1219200"/>
            <a:ext cx="5495925" cy="3276600"/>
          </a:xfrm>
        </p:spPr>
        <p:txBody>
          <a:bodyPr>
            <a:noAutofit/>
          </a:bodyPr>
          <a:lstStyle/>
          <a:p>
            <a:pPr algn="just"/>
            <a:r>
              <a:rPr lang="en-US" sz="1900" dirty="0" smtClean="0"/>
              <a:t>Porosity depends on the </a:t>
            </a:r>
            <a:endParaRPr lang="en-US" sz="1900" dirty="0" smtClean="0"/>
          </a:p>
          <a:p>
            <a:pPr algn="just"/>
            <a:r>
              <a:rPr lang="en-US" sz="1900" b="1" dirty="0" smtClean="0">
                <a:solidFill>
                  <a:srgbClr val="FF0000"/>
                </a:solidFill>
              </a:rPr>
              <a:t>size</a:t>
            </a:r>
            <a:r>
              <a:rPr lang="en-US" sz="1900" b="1" dirty="0" smtClean="0">
                <a:solidFill>
                  <a:srgbClr val="FF0000"/>
                </a:solidFill>
              </a:rPr>
              <a:t>, </a:t>
            </a:r>
            <a:endParaRPr lang="en-US" sz="1900" b="1" dirty="0" smtClean="0">
              <a:solidFill>
                <a:srgbClr val="FF0000"/>
              </a:solidFill>
            </a:endParaRPr>
          </a:p>
          <a:p>
            <a:pPr algn="just"/>
            <a:r>
              <a:rPr lang="en-US" sz="1900" b="1" dirty="0" smtClean="0">
                <a:solidFill>
                  <a:srgbClr val="FF0000"/>
                </a:solidFill>
              </a:rPr>
              <a:t>shape</a:t>
            </a:r>
            <a:r>
              <a:rPr lang="en-US" sz="1900" b="1" dirty="0" smtClean="0">
                <a:solidFill>
                  <a:srgbClr val="FF0000"/>
                </a:solidFill>
              </a:rPr>
              <a:t>, </a:t>
            </a:r>
            <a:endParaRPr lang="en-US" sz="1900" b="1" dirty="0" smtClean="0">
              <a:solidFill>
                <a:srgbClr val="FF0000"/>
              </a:solidFill>
            </a:endParaRPr>
          </a:p>
          <a:p>
            <a:pPr algn="just"/>
            <a:r>
              <a:rPr lang="en-US" sz="1900" b="1" dirty="0" smtClean="0">
                <a:solidFill>
                  <a:srgbClr val="FF0000"/>
                </a:solidFill>
              </a:rPr>
              <a:t>packing</a:t>
            </a:r>
            <a:r>
              <a:rPr lang="en-US" sz="1900" b="1" dirty="0" smtClean="0">
                <a:solidFill>
                  <a:srgbClr val="FF0000"/>
                </a:solidFill>
              </a:rPr>
              <a:t>, </a:t>
            </a:r>
            <a:endParaRPr lang="en-US" sz="1900" b="1" dirty="0" smtClean="0">
              <a:solidFill>
                <a:srgbClr val="FF0000"/>
              </a:solidFill>
            </a:endParaRPr>
          </a:p>
          <a:p>
            <a:pPr algn="just"/>
            <a:r>
              <a:rPr lang="en-US" sz="1900" b="1" dirty="0" smtClean="0">
                <a:solidFill>
                  <a:srgbClr val="FF0000"/>
                </a:solidFill>
              </a:rPr>
              <a:t>mixture </a:t>
            </a:r>
            <a:r>
              <a:rPr lang="en-US" sz="1900" b="1" dirty="0" smtClean="0">
                <a:solidFill>
                  <a:srgbClr val="FF0000"/>
                </a:solidFill>
              </a:rPr>
              <a:t>of grains and particles, </a:t>
            </a:r>
            <a:endParaRPr lang="en-US" sz="1900" b="1" dirty="0" smtClean="0">
              <a:solidFill>
                <a:srgbClr val="FF0000"/>
              </a:solidFill>
            </a:endParaRPr>
          </a:p>
          <a:p>
            <a:pPr algn="just"/>
            <a:r>
              <a:rPr lang="en-US" sz="1900" b="1" dirty="0" smtClean="0">
                <a:solidFill>
                  <a:srgbClr val="FF0000"/>
                </a:solidFill>
              </a:rPr>
              <a:t>presence </a:t>
            </a:r>
            <a:r>
              <a:rPr lang="en-US" sz="1900" b="1" dirty="0" smtClean="0">
                <a:solidFill>
                  <a:srgbClr val="FF0000"/>
                </a:solidFill>
              </a:rPr>
              <a:t>of cementing material, </a:t>
            </a:r>
            <a:endParaRPr lang="en-US" sz="1900" b="1" dirty="0" smtClean="0">
              <a:solidFill>
                <a:srgbClr val="FF0000"/>
              </a:solidFill>
            </a:endParaRPr>
          </a:p>
          <a:p>
            <a:pPr algn="just"/>
            <a:r>
              <a:rPr lang="en-US" sz="1900" b="1" dirty="0" smtClean="0">
                <a:solidFill>
                  <a:srgbClr val="FF0000"/>
                </a:solidFill>
              </a:rPr>
              <a:t>over </a:t>
            </a:r>
            <a:r>
              <a:rPr lang="en-US" sz="1900" b="1" dirty="0" smtClean="0">
                <a:solidFill>
                  <a:srgbClr val="FF0000"/>
                </a:solidFill>
              </a:rPr>
              <a:t>burden stress </a:t>
            </a:r>
            <a:r>
              <a:rPr lang="en-US" sz="1900" b="1" dirty="0" smtClean="0">
                <a:solidFill>
                  <a:srgbClr val="FF0000"/>
                </a:solidFill>
              </a:rPr>
              <a:t>and</a:t>
            </a:r>
          </a:p>
          <a:p>
            <a:pPr algn="just"/>
            <a:r>
              <a:rPr lang="en-US" sz="1900" b="1" dirty="0" smtClean="0">
                <a:solidFill>
                  <a:srgbClr val="FF0000"/>
                </a:solidFill>
              </a:rPr>
              <a:t> </a:t>
            </a:r>
            <a:r>
              <a:rPr lang="en-US" sz="1900" b="1" dirty="0" smtClean="0">
                <a:solidFill>
                  <a:srgbClr val="FF0000"/>
                </a:solidFill>
              </a:rPr>
              <a:t>the presence of </a:t>
            </a:r>
            <a:r>
              <a:rPr lang="en-US" sz="1900" b="1" dirty="0" err="1" smtClean="0">
                <a:solidFill>
                  <a:srgbClr val="FF0000"/>
                </a:solidFill>
              </a:rPr>
              <a:t>vugs</a:t>
            </a:r>
            <a:r>
              <a:rPr lang="en-US" sz="1900" b="1" dirty="0" smtClean="0">
                <a:solidFill>
                  <a:srgbClr val="FF0000"/>
                </a:solidFill>
              </a:rPr>
              <a:t> and fractures </a:t>
            </a:r>
            <a:r>
              <a:rPr lang="en-US" sz="1900" dirty="0" smtClean="0">
                <a:solidFill>
                  <a:srgbClr val="FF0000"/>
                </a:solidFill>
              </a:rPr>
              <a:t> </a:t>
            </a:r>
            <a:r>
              <a:rPr lang="en-US" sz="1900" dirty="0" smtClean="0"/>
              <a:t>present in soil or rocks</a:t>
            </a:r>
          </a:p>
          <a:p>
            <a:pPr algn="just"/>
            <a:endParaRPr lang="en-US" sz="1900" dirty="0" smtClean="0"/>
          </a:p>
          <a:p>
            <a:pPr algn="just"/>
            <a:endParaRPr lang="en-US" sz="1630" dirty="0" smtClean="0"/>
          </a:p>
          <a:p>
            <a:pPr algn="just"/>
            <a:endParaRPr lang="en-US" sz="1630" dirty="0" smtClean="0"/>
          </a:p>
          <a:p>
            <a:pPr algn="just"/>
            <a:endParaRPr lang="en-US" sz="1630" dirty="0"/>
          </a:p>
        </p:txBody>
      </p:sp>
      <p:pic>
        <p:nvPicPr>
          <p:cNvPr id="5" name="Picture 2"/>
          <p:cNvPicPr>
            <a:picLocks noChangeAspect="1" noChangeArrowheads="1"/>
          </p:cNvPicPr>
          <p:nvPr/>
        </p:nvPicPr>
        <p:blipFill>
          <a:blip r:embed="rId2" cstate="print"/>
          <a:srcRect/>
          <a:stretch>
            <a:fillRect/>
          </a:stretch>
        </p:blipFill>
        <p:spPr bwMode="auto">
          <a:xfrm>
            <a:off x="5975515" y="609600"/>
            <a:ext cx="3092285" cy="3429000"/>
          </a:xfrm>
          <a:prstGeom prst="rect">
            <a:avLst/>
          </a:prstGeom>
          <a:noFill/>
          <a:ln w="9525">
            <a:solidFill>
              <a:schemeClr val="tx1"/>
            </a:solidFill>
            <a:miter lim="800000"/>
            <a:headEnd/>
            <a:tailEnd/>
          </a:ln>
        </p:spPr>
      </p:pic>
      <p:sp>
        <p:nvSpPr>
          <p:cNvPr id="6" name="TextBox 5"/>
          <p:cNvSpPr txBox="1"/>
          <p:nvPr/>
        </p:nvSpPr>
        <p:spPr>
          <a:xfrm>
            <a:off x="0" y="4419600"/>
            <a:ext cx="9144000" cy="2585323"/>
          </a:xfrm>
          <a:prstGeom prst="rect">
            <a:avLst/>
          </a:prstGeom>
          <a:noFill/>
        </p:spPr>
        <p:txBody>
          <a:bodyPr wrap="square" rtlCol="0">
            <a:spAutoFit/>
          </a:bodyPr>
          <a:lstStyle/>
          <a:p>
            <a:pPr marL="285750" indent="-285750" algn="just">
              <a:buFont typeface="Arial" pitchFamily="34" charset="0"/>
              <a:buChar char="•"/>
            </a:pPr>
            <a:r>
              <a:rPr lang="en-US" dirty="0"/>
              <a:t>For instance, small particles such as clays are able to compact more closely together, reducing the amount of porosity. </a:t>
            </a:r>
          </a:p>
          <a:p>
            <a:pPr algn="just"/>
            <a:endParaRPr lang="en-US" dirty="0"/>
          </a:p>
          <a:p>
            <a:pPr marL="285750" indent="-285750" algn="just">
              <a:buFont typeface="Arial" pitchFamily="34" charset="0"/>
              <a:buChar char="•"/>
            </a:pPr>
            <a:r>
              <a:rPr lang="en-US" dirty="0"/>
              <a:t>However, </a:t>
            </a:r>
            <a:r>
              <a:rPr lang="en-US" b="1" dirty="0">
                <a:solidFill>
                  <a:srgbClr val="FF0000"/>
                </a:solidFill>
              </a:rPr>
              <a:t>larger</a:t>
            </a:r>
            <a:r>
              <a:rPr lang="en-US" b="1" dirty="0">
                <a:solidFill>
                  <a:srgbClr val="FFC000"/>
                </a:solidFill>
              </a:rPr>
              <a:t> </a:t>
            </a:r>
            <a:r>
              <a:rPr lang="en-US" b="1" dirty="0">
                <a:solidFill>
                  <a:srgbClr val="FF0000"/>
                </a:solidFill>
              </a:rPr>
              <a:t>particles</a:t>
            </a:r>
            <a:r>
              <a:rPr lang="en-US" dirty="0">
                <a:solidFill>
                  <a:srgbClr val="FF0000"/>
                </a:solidFill>
              </a:rPr>
              <a:t> </a:t>
            </a:r>
            <a:r>
              <a:rPr lang="en-US" dirty="0"/>
              <a:t>such as sand and gravel will have more spaces available between them. </a:t>
            </a:r>
          </a:p>
          <a:p>
            <a:pPr algn="just"/>
            <a:endParaRPr lang="en-US" dirty="0"/>
          </a:p>
          <a:p>
            <a:pPr marL="285750" indent="-285750" algn="just">
              <a:buFont typeface="Arial" pitchFamily="34" charset="0"/>
              <a:buChar char="•"/>
            </a:pPr>
            <a:r>
              <a:rPr lang="en-US" b="1" dirty="0">
                <a:solidFill>
                  <a:srgbClr val="FF0000"/>
                </a:solidFill>
              </a:rPr>
              <a:t>Round particles</a:t>
            </a:r>
            <a:r>
              <a:rPr lang="en-US" dirty="0">
                <a:solidFill>
                  <a:srgbClr val="FF0000"/>
                </a:solidFill>
              </a:rPr>
              <a:t> </a:t>
            </a:r>
            <a:r>
              <a:rPr lang="en-US" dirty="0"/>
              <a:t>compacted together will have more spaces than elongated grains that stack more tightly.</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228601" y="1646236"/>
            <a:ext cx="6372224" cy="5059363"/>
          </a:xfrm>
        </p:spPr>
        <p:txBody>
          <a:bodyPr>
            <a:noAutofit/>
          </a:bodyPr>
          <a:lstStyle/>
          <a:p>
            <a:pPr algn="just"/>
            <a:r>
              <a:rPr lang="en-US" sz="2000" b="1" dirty="0" smtClean="0">
                <a:solidFill>
                  <a:srgbClr val="FF0000"/>
                </a:solidFill>
              </a:rPr>
              <a:t>Particle packing </a:t>
            </a:r>
            <a:r>
              <a:rPr lang="en-US" sz="2000" dirty="0" smtClean="0"/>
              <a:t>affects the porosity. In general cubic packing of particles has a porosity of around 47.6 % as compared to Rhombohedral packing where the porosity is about 26 %.</a:t>
            </a:r>
            <a:endParaRPr lang="en-US" sz="2000" b="1" dirty="0" smtClean="0">
              <a:solidFill>
                <a:srgbClr val="FFC000"/>
              </a:solidFill>
            </a:endParaRPr>
          </a:p>
          <a:p>
            <a:pPr algn="just"/>
            <a:endParaRPr lang="en-US" sz="2000" b="1" dirty="0" smtClean="0">
              <a:solidFill>
                <a:srgbClr val="FFC000"/>
              </a:solidFill>
            </a:endParaRPr>
          </a:p>
          <a:p>
            <a:pPr algn="just"/>
            <a:r>
              <a:rPr lang="en-US" sz="2000" b="1" dirty="0" smtClean="0">
                <a:solidFill>
                  <a:srgbClr val="FF0000"/>
                </a:solidFill>
              </a:rPr>
              <a:t>Particles of uniform</a:t>
            </a:r>
            <a:r>
              <a:rPr lang="en-US" sz="2000" dirty="0" smtClean="0">
                <a:solidFill>
                  <a:srgbClr val="FF0000"/>
                </a:solidFill>
              </a:rPr>
              <a:t> </a:t>
            </a:r>
            <a:r>
              <a:rPr lang="en-US" sz="2000" b="1" dirty="0" smtClean="0">
                <a:solidFill>
                  <a:srgbClr val="FF0000"/>
                </a:solidFill>
              </a:rPr>
              <a:t>size </a:t>
            </a:r>
            <a:r>
              <a:rPr lang="en-US" sz="2000" dirty="0" smtClean="0"/>
              <a:t>(well sorted) will also have more pore space available than grains of varying sizes (poorly sorted) because small particles can fill in the spaces between the larger grains. </a:t>
            </a:r>
          </a:p>
          <a:p>
            <a:pPr algn="just"/>
            <a:endParaRPr lang="en-US" sz="2000" dirty="0" smtClean="0"/>
          </a:p>
          <a:p>
            <a:pPr algn="just"/>
            <a:r>
              <a:rPr lang="en-US" sz="2000" dirty="0" smtClean="0"/>
              <a:t>Porosity can change between various layers of soil and types of solid rock as you go deeper into the ground because of the </a:t>
            </a:r>
            <a:r>
              <a:rPr lang="en-US" sz="2000" b="1" dirty="0" smtClean="0">
                <a:solidFill>
                  <a:srgbClr val="FF0000"/>
                </a:solidFill>
              </a:rPr>
              <a:t>overlying burden</a:t>
            </a:r>
            <a:r>
              <a:rPr lang="en-US" sz="2000" dirty="0" smtClean="0"/>
              <a:t>.</a:t>
            </a:r>
          </a:p>
          <a:p>
            <a:pPr algn="just"/>
            <a:endParaRPr lang="en-US" sz="2000" dirty="0" smtClean="0"/>
          </a:p>
          <a:p>
            <a:pPr algn="just"/>
            <a:r>
              <a:rPr lang="en-US" sz="2000" b="1" dirty="0" err="1" smtClean="0">
                <a:solidFill>
                  <a:srgbClr val="FF0000"/>
                </a:solidFill>
              </a:rPr>
              <a:t>Vugs</a:t>
            </a:r>
            <a:r>
              <a:rPr lang="en-US" sz="2000" b="1" dirty="0" smtClean="0">
                <a:solidFill>
                  <a:srgbClr val="FF0000"/>
                </a:solidFill>
              </a:rPr>
              <a:t> and fractures </a:t>
            </a:r>
            <a:r>
              <a:rPr lang="en-US" sz="2000" dirty="0" smtClean="0"/>
              <a:t>will contribute to porosity</a:t>
            </a:r>
            <a:endParaRPr lang="en-US" sz="2000" dirty="0"/>
          </a:p>
        </p:txBody>
      </p:sp>
      <p:pic>
        <p:nvPicPr>
          <p:cNvPr id="4" name="Picture 4"/>
          <p:cNvPicPr>
            <a:picLocks noChangeAspect="1" noChangeArrowheads="1"/>
          </p:cNvPicPr>
          <p:nvPr/>
        </p:nvPicPr>
        <p:blipFill>
          <a:blip r:embed="rId2" cstate="print"/>
          <a:srcRect/>
          <a:stretch>
            <a:fillRect/>
          </a:stretch>
        </p:blipFill>
        <p:spPr bwMode="auto">
          <a:xfrm>
            <a:off x="6915150" y="3276600"/>
            <a:ext cx="1619250" cy="121802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781800" y="1752600"/>
            <a:ext cx="2094609" cy="12954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6600825" y="4724400"/>
            <a:ext cx="2314575" cy="1724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838200" y="1646237"/>
            <a:ext cx="8229600" cy="4221163"/>
          </a:xfrm>
        </p:spPr>
        <p:txBody>
          <a:bodyPr>
            <a:normAutofit fontScale="77500" lnSpcReduction="20000"/>
          </a:bodyPr>
          <a:lstStyle/>
          <a:p>
            <a:pPr algn="just"/>
            <a:r>
              <a:rPr lang="en-US" dirty="0" smtClean="0"/>
              <a:t>Some void spaces become isolated due to excessive cementation, thus many void spaces are interconnected and others are isolated. This leads to the following classification:</a:t>
            </a:r>
          </a:p>
          <a:p>
            <a:pPr algn="just"/>
            <a:endParaRPr lang="en-US" dirty="0" smtClean="0"/>
          </a:p>
          <a:p>
            <a:pPr algn="just"/>
            <a:r>
              <a:rPr lang="en-US" b="1" dirty="0" smtClean="0">
                <a:solidFill>
                  <a:srgbClr val="FF0000"/>
                </a:solidFill>
              </a:rPr>
              <a:t>Absolute (total) porosity</a:t>
            </a:r>
            <a:r>
              <a:rPr lang="en-US" dirty="0" smtClean="0"/>
              <a:t>: It is the ratio between the total pore volume (interconnected pores and isolated ones) and the bulk volume</a:t>
            </a:r>
          </a:p>
          <a:p>
            <a:pPr algn="just"/>
            <a:endParaRPr lang="en-US" dirty="0" smtClean="0"/>
          </a:p>
          <a:p>
            <a:pPr algn="just"/>
            <a:endParaRPr lang="en-US" dirty="0" smtClean="0"/>
          </a:p>
          <a:p>
            <a:pPr algn="just"/>
            <a:endParaRPr lang="en-US" dirty="0" smtClean="0"/>
          </a:p>
          <a:p>
            <a:pPr algn="just"/>
            <a:r>
              <a:rPr lang="en-US" b="1" dirty="0" smtClean="0">
                <a:solidFill>
                  <a:srgbClr val="FF0000"/>
                </a:solidFill>
              </a:rPr>
              <a:t>Effective porosity</a:t>
            </a:r>
            <a:r>
              <a:rPr lang="en-US" dirty="0" smtClean="0"/>
              <a:t>: It is the ratio between the interconnected pore volume and the bulk volume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200400" y="4191000"/>
            <a:ext cx="2857500" cy="809625"/>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514600" y="5895975"/>
            <a:ext cx="4171950" cy="8096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76200" y="1646237"/>
            <a:ext cx="5257800" cy="2849564"/>
          </a:xfrm>
        </p:spPr>
        <p:txBody>
          <a:bodyPr>
            <a:normAutofit fontScale="62500" lnSpcReduction="20000"/>
          </a:bodyPr>
          <a:lstStyle/>
          <a:p>
            <a:pPr algn="ctr">
              <a:buNone/>
            </a:pPr>
            <a:r>
              <a:rPr lang="en-US" b="1" dirty="0" smtClean="0"/>
              <a:t>Types of Porosity</a:t>
            </a:r>
          </a:p>
          <a:p>
            <a:pPr algn="just">
              <a:buNone/>
            </a:pPr>
            <a:endParaRPr lang="en-US" b="1" dirty="0" smtClean="0"/>
          </a:p>
          <a:p>
            <a:pPr algn="just"/>
            <a:r>
              <a:rPr lang="en-US" b="1" dirty="0" smtClean="0">
                <a:solidFill>
                  <a:srgbClr val="FF0000"/>
                </a:solidFill>
              </a:rPr>
              <a:t>Primary Porosity </a:t>
            </a:r>
            <a:r>
              <a:rPr lang="en-US" dirty="0" smtClean="0"/>
              <a:t>- porosity between grains preserved during the lithification process</a:t>
            </a:r>
          </a:p>
          <a:p>
            <a:pPr algn="just"/>
            <a:endParaRPr lang="en-US" dirty="0" smtClean="0"/>
          </a:p>
          <a:p>
            <a:pPr algn="just"/>
            <a:r>
              <a:rPr lang="en-US" b="1" dirty="0" smtClean="0">
                <a:solidFill>
                  <a:srgbClr val="FF0000"/>
                </a:solidFill>
              </a:rPr>
              <a:t>Secondary porosity  </a:t>
            </a:r>
            <a:r>
              <a:rPr lang="en-US" dirty="0" smtClean="0"/>
              <a:t>- Porosity created through alteration of rock, commonly by processes such as </a:t>
            </a:r>
            <a:r>
              <a:rPr lang="en-US" dirty="0" err="1" smtClean="0"/>
              <a:t>dolomitization</a:t>
            </a:r>
            <a:r>
              <a:rPr lang="en-US" dirty="0" smtClean="0"/>
              <a:t>, dissolution , weathering and fracturing.</a:t>
            </a:r>
          </a:p>
          <a:p>
            <a:pPr algn="just"/>
            <a:endParaRPr lang="en-US" dirty="0" smtClean="0"/>
          </a:p>
          <a:p>
            <a:pPr algn="just">
              <a:buNone/>
            </a:pPr>
            <a:endParaRPr lang="en-US" dirty="0" smtClean="0"/>
          </a:p>
        </p:txBody>
      </p:sp>
      <p:pic>
        <p:nvPicPr>
          <p:cNvPr id="1026" name="Picture 2"/>
          <p:cNvPicPr>
            <a:picLocks noChangeAspect="1" noChangeArrowheads="1"/>
          </p:cNvPicPr>
          <p:nvPr/>
        </p:nvPicPr>
        <p:blipFill>
          <a:blip r:embed="rId2" cstate="print"/>
          <a:srcRect l="545" t="1220" b="9024"/>
          <a:stretch>
            <a:fillRect/>
          </a:stretch>
        </p:blipFill>
        <p:spPr bwMode="auto">
          <a:xfrm>
            <a:off x="5343733" y="1857916"/>
            <a:ext cx="3581192" cy="2409284"/>
          </a:xfrm>
          <a:prstGeom prst="rect">
            <a:avLst/>
          </a:prstGeom>
          <a:noFill/>
          <a:ln w="9525">
            <a:solidFill>
              <a:schemeClr val="tx1"/>
            </a:solidFill>
            <a:miter lim="800000"/>
            <a:headEnd/>
            <a:tailEnd/>
          </a:ln>
        </p:spPr>
      </p:pic>
      <p:sp>
        <p:nvSpPr>
          <p:cNvPr id="2" name="TextBox 1"/>
          <p:cNvSpPr txBox="1"/>
          <p:nvPr/>
        </p:nvSpPr>
        <p:spPr>
          <a:xfrm>
            <a:off x="990601" y="4419600"/>
            <a:ext cx="7772400" cy="1754326"/>
          </a:xfrm>
          <a:prstGeom prst="rect">
            <a:avLst/>
          </a:prstGeom>
          <a:noFill/>
        </p:spPr>
        <p:txBody>
          <a:bodyPr wrap="square" rtlCol="0">
            <a:spAutoFit/>
          </a:bodyPr>
          <a:lstStyle/>
          <a:p>
            <a:pPr marL="285750" indent="-285750" algn="just">
              <a:buFont typeface="Arial" pitchFamily="34" charset="0"/>
              <a:buChar char="•"/>
            </a:pPr>
            <a:r>
              <a:rPr lang="en-US" dirty="0"/>
              <a:t>Secondary pores (fractures) can be enlarged through dissolution by the ground water flow.</a:t>
            </a:r>
          </a:p>
          <a:p>
            <a:pPr marL="285750" indent="-285750" algn="just">
              <a:buFont typeface="Arial" pitchFamily="34" charset="0"/>
              <a:buChar char="•"/>
            </a:pPr>
            <a:endParaRPr lang="en-US" dirty="0"/>
          </a:p>
          <a:p>
            <a:pPr marL="285750" indent="-285750" algn="just">
              <a:buFont typeface="Arial" pitchFamily="34" charset="0"/>
              <a:buChar char="•"/>
            </a:pPr>
            <a:r>
              <a:rPr lang="en-US" b="1" dirty="0">
                <a:solidFill>
                  <a:srgbClr val="FF0000"/>
                </a:solidFill>
              </a:rPr>
              <a:t>Sedimentary rocks</a:t>
            </a:r>
            <a:r>
              <a:rPr lang="en-US" dirty="0">
                <a:solidFill>
                  <a:srgbClr val="FF0000"/>
                </a:solidFill>
              </a:rPr>
              <a:t> </a:t>
            </a:r>
            <a:r>
              <a:rPr lang="en-US" dirty="0"/>
              <a:t>may have primary porosity from deposition and secondary porosity from fractures along bedding planes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152400" y="1371600"/>
            <a:ext cx="5105400" cy="5211764"/>
          </a:xfrm>
        </p:spPr>
        <p:txBody>
          <a:bodyPr>
            <a:normAutofit fontScale="40000" lnSpcReduction="20000"/>
          </a:bodyPr>
          <a:lstStyle/>
          <a:p>
            <a:pPr algn="ctr">
              <a:buNone/>
            </a:pPr>
            <a:r>
              <a:rPr lang="en-US" sz="4000" b="1" dirty="0" smtClean="0">
                <a:solidFill>
                  <a:srgbClr val="FF0000"/>
                </a:solidFill>
              </a:rPr>
              <a:t>Porosity of Plutonic and Metamorphic Rocks</a:t>
            </a:r>
          </a:p>
          <a:p>
            <a:pPr algn="just"/>
            <a:endParaRPr lang="en-US" dirty="0" smtClean="0"/>
          </a:p>
          <a:p>
            <a:pPr algn="just"/>
            <a:r>
              <a:rPr lang="en-US" sz="4600" dirty="0" smtClean="0"/>
              <a:t>Primary porosity extremely low, but often not zero.</a:t>
            </a:r>
          </a:p>
          <a:p>
            <a:pPr algn="just"/>
            <a:endParaRPr lang="en-US" sz="4600" dirty="0" smtClean="0"/>
          </a:p>
          <a:p>
            <a:pPr algn="just"/>
            <a:r>
              <a:rPr lang="en-US" sz="4600" dirty="0" smtClean="0"/>
              <a:t>Porosity increases over time by weathering and fracturing.</a:t>
            </a:r>
          </a:p>
          <a:p>
            <a:pPr algn="just"/>
            <a:endParaRPr lang="en-US" sz="4600" dirty="0" smtClean="0"/>
          </a:p>
          <a:p>
            <a:pPr algn="just"/>
            <a:r>
              <a:rPr lang="en-US" sz="4600" dirty="0" smtClean="0"/>
              <a:t>Fracturing increases porosity of crystalline rocks 2 to 5%</a:t>
            </a:r>
          </a:p>
          <a:p>
            <a:pPr algn="just"/>
            <a:endParaRPr lang="en-US" sz="4600" dirty="0" smtClean="0"/>
          </a:p>
          <a:p>
            <a:pPr algn="just"/>
            <a:r>
              <a:rPr lang="en-US" sz="4600" dirty="0" smtClean="0"/>
              <a:t>Chemical and physical weathering increases with porosity.</a:t>
            </a:r>
          </a:p>
          <a:p>
            <a:pPr algn="just"/>
            <a:endParaRPr lang="en-US" sz="4600" dirty="0" smtClean="0"/>
          </a:p>
          <a:p>
            <a:pPr algn="just"/>
            <a:r>
              <a:rPr lang="en-US" sz="4600" dirty="0" smtClean="0"/>
              <a:t>Highly weathered plutonic and metamorphic rocks can have porosities between 30 to 60% </a:t>
            </a:r>
          </a:p>
          <a:p>
            <a:pPr algn="just"/>
            <a:endParaRPr lang="en-US" sz="4600" dirty="0" smtClean="0"/>
          </a:p>
          <a:p>
            <a:pPr algn="just"/>
            <a:r>
              <a:rPr lang="en-US" sz="4600" dirty="0" smtClean="0"/>
              <a:t>Sheet-like structures of weathering minerals such as micas can have very high porosities</a:t>
            </a:r>
          </a:p>
          <a:p>
            <a:pPr algn="just"/>
            <a:endParaRPr lang="en-US" dirty="0" smtClean="0"/>
          </a:p>
          <a:p>
            <a:pPr algn="just">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410200" y="2239975"/>
            <a:ext cx="3581400" cy="23780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247650" y="1524000"/>
            <a:ext cx="5410200" cy="5211764"/>
          </a:xfrm>
        </p:spPr>
        <p:txBody>
          <a:bodyPr>
            <a:normAutofit fontScale="55000" lnSpcReduction="20000"/>
          </a:bodyPr>
          <a:lstStyle/>
          <a:p>
            <a:pPr algn="ctr">
              <a:buNone/>
            </a:pPr>
            <a:r>
              <a:rPr lang="en-US" b="1" dirty="0" smtClean="0">
                <a:solidFill>
                  <a:srgbClr val="FF0000"/>
                </a:solidFill>
              </a:rPr>
              <a:t>Porosity of Volcanic Rocks </a:t>
            </a:r>
          </a:p>
          <a:p>
            <a:pPr algn="ctr">
              <a:buNone/>
            </a:pPr>
            <a:endParaRPr lang="en-US" b="1" dirty="0" smtClean="0">
              <a:solidFill>
                <a:srgbClr val="FFC000"/>
              </a:solidFill>
            </a:endParaRPr>
          </a:p>
          <a:p>
            <a:pPr algn="just"/>
            <a:r>
              <a:rPr lang="en-US" dirty="0" smtClean="0"/>
              <a:t>Vesicules which are formed during the cooling of the lava when the dissolved gases escape .These </a:t>
            </a:r>
            <a:r>
              <a:rPr lang="en-US" dirty="0" err="1" smtClean="0"/>
              <a:t>vesicules</a:t>
            </a:r>
            <a:r>
              <a:rPr lang="en-US" dirty="0" smtClean="0"/>
              <a:t> may or may not be interconnected.</a:t>
            </a:r>
          </a:p>
          <a:p>
            <a:pPr algn="just"/>
            <a:endParaRPr lang="en-US" dirty="0" smtClean="0"/>
          </a:p>
          <a:p>
            <a:pPr algn="just"/>
            <a:r>
              <a:rPr lang="en-US" dirty="0" smtClean="0"/>
              <a:t>Cracks form during cooling</a:t>
            </a:r>
          </a:p>
          <a:p>
            <a:pPr algn="just"/>
            <a:endParaRPr lang="en-US" dirty="0" smtClean="0"/>
          </a:p>
          <a:p>
            <a:pPr algn="just"/>
            <a:r>
              <a:rPr lang="en-US" dirty="0" smtClean="0"/>
              <a:t>Volcanic rocks vary in porosity but can be very high basalt has lower gas content with porosity between 1 and 12%</a:t>
            </a:r>
          </a:p>
          <a:p>
            <a:pPr algn="just"/>
            <a:endParaRPr lang="en-US" dirty="0" smtClean="0"/>
          </a:p>
          <a:p>
            <a:pPr algn="just"/>
            <a:r>
              <a:rPr lang="en-US" dirty="0" smtClean="0"/>
              <a:t>Pumice (very high gas content) can have porosity approaching 90% (but effective porosity is not this high).</a:t>
            </a:r>
          </a:p>
          <a:p>
            <a:pPr algn="just"/>
            <a:endParaRPr lang="en-US" dirty="0" smtClean="0"/>
          </a:p>
          <a:p>
            <a:pPr algn="just"/>
            <a:r>
              <a:rPr lang="en-US" dirty="0" smtClean="0"/>
              <a:t>Weathering of volcanic deposits will also increase porosity</a:t>
            </a:r>
            <a:endParaRPr lang="en-US" dirty="0"/>
          </a:p>
        </p:txBody>
      </p:sp>
      <p:pic>
        <p:nvPicPr>
          <p:cNvPr id="2050" name="Picture 2"/>
          <p:cNvPicPr>
            <a:picLocks noChangeAspect="1" noChangeArrowheads="1"/>
          </p:cNvPicPr>
          <p:nvPr/>
        </p:nvPicPr>
        <p:blipFill>
          <a:blip r:embed="rId2" cstate="print"/>
          <a:srcRect l="6226" r="4528"/>
          <a:stretch>
            <a:fillRect/>
          </a:stretch>
        </p:blipFill>
        <p:spPr bwMode="auto">
          <a:xfrm>
            <a:off x="5638800" y="2362200"/>
            <a:ext cx="3276600" cy="2438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28851" y="4476750"/>
            <a:ext cx="4686300" cy="2176697"/>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Aquifer Properties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390775" y="1543050"/>
            <a:ext cx="4343400" cy="287079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In the zone of saturation groundwater fills all the pore space available between the sediments however only a portion of this water can be removed by drainage or pumping. </a:t>
            </a:r>
          </a:p>
          <a:p>
            <a:pPr algn="just"/>
            <a:endParaRPr lang="en-US" dirty="0" smtClean="0"/>
          </a:p>
          <a:p>
            <a:pPr algn="just"/>
            <a:r>
              <a:rPr lang="en-US" dirty="0" smtClean="0"/>
              <a:t>The remaining water is held in place due to molecular and surface tension forces.</a:t>
            </a:r>
          </a:p>
          <a:p>
            <a:pPr algn="just"/>
            <a:endParaRPr lang="en-US" dirty="0" smtClean="0"/>
          </a:p>
          <a:p>
            <a:pPr algn="just"/>
            <a:r>
              <a:rPr lang="en-US" dirty="0" smtClean="0"/>
              <a:t>The </a:t>
            </a:r>
            <a:r>
              <a:rPr lang="en-US" b="1" dirty="0" smtClean="0">
                <a:solidFill>
                  <a:srgbClr val="FF0000"/>
                </a:solidFill>
              </a:rPr>
              <a:t>specific retention </a:t>
            </a:r>
            <a:r>
              <a:rPr lang="en-US" dirty="0" smtClean="0"/>
              <a:t>(S</a:t>
            </a:r>
            <a:r>
              <a:rPr lang="en-US" baseline="-25000" dirty="0" smtClean="0"/>
              <a:t>r</a:t>
            </a:r>
            <a:r>
              <a:rPr lang="en-US" dirty="0" smtClean="0"/>
              <a:t>) of a soil or rock is the ratio of the volume of water it will retain after saturation against the forces of gravity to its own volume.</a:t>
            </a:r>
          </a:p>
          <a:p>
            <a:pPr algn="just">
              <a:buNone/>
            </a:pPr>
            <a:endParaRPr lang="en-US" dirty="0" smtClean="0"/>
          </a:p>
          <a:p>
            <a:pPr algn="ctr">
              <a:buNone/>
            </a:pPr>
            <a:r>
              <a:rPr lang="en-US" sz="5100" b="1" dirty="0" err="1" smtClean="0">
                <a:solidFill>
                  <a:srgbClr val="FF0000"/>
                </a:solidFill>
              </a:rPr>
              <a:t>S</a:t>
            </a:r>
            <a:r>
              <a:rPr lang="en-US" sz="5100" b="1" baseline="-25000" dirty="0" err="1" smtClean="0">
                <a:solidFill>
                  <a:srgbClr val="FF0000"/>
                </a:solidFill>
              </a:rPr>
              <a:t>r</a:t>
            </a:r>
            <a:r>
              <a:rPr lang="en-US" sz="5100" b="1" dirty="0" smtClean="0">
                <a:solidFill>
                  <a:srgbClr val="FF0000"/>
                </a:solidFill>
              </a:rPr>
              <a:t> = W</a:t>
            </a:r>
            <a:r>
              <a:rPr lang="en-US" sz="5100" b="1" baseline="-25000" dirty="0" smtClean="0">
                <a:solidFill>
                  <a:srgbClr val="FF0000"/>
                </a:solidFill>
              </a:rPr>
              <a:t>r</a:t>
            </a:r>
            <a:r>
              <a:rPr lang="en-US" sz="5100" b="1" dirty="0" smtClean="0">
                <a:solidFill>
                  <a:srgbClr val="FF0000"/>
                </a:solidFill>
              </a:rPr>
              <a:t>/</a:t>
            </a:r>
            <a:r>
              <a:rPr lang="en-US" sz="5100" b="1" dirty="0" err="1" smtClean="0">
                <a:solidFill>
                  <a:srgbClr val="FF0000"/>
                </a:solidFill>
              </a:rPr>
              <a:t>V</a:t>
            </a:r>
            <a:r>
              <a:rPr lang="en-US" sz="5100" b="1" baseline="-25000" dirty="0" err="1" smtClean="0">
                <a:solidFill>
                  <a:srgbClr val="FF0000"/>
                </a:solidFill>
              </a:rPr>
              <a:t>t</a:t>
            </a:r>
            <a:endParaRPr lang="en-US" sz="5100" b="1" baseline="-25000" dirty="0" smtClean="0">
              <a:solidFill>
                <a:srgbClr val="FF0000"/>
              </a:solidFill>
            </a:endParaRPr>
          </a:p>
          <a:p>
            <a:pPr algn="just"/>
            <a:endParaRPr lang="en-US" dirty="0" smtClean="0"/>
          </a:p>
          <a:p>
            <a:pPr algn="just"/>
            <a:r>
              <a:rPr lang="en-US" dirty="0" smtClean="0"/>
              <a:t>Where W</a:t>
            </a:r>
            <a:r>
              <a:rPr lang="en-US" baseline="-25000" dirty="0" smtClean="0"/>
              <a:t>r </a:t>
            </a:r>
            <a:r>
              <a:rPr lang="en-US" dirty="0" smtClean="0"/>
              <a:t>is the volume occupied by retained water and V</a:t>
            </a:r>
            <a:r>
              <a:rPr lang="en-US" baseline="-25000" dirty="0" smtClean="0"/>
              <a:t>t</a:t>
            </a:r>
            <a:r>
              <a:rPr lang="en-US" dirty="0" smtClean="0"/>
              <a:t> is the bulk volume of the soil or rock.</a:t>
            </a:r>
          </a:p>
          <a:p>
            <a:pPr algn="just"/>
            <a:endParaRPr lang="en-US" dirty="0" smtClean="0"/>
          </a:p>
          <a:p>
            <a:pPr algn="just"/>
            <a:endParaRPr lang="en-US" baseline="-25000" dirty="0"/>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1" name="Rectangle 5"/>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Water on Earth</a:t>
            </a:r>
            <a:endParaRPr lang="en-US" dirty="0"/>
          </a:p>
        </p:txBody>
      </p:sp>
      <p:pic>
        <p:nvPicPr>
          <p:cNvPr id="4" name="Picture 2" descr="Image result for world distribution of water"/>
          <p:cNvPicPr>
            <a:picLocks noChangeAspect="1" noChangeArrowheads="1"/>
          </p:cNvPicPr>
          <p:nvPr/>
        </p:nvPicPr>
        <p:blipFill rotWithShape="1">
          <a:blip r:embed="rId2">
            <a:extLst>
              <a:ext uri="{28A0092B-C50C-407E-A947-70E740481C1C}">
                <a14:useLocalDpi xmlns:a14="http://schemas.microsoft.com/office/drawing/2010/main" val="0"/>
              </a:ext>
            </a:extLst>
          </a:blip>
          <a:srcRect t="13172"/>
          <a:stretch/>
        </p:blipFill>
        <p:spPr bwMode="auto">
          <a:xfrm>
            <a:off x="1033632" y="1600200"/>
            <a:ext cx="7075993" cy="500224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54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457200" y="1646236"/>
            <a:ext cx="8229600" cy="4983163"/>
          </a:xfrm>
        </p:spPr>
        <p:txBody>
          <a:bodyPr>
            <a:normAutofit fontScale="55000" lnSpcReduction="20000"/>
          </a:bodyPr>
          <a:lstStyle/>
          <a:p>
            <a:pPr algn="just"/>
            <a:r>
              <a:rPr lang="en-US" dirty="0" smtClean="0"/>
              <a:t>The </a:t>
            </a:r>
            <a:r>
              <a:rPr lang="en-US" b="1" dirty="0" smtClean="0">
                <a:solidFill>
                  <a:srgbClr val="FF0000"/>
                </a:solidFill>
              </a:rPr>
              <a:t>specific yield</a:t>
            </a:r>
            <a:r>
              <a:rPr lang="en-US" dirty="0" smtClean="0">
                <a:solidFill>
                  <a:srgbClr val="FF0000"/>
                </a:solidFill>
              </a:rPr>
              <a:t> </a:t>
            </a:r>
            <a:r>
              <a:rPr lang="en-US" dirty="0" smtClean="0"/>
              <a:t>S</a:t>
            </a:r>
            <a:r>
              <a:rPr lang="en-US" baseline="-25000" dirty="0" smtClean="0"/>
              <a:t>y</a:t>
            </a:r>
            <a:r>
              <a:rPr lang="en-US" dirty="0" smtClean="0"/>
              <a:t> of a soil or rock is the ratio of the volume of water that can be drained by gravity after saturation to its own volume. </a:t>
            </a:r>
          </a:p>
          <a:p>
            <a:pPr algn="just">
              <a:buNone/>
            </a:pPr>
            <a:endParaRPr lang="en-US" dirty="0" smtClean="0"/>
          </a:p>
          <a:p>
            <a:pPr algn="ctr">
              <a:buNone/>
            </a:pPr>
            <a:r>
              <a:rPr lang="en-US" sz="5100" b="1" dirty="0" smtClean="0">
                <a:solidFill>
                  <a:srgbClr val="FF0000"/>
                </a:solidFill>
              </a:rPr>
              <a:t>S</a:t>
            </a:r>
            <a:r>
              <a:rPr lang="en-US" sz="5100" b="1" baseline="-25000" dirty="0" smtClean="0">
                <a:solidFill>
                  <a:srgbClr val="FF0000"/>
                </a:solidFill>
              </a:rPr>
              <a:t>y</a:t>
            </a:r>
            <a:r>
              <a:rPr lang="en-US" sz="5100" b="1" dirty="0" smtClean="0">
                <a:solidFill>
                  <a:srgbClr val="FF0000"/>
                </a:solidFill>
              </a:rPr>
              <a:t> = W</a:t>
            </a:r>
            <a:r>
              <a:rPr lang="en-US" sz="5100" b="1" baseline="-25000" dirty="0" smtClean="0">
                <a:solidFill>
                  <a:srgbClr val="FF0000"/>
                </a:solidFill>
              </a:rPr>
              <a:t>y</a:t>
            </a:r>
            <a:r>
              <a:rPr lang="en-US" sz="5100" b="1" dirty="0" smtClean="0">
                <a:solidFill>
                  <a:srgbClr val="FF0000"/>
                </a:solidFill>
              </a:rPr>
              <a:t>/</a:t>
            </a:r>
            <a:r>
              <a:rPr lang="en-US" sz="5100" b="1" dirty="0" err="1" smtClean="0">
                <a:solidFill>
                  <a:srgbClr val="FF0000"/>
                </a:solidFill>
              </a:rPr>
              <a:t>V</a:t>
            </a:r>
            <a:r>
              <a:rPr lang="en-US" sz="5100" b="1" baseline="-25000" dirty="0" err="1" smtClean="0">
                <a:solidFill>
                  <a:srgbClr val="FF0000"/>
                </a:solidFill>
              </a:rPr>
              <a:t>t</a:t>
            </a:r>
            <a:endParaRPr lang="en-US" sz="5100" b="1" baseline="-25000" dirty="0" smtClean="0">
              <a:solidFill>
                <a:srgbClr val="FF0000"/>
              </a:solidFill>
            </a:endParaRPr>
          </a:p>
          <a:p>
            <a:pPr algn="just"/>
            <a:endParaRPr lang="en-US" dirty="0" smtClean="0"/>
          </a:p>
          <a:p>
            <a:pPr algn="just"/>
            <a:r>
              <a:rPr lang="en-US" dirty="0" smtClean="0"/>
              <a:t>Where W</a:t>
            </a:r>
            <a:r>
              <a:rPr lang="en-US" baseline="-25000" dirty="0" smtClean="0"/>
              <a:t>y</a:t>
            </a:r>
            <a:r>
              <a:rPr lang="en-US" dirty="0" smtClean="0"/>
              <a:t> is the volume of drained water</a:t>
            </a:r>
          </a:p>
          <a:p>
            <a:pPr algn="just"/>
            <a:endParaRPr lang="en-US" dirty="0" smtClean="0"/>
          </a:p>
          <a:p>
            <a:pPr algn="just"/>
            <a:r>
              <a:rPr lang="en-US" dirty="0" smtClean="0"/>
              <a:t>Total porosity (if all pores are connected) is equal to the specific retention + specific yield</a:t>
            </a:r>
          </a:p>
          <a:p>
            <a:pPr algn="just"/>
            <a:endParaRPr lang="en-US" dirty="0" smtClean="0"/>
          </a:p>
          <a:p>
            <a:pPr algn="just"/>
            <a:r>
              <a:rPr lang="en-US" dirty="0" smtClean="0"/>
              <a:t>Value of specific yield depends on the grain size, shape and distribution of pores, compaction of the stratum and time of drainage.</a:t>
            </a:r>
          </a:p>
          <a:p>
            <a:pPr algn="just"/>
            <a:endParaRPr lang="en-US" dirty="0" smtClean="0"/>
          </a:p>
          <a:p>
            <a:pPr algn="just"/>
            <a:r>
              <a:rPr lang="en-US" dirty="0" smtClean="0"/>
              <a:t>Therefore the total volume of the voids </a:t>
            </a:r>
            <a:r>
              <a:rPr lang="en-US" sz="3800" b="1" dirty="0" smtClean="0">
                <a:solidFill>
                  <a:srgbClr val="FF0000"/>
                </a:solidFill>
              </a:rPr>
              <a:t>(V</a:t>
            </a:r>
            <a:r>
              <a:rPr lang="en-US" sz="3800" b="1" baseline="-25000" dirty="0" smtClean="0">
                <a:solidFill>
                  <a:srgbClr val="FF0000"/>
                </a:solidFill>
              </a:rPr>
              <a:t>v</a:t>
            </a:r>
            <a:r>
              <a:rPr lang="en-US" sz="3800" b="1" dirty="0" smtClean="0">
                <a:solidFill>
                  <a:srgbClr val="FF0000"/>
                </a:solidFill>
              </a:rPr>
              <a:t>) =W</a:t>
            </a:r>
            <a:r>
              <a:rPr lang="en-US" sz="3800" b="1" baseline="-25000" dirty="0" smtClean="0">
                <a:solidFill>
                  <a:srgbClr val="FF0000"/>
                </a:solidFill>
              </a:rPr>
              <a:t>r</a:t>
            </a:r>
            <a:r>
              <a:rPr lang="en-US" sz="3800" b="1" dirty="0" smtClean="0">
                <a:solidFill>
                  <a:srgbClr val="FF0000"/>
                </a:solidFill>
              </a:rPr>
              <a:t> +W</a:t>
            </a:r>
            <a:r>
              <a:rPr lang="en-US" sz="3800" b="1" baseline="-25000" dirty="0" smtClean="0">
                <a:solidFill>
                  <a:srgbClr val="FF0000"/>
                </a:solidFill>
              </a:rPr>
              <a:t>y</a:t>
            </a:r>
          </a:p>
          <a:p>
            <a:pPr algn="just"/>
            <a:endParaRPr lang="en-US" sz="3800" b="1" baseline="-25000" dirty="0" smtClean="0">
              <a:solidFill>
                <a:srgbClr val="FFC000"/>
              </a:solidFill>
            </a:endParaRPr>
          </a:p>
          <a:p>
            <a:pPr algn="just"/>
            <a:r>
              <a:rPr lang="en-US" sz="3300" dirty="0" smtClean="0"/>
              <a:t>The porosity of the aquifer  </a:t>
            </a:r>
            <a:r>
              <a:rPr lang="el-GR" sz="4400" b="1" dirty="0" smtClean="0">
                <a:solidFill>
                  <a:srgbClr val="FF0000"/>
                </a:solidFill>
                <a:latin typeface="Calibri"/>
              </a:rPr>
              <a:t>α</a:t>
            </a:r>
            <a:r>
              <a:rPr lang="en-US" sz="4400" b="1" dirty="0" smtClean="0">
                <a:solidFill>
                  <a:srgbClr val="FF0000"/>
                </a:solidFill>
                <a:latin typeface="Calibri"/>
              </a:rPr>
              <a:t> = </a:t>
            </a:r>
            <a:r>
              <a:rPr lang="en-US" sz="4400" b="1" dirty="0" err="1" smtClean="0">
                <a:solidFill>
                  <a:srgbClr val="FF0000"/>
                </a:solidFill>
              </a:rPr>
              <a:t>S</a:t>
            </a:r>
            <a:r>
              <a:rPr lang="en-US" sz="4400" b="1" baseline="-25000" dirty="0" err="1" smtClean="0">
                <a:solidFill>
                  <a:srgbClr val="FF0000"/>
                </a:solidFill>
              </a:rPr>
              <a:t>r</a:t>
            </a:r>
            <a:r>
              <a:rPr lang="en-US" sz="4400" b="1" dirty="0" smtClean="0">
                <a:solidFill>
                  <a:srgbClr val="FF0000"/>
                </a:solidFill>
              </a:rPr>
              <a:t> +S</a:t>
            </a:r>
            <a:r>
              <a:rPr lang="en-US" sz="4400" b="1" baseline="-25000" dirty="0" smtClean="0">
                <a:solidFill>
                  <a:srgbClr val="FF0000"/>
                </a:solidFill>
              </a:rPr>
              <a:t>y</a:t>
            </a:r>
            <a:r>
              <a:rPr lang="en-US" sz="4400" b="1" dirty="0" smtClean="0">
                <a:solidFill>
                  <a:srgbClr val="FF0000"/>
                </a:solidFill>
              </a:rPr>
              <a:t> </a:t>
            </a:r>
            <a:r>
              <a:rPr lang="en-US" sz="3300" dirty="0" smtClean="0"/>
              <a:t>when all the pores are interconnected.</a:t>
            </a:r>
            <a:endParaRPr lang="en-US" sz="3300" b="1" baseline="-25000" dirty="0" smtClean="0">
              <a:solidFill>
                <a:srgbClr val="FFC000"/>
              </a:solidFill>
            </a:endParaRPr>
          </a:p>
          <a:p>
            <a:pPr algn="just"/>
            <a:endParaRPr lang="en-US"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457200" y="1646236"/>
            <a:ext cx="8229600" cy="4906963"/>
          </a:xfrm>
        </p:spPr>
        <p:txBody>
          <a:bodyPr>
            <a:normAutofit fontScale="47500" lnSpcReduction="20000"/>
          </a:bodyPr>
          <a:lstStyle/>
          <a:p>
            <a:pPr algn="ctr">
              <a:buNone/>
            </a:pPr>
            <a:r>
              <a:rPr lang="en-US" sz="3500" b="1" dirty="0" smtClean="0">
                <a:solidFill>
                  <a:srgbClr val="FF0000"/>
                </a:solidFill>
              </a:rPr>
              <a:t>Storage Coefficient (</a:t>
            </a:r>
            <a:r>
              <a:rPr lang="en-US" sz="3500" b="1" dirty="0" err="1" smtClean="0">
                <a:solidFill>
                  <a:srgbClr val="FF0000"/>
                </a:solidFill>
              </a:rPr>
              <a:t>Storativity</a:t>
            </a:r>
            <a:r>
              <a:rPr lang="en-US" sz="3500" b="1" dirty="0" smtClean="0">
                <a:solidFill>
                  <a:srgbClr val="FF0000"/>
                </a:solidFill>
              </a:rPr>
              <a:t>)</a:t>
            </a:r>
          </a:p>
          <a:p>
            <a:pPr algn="ctr">
              <a:buNone/>
            </a:pPr>
            <a:endParaRPr lang="en-US" b="1" dirty="0" smtClean="0">
              <a:solidFill>
                <a:srgbClr val="FFC000"/>
              </a:solidFill>
            </a:endParaRPr>
          </a:p>
          <a:p>
            <a:pPr algn="just"/>
            <a:r>
              <a:rPr lang="en-US" sz="3500" dirty="0" smtClean="0"/>
              <a:t>Water recharged or discharged from an aquifer represents a change in the storage volume within the aquifer.</a:t>
            </a:r>
          </a:p>
          <a:p>
            <a:pPr algn="just"/>
            <a:endParaRPr lang="en-US" sz="3500" dirty="0" smtClean="0"/>
          </a:p>
          <a:p>
            <a:pPr algn="just"/>
            <a:r>
              <a:rPr lang="en-US" sz="3500" dirty="0" smtClean="0"/>
              <a:t>For unconfined aquifer it is the product of the volume of aquifer lying between the water table at the beginning and the end of a given period of time and the specific yield of the formation.</a:t>
            </a:r>
          </a:p>
          <a:p>
            <a:pPr algn="just"/>
            <a:endParaRPr lang="en-US" sz="3500" dirty="0" smtClean="0"/>
          </a:p>
          <a:p>
            <a:pPr algn="just"/>
            <a:r>
              <a:rPr lang="en-US" sz="3500" dirty="0" smtClean="0"/>
              <a:t>In confined aquifers the change in pressure brings about a small change in storage volume.</a:t>
            </a:r>
          </a:p>
          <a:p>
            <a:pPr algn="just"/>
            <a:endParaRPr lang="en-US" sz="3500" dirty="0" smtClean="0"/>
          </a:p>
          <a:p>
            <a:pPr algn="just"/>
            <a:r>
              <a:rPr lang="en-US" sz="3500" dirty="0" smtClean="0"/>
              <a:t>The hydrostatic pressure in the confined aquifer partially supports the weight of the overlying burden while the solid structure of the aquifer provides the remaining support. A compression of the aquifer results in forcing out some water from it.</a:t>
            </a:r>
          </a:p>
          <a:p>
            <a:pPr algn="just"/>
            <a:endParaRPr lang="en-US" sz="3500" dirty="0" smtClean="0"/>
          </a:p>
          <a:p>
            <a:pPr algn="just"/>
            <a:r>
              <a:rPr lang="en-US" sz="3500" b="1" dirty="0" smtClean="0">
                <a:solidFill>
                  <a:srgbClr val="FF0000"/>
                </a:solidFill>
              </a:rPr>
              <a:t>Storage coefficient </a:t>
            </a:r>
            <a:r>
              <a:rPr lang="en-US" sz="3500" dirty="0" smtClean="0"/>
              <a:t>of a confined aquifer is the amount of water released from a column of unit cross-sectional area of a confined aquifer for a unit decline of the </a:t>
            </a:r>
            <a:r>
              <a:rPr lang="en-US" sz="3500" dirty="0" err="1" smtClean="0"/>
              <a:t>piezometric</a:t>
            </a:r>
            <a:r>
              <a:rPr lang="en-US" sz="3500" dirty="0" smtClean="0"/>
              <a:t> surface.</a:t>
            </a:r>
          </a:p>
          <a:p>
            <a:pPr algn="just"/>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457200" y="1371600"/>
            <a:ext cx="8229600" cy="5211764"/>
          </a:xfrm>
        </p:spPr>
        <p:txBody>
          <a:bodyPr>
            <a:normAutofit fontScale="55000" lnSpcReduction="20000"/>
          </a:bodyPr>
          <a:lstStyle/>
          <a:p>
            <a:pPr algn="ctr">
              <a:buNone/>
            </a:pPr>
            <a:r>
              <a:rPr lang="en-US" dirty="0" smtClean="0"/>
              <a:t>Storage Coefficient</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just"/>
            <a:r>
              <a:rPr lang="en-US" sz="3600" dirty="0" smtClean="0"/>
              <a:t>In case of unconfined aquifers storage coefficient is referred to as the </a:t>
            </a:r>
            <a:r>
              <a:rPr lang="en-US" sz="3600" b="1" dirty="0" smtClean="0">
                <a:solidFill>
                  <a:srgbClr val="FF0000"/>
                </a:solidFill>
              </a:rPr>
              <a:t>specific yield</a:t>
            </a:r>
            <a:r>
              <a:rPr lang="en-US" sz="3600" dirty="0" smtClean="0">
                <a:solidFill>
                  <a:srgbClr val="FF0000"/>
                </a:solidFill>
              </a:rPr>
              <a:t>  </a:t>
            </a:r>
            <a:r>
              <a:rPr lang="en-US" sz="3600" dirty="0" smtClean="0"/>
              <a:t>which is  the amount of water released from a column of unit cross-sectional area of an unconfined aquifer for a unit decline of the water table (</a:t>
            </a:r>
            <a:r>
              <a:rPr lang="en-US" sz="3600" dirty="0" err="1" smtClean="0"/>
              <a:t>phreatic</a:t>
            </a:r>
            <a:r>
              <a:rPr lang="en-US" sz="3600" dirty="0" smtClean="0"/>
              <a:t> surface)</a:t>
            </a:r>
            <a:endParaRPr lang="en-US" sz="3600" dirty="0"/>
          </a:p>
        </p:txBody>
      </p:sp>
      <p:pic>
        <p:nvPicPr>
          <p:cNvPr id="4" name="Picture 4" descr="scan0001"/>
          <p:cNvPicPr>
            <a:picLocks noChangeAspect="1" noChangeArrowheads="1"/>
          </p:cNvPicPr>
          <p:nvPr/>
        </p:nvPicPr>
        <p:blipFill>
          <a:blip r:embed="rId2" cstate="print"/>
          <a:srcRect l="2261" t="14185" b="6021"/>
          <a:stretch>
            <a:fillRect/>
          </a:stretch>
        </p:blipFill>
        <p:spPr bwMode="auto">
          <a:xfrm>
            <a:off x="1568668" y="2047647"/>
            <a:ext cx="6019800" cy="313395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29" y="2654942"/>
            <a:ext cx="5334001" cy="41377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p:txBody>
          <a:bodyPr/>
          <a:lstStyle/>
          <a:p>
            <a:r>
              <a:rPr lang="en-US" dirty="0" smtClean="0"/>
              <a:t>Aquifer Properties</a:t>
            </a:r>
            <a:endParaRPr lang="en-US" dirty="0"/>
          </a:p>
        </p:txBody>
      </p:sp>
      <p:sp>
        <p:nvSpPr>
          <p:cNvPr id="4" name="TextBox 3"/>
          <p:cNvSpPr txBox="1"/>
          <p:nvPr/>
        </p:nvSpPr>
        <p:spPr>
          <a:xfrm>
            <a:off x="336332" y="1371600"/>
            <a:ext cx="8458200" cy="1200329"/>
          </a:xfrm>
          <a:prstGeom prst="rect">
            <a:avLst/>
          </a:prstGeom>
          <a:noFill/>
        </p:spPr>
        <p:txBody>
          <a:bodyPr wrap="square" rtlCol="0">
            <a:spAutoFit/>
          </a:bodyPr>
          <a:lstStyle/>
          <a:p>
            <a:pPr algn="ctr"/>
            <a:r>
              <a:rPr lang="en-US" sz="2400" b="1" dirty="0" smtClean="0">
                <a:solidFill>
                  <a:srgbClr val="FF0000"/>
                </a:solidFill>
              </a:rPr>
              <a:t>Specific </a:t>
            </a:r>
            <a:r>
              <a:rPr lang="en-US" sz="2400" b="1" dirty="0" smtClean="0">
                <a:solidFill>
                  <a:srgbClr val="FF0000"/>
                </a:solidFill>
              </a:rPr>
              <a:t>Yield (Unconfined Aquifer)</a:t>
            </a:r>
          </a:p>
          <a:p>
            <a:pPr algn="ctr"/>
            <a:r>
              <a:rPr lang="en-US" sz="2400" b="1" dirty="0" smtClean="0">
                <a:solidFill>
                  <a:srgbClr val="FF0000"/>
                </a:solidFill>
              </a:rPr>
              <a:t> </a:t>
            </a:r>
            <a:r>
              <a:rPr lang="en-US" sz="2400" b="1" dirty="0" smtClean="0">
                <a:solidFill>
                  <a:srgbClr val="FF0000"/>
                </a:solidFill>
              </a:rPr>
              <a:t>versus </a:t>
            </a:r>
            <a:endParaRPr lang="en-US" sz="2400" b="1" dirty="0" smtClean="0">
              <a:solidFill>
                <a:srgbClr val="FF0000"/>
              </a:solidFill>
            </a:endParaRPr>
          </a:p>
          <a:p>
            <a:pPr algn="ctr"/>
            <a:r>
              <a:rPr lang="en-US" sz="2400" b="1" dirty="0" smtClean="0">
                <a:solidFill>
                  <a:srgbClr val="FF0000"/>
                </a:solidFill>
              </a:rPr>
              <a:t>Storage Coefficient (Confined Aquifer)</a:t>
            </a:r>
            <a:endParaRPr lang="en-US" sz="2400" b="1" dirty="0">
              <a:solidFill>
                <a:srgbClr val="FF0000"/>
              </a:solidFill>
            </a:endParaRPr>
          </a:p>
        </p:txBody>
      </p:sp>
    </p:spTree>
    <p:extLst>
      <p:ext uri="{BB962C8B-B14F-4D97-AF65-F5344CB8AC3E}">
        <p14:creationId xmlns:p14="http://schemas.microsoft.com/office/powerpoint/2010/main" val="3030202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1066800" y="1447800"/>
            <a:ext cx="7866888" cy="4800600"/>
          </a:xfrm>
        </p:spPr>
        <p:txBody>
          <a:bodyPr>
            <a:normAutofit fontScale="70000" lnSpcReduction="20000"/>
          </a:bodyPr>
          <a:lstStyle/>
          <a:p>
            <a:pPr algn="just"/>
            <a:r>
              <a:rPr lang="en-US" dirty="0" smtClean="0"/>
              <a:t>In addition to porosity (the amount of pore space), </a:t>
            </a:r>
            <a:r>
              <a:rPr lang="en-US" b="1" dirty="0" smtClean="0">
                <a:solidFill>
                  <a:srgbClr val="FF0000"/>
                </a:solidFill>
              </a:rPr>
              <a:t>permeability</a:t>
            </a:r>
            <a:r>
              <a:rPr lang="en-US" dirty="0" smtClean="0">
                <a:solidFill>
                  <a:srgbClr val="FF0000"/>
                </a:solidFill>
              </a:rPr>
              <a:t> </a:t>
            </a:r>
            <a:r>
              <a:rPr lang="en-US" dirty="0" smtClean="0"/>
              <a:t>is another important factor needed for groundwater movement to occur. </a:t>
            </a:r>
          </a:p>
          <a:p>
            <a:pPr algn="just"/>
            <a:endParaRPr lang="en-US" dirty="0" smtClean="0"/>
          </a:p>
          <a:p>
            <a:pPr algn="just"/>
            <a:r>
              <a:rPr lang="en-US" dirty="0" smtClean="0">
                <a:solidFill>
                  <a:srgbClr val="FF0000"/>
                </a:solidFill>
              </a:rPr>
              <a:t>Permeability is the measure of how easily water flows through soil or rocks, so it depends on the size of the pore space and how well connected they are to one another</a:t>
            </a:r>
            <a:r>
              <a:rPr lang="en-US" dirty="0" smtClean="0"/>
              <a:t>. </a:t>
            </a:r>
          </a:p>
          <a:p>
            <a:pPr algn="just"/>
            <a:endParaRPr lang="en-US" dirty="0" smtClean="0"/>
          </a:p>
          <a:p>
            <a:pPr algn="just"/>
            <a:r>
              <a:rPr lang="en-US" dirty="0" smtClean="0"/>
              <a:t>It is often defined as pore interconnectedness and the unit of measurement is usually distance (cm, m, or ft.) per time (second, minute, day). </a:t>
            </a:r>
          </a:p>
          <a:p>
            <a:pPr algn="just"/>
            <a:endParaRPr lang="en-US" dirty="0" smtClean="0"/>
          </a:p>
          <a:p>
            <a:pPr algn="just"/>
            <a:r>
              <a:rPr lang="en-US" dirty="0" smtClean="0"/>
              <a:t>Permeability can also be referred to as </a:t>
            </a:r>
            <a:r>
              <a:rPr lang="en-US" b="1" dirty="0" smtClean="0">
                <a:solidFill>
                  <a:srgbClr val="FF0000"/>
                </a:solidFill>
              </a:rPr>
              <a:t>hydraulic conductivity</a:t>
            </a:r>
            <a:r>
              <a:rPr lang="en-US" dirty="0" smtClean="0">
                <a:solidFill>
                  <a:srgbClr val="FF0000"/>
                </a:solidFill>
              </a:rPr>
              <a:t>.</a:t>
            </a:r>
            <a:r>
              <a:rPr lang="en-US" dirty="0" smtClean="0"/>
              <a:t> Like porosity, permeability can also change between various soil layers and types of solid rocks.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Aquifer Properties</a:t>
            </a:r>
            <a:endParaRPr lang="en-US" dirty="0"/>
          </a:p>
        </p:txBody>
      </p:sp>
      <p:sp>
        <p:nvSpPr>
          <p:cNvPr id="3" name="Content Placeholder 2"/>
          <p:cNvSpPr>
            <a:spLocks noGrp="1"/>
          </p:cNvSpPr>
          <p:nvPr>
            <p:ph idx="1"/>
          </p:nvPr>
        </p:nvSpPr>
        <p:spPr>
          <a:xfrm>
            <a:off x="457200" y="1371600"/>
            <a:ext cx="8229600" cy="5334000"/>
          </a:xfrm>
        </p:spPr>
        <p:txBody>
          <a:bodyPr>
            <a:normAutofit fontScale="62500" lnSpcReduction="20000"/>
          </a:bodyPr>
          <a:lstStyle/>
          <a:p>
            <a:pPr algn="just"/>
            <a:r>
              <a:rPr lang="en-US" dirty="0" smtClean="0"/>
              <a:t>Permeability depends on several factors – </a:t>
            </a:r>
            <a:r>
              <a:rPr lang="en-US" b="1" dirty="0" smtClean="0">
                <a:solidFill>
                  <a:srgbClr val="FF0000"/>
                </a:solidFill>
              </a:rPr>
              <a:t>grains size</a:t>
            </a:r>
            <a:r>
              <a:rPr lang="en-US" dirty="0" smtClean="0"/>
              <a:t> of particles and the </a:t>
            </a:r>
            <a:r>
              <a:rPr lang="en-US" b="1" dirty="0" smtClean="0">
                <a:solidFill>
                  <a:srgbClr val="FF0000"/>
                </a:solidFill>
              </a:rPr>
              <a:t>amount of cracks and fractures</a:t>
            </a:r>
            <a:r>
              <a:rPr lang="en-US" dirty="0" smtClean="0"/>
              <a:t>. </a:t>
            </a:r>
          </a:p>
          <a:p>
            <a:pPr algn="just"/>
            <a:endParaRPr lang="en-US" dirty="0" smtClean="0"/>
          </a:p>
          <a:p>
            <a:pPr algn="just"/>
            <a:r>
              <a:rPr lang="en-US" dirty="0" smtClean="0"/>
              <a:t>If the sediments or rock particles are composed of very small grains, such as in clays and silts, the space through which water can flow is limited. </a:t>
            </a:r>
          </a:p>
          <a:p>
            <a:pPr algn="just"/>
            <a:endParaRPr lang="en-US" dirty="0" smtClean="0"/>
          </a:p>
          <a:p>
            <a:pPr algn="just"/>
            <a:r>
              <a:rPr lang="en-US" dirty="0" smtClean="0"/>
              <a:t>In addition, clay particles have a lot of surface area to which hygroscopic water attaches, creating a further resistance to fluid movement. </a:t>
            </a:r>
          </a:p>
          <a:p>
            <a:pPr algn="just"/>
            <a:endParaRPr lang="en-US" dirty="0" smtClean="0"/>
          </a:p>
          <a:p>
            <a:pPr algn="just"/>
            <a:r>
              <a:rPr lang="en-US" dirty="0" smtClean="0"/>
              <a:t>If sediments are comprised of coarser grains like sand and gravel, more pore space is available. </a:t>
            </a:r>
          </a:p>
          <a:p>
            <a:pPr algn="just"/>
            <a:endParaRPr lang="en-US" dirty="0" smtClean="0"/>
          </a:p>
          <a:p>
            <a:pPr algn="just"/>
            <a:r>
              <a:rPr lang="en-US" dirty="0" smtClean="0"/>
              <a:t>These coarser grains also have less surface area, so less water can attach to them, allowing better fluid movement. </a:t>
            </a:r>
          </a:p>
          <a:p>
            <a:pPr algn="just"/>
            <a:endParaRPr lang="en-US" dirty="0" smtClean="0"/>
          </a:p>
          <a:p>
            <a:pPr algn="just"/>
            <a:r>
              <a:rPr lang="en-US" dirty="0" smtClean="0"/>
              <a:t>With grains of many sizes, the permeability will be at medium rates. Fine sediments fill in spaces between larger particles, reducing poor space and increasing surface areas to which water can adhere.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 Image.PNG"/>
          <p:cNvPicPr>
            <a:picLocks noChangeAspect="1"/>
          </p:cNvPicPr>
          <p:nvPr/>
        </p:nvPicPr>
        <p:blipFill>
          <a:blip r:embed="rId2" cstate="print"/>
          <a:srcRect l="4495" t="5556" r="4495" b="6667"/>
          <a:stretch>
            <a:fillRect/>
          </a:stretch>
        </p:blipFill>
        <p:spPr>
          <a:xfrm>
            <a:off x="0" y="21566"/>
            <a:ext cx="9144000" cy="68148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Hydrologic Cycle</a:t>
            </a:r>
            <a:endParaRPr lang="en-US" dirty="0"/>
          </a:p>
        </p:txBody>
      </p:sp>
      <p:sp>
        <p:nvSpPr>
          <p:cNvPr id="3" name="Content Placeholder 2"/>
          <p:cNvSpPr>
            <a:spLocks noGrp="1"/>
          </p:cNvSpPr>
          <p:nvPr>
            <p:ph idx="1"/>
          </p:nvPr>
        </p:nvSpPr>
        <p:spPr>
          <a:xfrm>
            <a:off x="838200" y="1447800"/>
            <a:ext cx="8229600" cy="5257800"/>
          </a:xfrm>
        </p:spPr>
        <p:txBody>
          <a:bodyPr>
            <a:normAutofit fontScale="55000" lnSpcReduction="20000"/>
          </a:bodyPr>
          <a:lstStyle/>
          <a:p>
            <a:pPr algn="just"/>
            <a:r>
              <a:rPr lang="en-US" dirty="0" smtClean="0"/>
              <a:t>The </a:t>
            </a:r>
            <a:r>
              <a:rPr lang="en-US" b="1" dirty="0" smtClean="0">
                <a:solidFill>
                  <a:srgbClr val="FF0000"/>
                </a:solidFill>
              </a:rPr>
              <a:t>hydrologic cycle </a:t>
            </a:r>
            <a:r>
              <a:rPr lang="en-US" dirty="0" smtClean="0"/>
              <a:t>explains the exchange of water between the atmosphere, lithosphere and the hydrosphere. </a:t>
            </a:r>
          </a:p>
          <a:p>
            <a:pPr algn="just"/>
            <a:endParaRPr lang="en-US" dirty="0" smtClean="0"/>
          </a:p>
          <a:p>
            <a:pPr algn="just"/>
            <a:r>
              <a:rPr lang="en-US" dirty="0" smtClean="0"/>
              <a:t>It depicts how part of the ocean water evaporates, the water </a:t>
            </a:r>
            <a:r>
              <a:rPr lang="en-US" dirty="0" err="1" smtClean="0"/>
              <a:t>vapour</a:t>
            </a:r>
            <a:r>
              <a:rPr lang="en-US" dirty="0" smtClean="0"/>
              <a:t> turns into fresh water precipitation (rain, hail, snow) on the earth’s surface (seas, land), then flows over the land surface (glaciers, runoff, streams) and partly infiltrates into the soil (soil water) to be used by the vegetation (</a:t>
            </a:r>
            <a:r>
              <a:rPr lang="en-US" dirty="0" err="1" smtClean="0"/>
              <a:t>evapotranspiration</a:t>
            </a:r>
            <a:r>
              <a:rPr lang="en-US" dirty="0" smtClean="0"/>
              <a:t>), or to recharge the groundwater bodies. </a:t>
            </a:r>
          </a:p>
          <a:p>
            <a:pPr algn="just"/>
            <a:endParaRPr lang="en-US" dirty="0" smtClean="0"/>
          </a:p>
          <a:p>
            <a:pPr algn="just"/>
            <a:r>
              <a:rPr lang="en-US" dirty="0" smtClean="0"/>
              <a:t>The water on the Earth's surface--surface water--occurs as streams, lakes, and wetlands, as well as bays and oceans. </a:t>
            </a:r>
          </a:p>
          <a:p>
            <a:pPr algn="just"/>
            <a:endParaRPr lang="en-US" dirty="0" smtClean="0"/>
          </a:p>
          <a:p>
            <a:pPr algn="just"/>
            <a:r>
              <a:rPr lang="en-US" dirty="0" smtClean="0"/>
              <a:t>Surface water also includes the solid forms of water-- snow and ice. </a:t>
            </a:r>
          </a:p>
          <a:p>
            <a:pPr algn="just"/>
            <a:endParaRPr lang="en-US" dirty="0" smtClean="0"/>
          </a:p>
          <a:p>
            <a:pPr algn="just"/>
            <a:r>
              <a:rPr lang="en-US" dirty="0" smtClean="0"/>
              <a:t>The water below the surface of the Earth primarily is ground water, but it also includes soil water.</a:t>
            </a:r>
          </a:p>
          <a:p>
            <a:pPr algn="just">
              <a:buNone/>
            </a:pPr>
            <a:endParaRPr lang="en-US" dirty="0" smtClean="0"/>
          </a:p>
          <a:p>
            <a:pPr algn="just"/>
            <a:r>
              <a:rPr lang="en-US" dirty="0" smtClean="0"/>
              <a:t>The movement of water through the cycle annually replenishes our water supplies, thus making water a renewable resource.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smtClean="0"/>
              <a:t>Components (parts)of the Hydrologic Cycle</a:t>
            </a:r>
            <a:endParaRPr lang="en-US" dirty="0"/>
          </a:p>
        </p:txBody>
      </p:sp>
      <p:sp>
        <p:nvSpPr>
          <p:cNvPr id="3" name="Content Placeholder 2"/>
          <p:cNvSpPr>
            <a:spLocks noGrp="1"/>
          </p:cNvSpPr>
          <p:nvPr>
            <p:ph idx="1"/>
          </p:nvPr>
        </p:nvSpPr>
        <p:spPr>
          <a:xfrm>
            <a:off x="609600" y="1447800"/>
            <a:ext cx="8458200" cy="5334000"/>
          </a:xfrm>
        </p:spPr>
        <p:txBody>
          <a:bodyPr>
            <a:noAutofit/>
          </a:bodyPr>
          <a:lstStyle/>
          <a:p>
            <a:pPr algn="just">
              <a:lnSpc>
                <a:spcPct val="80000"/>
              </a:lnSpc>
            </a:pPr>
            <a:r>
              <a:rPr lang="en-US" sz="2200" b="1" dirty="0">
                <a:solidFill>
                  <a:srgbClr val="FF0000"/>
                </a:solidFill>
              </a:rPr>
              <a:t>Evapotranspiration</a:t>
            </a:r>
            <a:r>
              <a:rPr lang="en-US" sz="2200" dirty="0"/>
              <a:t> (Evaporation + Transpiration) is water evaporating from the ground and transpiration by plants. </a:t>
            </a:r>
          </a:p>
          <a:p>
            <a:pPr algn="just">
              <a:lnSpc>
                <a:spcPct val="80000"/>
              </a:lnSpc>
            </a:pPr>
            <a:endParaRPr lang="en-US" sz="2200" dirty="0"/>
          </a:p>
          <a:p>
            <a:pPr algn="just">
              <a:lnSpc>
                <a:spcPct val="80000"/>
              </a:lnSpc>
            </a:pPr>
            <a:r>
              <a:rPr lang="en-US" sz="2200" dirty="0"/>
              <a:t>Evapotranspiration is also the way that water vapor re-enters the atmosphere.</a:t>
            </a:r>
          </a:p>
          <a:p>
            <a:pPr algn="just">
              <a:lnSpc>
                <a:spcPct val="80000"/>
              </a:lnSpc>
            </a:pPr>
            <a:endParaRPr lang="en-US" sz="2200" dirty="0"/>
          </a:p>
          <a:p>
            <a:pPr algn="just">
              <a:lnSpc>
                <a:spcPct val="80000"/>
              </a:lnSpc>
            </a:pPr>
            <a:r>
              <a:rPr lang="en-US" sz="2200" b="1" dirty="0">
                <a:solidFill>
                  <a:srgbClr val="FF0000"/>
                </a:solidFill>
              </a:rPr>
              <a:t>Condensation</a:t>
            </a:r>
            <a:r>
              <a:rPr lang="en-US" sz="2200" dirty="0"/>
              <a:t> - is the process of water changing from a vapor to a liquid. </a:t>
            </a:r>
          </a:p>
          <a:p>
            <a:pPr algn="just">
              <a:lnSpc>
                <a:spcPct val="80000"/>
              </a:lnSpc>
            </a:pPr>
            <a:endParaRPr lang="en-US" sz="2200" dirty="0"/>
          </a:p>
          <a:p>
            <a:pPr algn="just">
              <a:lnSpc>
                <a:spcPct val="80000"/>
              </a:lnSpc>
            </a:pPr>
            <a:r>
              <a:rPr lang="en-US" sz="2200" dirty="0"/>
              <a:t>Water vapor in the air rises mostly by convection. </a:t>
            </a:r>
          </a:p>
          <a:p>
            <a:pPr algn="just">
              <a:lnSpc>
                <a:spcPct val="80000"/>
              </a:lnSpc>
            </a:pPr>
            <a:endParaRPr lang="en-US" sz="2200" dirty="0"/>
          </a:p>
          <a:p>
            <a:pPr algn="just">
              <a:lnSpc>
                <a:spcPct val="80000"/>
              </a:lnSpc>
            </a:pPr>
            <a:r>
              <a:rPr lang="en-US" sz="2200" dirty="0"/>
              <a:t>This means that warm, humid air will rise, while cooler air will flow downward. </a:t>
            </a:r>
          </a:p>
          <a:p>
            <a:pPr algn="just">
              <a:lnSpc>
                <a:spcPct val="80000"/>
              </a:lnSpc>
            </a:pPr>
            <a:endParaRPr lang="en-US" sz="2200" dirty="0"/>
          </a:p>
          <a:p>
            <a:pPr algn="just">
              <a:lnSpc>
                <a:spcPct val="80000"/>
              </a:lnSpc>
            </a:pPr>
            <a:r>
              <a:rPr lang="en-US" sz="2200" dirty="0"/>
              <a:t>As the warmer air rises, the water vapor will lose energy, causing its temperature to drop. The water vapor then has a change of state into liquid or ice.</a:t>
            </a:r>
          </a:p>
          <a:p>
            <a:pPr algn="just"/>
            <a:endParaRPr lang="en-US" sz="2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Components (parts) of the Hydrologic Cycle</a:t>
            </a:r>
            <a:endParaRPr lang="en-US" dirty="0"/>
          </a:p>
        </p:txBody>
      </p:sp>
      <p:sp>
        <p:nvSpPr>
          <p:cNvPr id="3" name="Content Placeholder 2"/>
          <p:cNvSpPr>
            <a:spLocks noGrp="1"/>
          </p:cNvSpPr>
          <p:nvPr>
            <p:ph idx="1"/>
          </p:nvPr>
        </p:nvSpPr>
        <p:spPr>
          <a:xfrm>
            <a:off x="838200" y="1646236"/>
            <a:ext cx="8229600" cy="5211764"/>
          </a:xfrm>
        </p:spPr>
        <p:txBody>
          <a:bodyPr>
            <a:normAutofit fontScale="47500" lnSpcReduction="20000"/>
          </a:bodyPr>
          <a:lstStyle/>
          <a:p>
            <a:pPr algn="just"/>
            <a:r>
              <a:rPr lang="en-US" sz="4000" b="1" dirty="0">
                <a:solidFill>
                  <a:srgbClr val="FF0000"/>
                </a:solidFill>
              </a:rPr>
              <a:t>Precipitation</a:t>
            </a:r>
            <a:r>
              <a:rPr lang="en-US" sz="4000" dirty="0">
                <a:solidFill>
                  <a:srgbClr val="FF0000"/>
                </a:solidFill>
              </a:rPr>
              <a:t> </a:t>
            </a:r>
            <a:r>
              <a:rPr lang="en-US" sz="4000" dirty="0"/>
              <a:t>- is water being released from clouds as rain, sleet, snow or hail. </a:t>
            </a:r>
            <a:endParaRPr lang="en-US" sz="4000" dirty="0" smtClean="0"/>
          </a:p>
          <a:p>
            <a:pPr algn="just"/>
            <a:endParaRPr lang="en-US" sz="4000" dirty="0"/>
          </a:p>
          <a:p>
            <a:pPr algn="just"/>
            <a:r>
              <a:rPr lang="en-US" sz="4000" dirty="0" smtClean="0"/>
              <a:t>Precipitation </a:t>
            </a:r>
            <a:r>
              <a:rPr lang="en-US" sz="4000" dirty="0"/>
              <a:t>begins after water vapor, which has condensed in the atmosphere, becomes too heavy to remain in atmospheric air currents and falls.</a:t>
            </a:r>
          </a:p>
          <a:p>
            <a:pPr algn="just"/>
            <a:endParaRPr lang="en-US" sz="4000" dirty="0"/>
          </a:p>
          <a:p>
            <a:pPr algn="just"/>
            <a:r>
              <a:rPr lang="en-US" sz="4000" b="1" dirty="0">
                <a:solidFill>
                  <a:srgbClr val="FF0000"/>
                </a:solidFill>
              </a:rPr>
              <a:t>Infiltration</a:t>
            </a:r>
            <a:r>
              <a:rPr lang="en-US" sz="4000" dirty="0">
                <a:solidFill>
                  <a:srgbClr val="FF0000"/>
                </a:solidFill>
              </a:rPr>
              <a:t> </a:t>
            </a:r>
            <a:r>
              <a:rPr lang="en-US" sz="4000" dirty="0"/>
              <a:t>- when a portion of the precipitation that reaches the Earth's surface seeps into the ground.</a:t>
            </a:r>
          </a:p>
          <a:p>
            <a:pPr algn="just"/>
            <a:endParaRPr lang="en-US" sz="4000" dirty="0"/>
          </a:p>
          <a:p>
            <a:pPr algn="just"/>
            <a:r>
              <a:rPr lang="en-US" sz="4000" b="1" dirty="0">
                <a:solidFill>
                  <a:srgbClr val="FF0000"/>
                </a:solidFill>
              </a:rPr>
              <a:t>Percolation</a:t>
            </a:r>
            <a:r>
              <a:rPr lang="en-US" sz="4000" dirty="0"/>
              <a:t> - is the downward movement of water through soil and rock. </a:t>
            </a:r>
            <a:endParaRPr lang="en-US" sz="4000" dirty="0" smtClean="0"/>
          </a:p>
          <a:p>
            <a:pPr algn="just"/>
            <a:endParaRPr lang="en-US" sz="4000" dirty="0"/>
          </a:p>
          <a:p>
            <a:pPr algn="just"/>
            <a:r>
              <a:rPr lang="en-US" sz="4000" dirty="0" smtClean="0"/>
              <a:t>Percolation </a:t>
            </a:r>
            <a:r>
              <a:rPr lang="en-US" sz="4000" dirty="0"/>
              <a:t>occurs beneath the root zone.</a:t>
            </a:r>
          </a:p>
          <a:p>
            <a:pPr algn="just"/>
            <a:endParaRPr lang="en-US" sz="4000" dirty="0"/>
          </a:p>
          <a:p>
            <a:pPr algn="just"/>
            <a:r>
              <a:rPr lang="en-US" sz="4000" b="1" dirty="0">
                <a:solidFill>
                  <a:srgbClr val="FF0000"/>
                </a:solidFill>
              </a:rPr>
              <a:t>Runoff</a:t>
            </a:r>
            <a:r>
              <a:rPr lang="en-US" sz="4000" dirty="0"/>
              <a:t> - is precipitation that reaches the surface of the Earth but does not infiltrate the soil. Runoff can also come from melted snow and ice.</a:t>
            </a:r>
          </a:p>
          <a:p>
            <a:endParaRPr lang="en-US" dirty="0"/>
          </a:p>
        </p:txBody>
      </p:sp>
    </p:spTree>
    <p:extLst>
      <p:ext uri="{BB962C8B-B14F-4D97-AF65-F5344CB8AC3E}">
        <p14:creationId xmlns:p14="http://schemas.microsoft.com/office/powerpoint/2010/main" val="2629253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of sub surface water</a:t>
            </a:r>
          </a:p>
        </p:txBody>
      </p:sp>
      <p:sp>
        <p:nvSpPr>
          <p:cNvPr id="3" name="Content Placeholder 2"/>
          <p:cNvSpPr>
            <a:spLocks noGrp="1"/>
          </p:cNvSpPr>
          <p:nvPr>
            <p:ph idx="1"/>
          </p:nvPr>
        </p:nvSpPr>
        <p:spPr>
          <a:xfrm>
            <a:off x="838200" y="1600200"/>
            <a:ext cx="8229600" cy="5181600"/>
          </a:xfrm>
        </p:spPr>
        <p:txBody>
          <a:bodyPr>
            <a:normAutofit fontScale="62500" lnSpcReduction="20000"/>
          </a:bodyPr>
          <a:lstStyle/>
          <a:p>
            <a:pPr algn="just"/>
            <a:r>
              <a:rPr lang="en-US" dirty="0"/>
              <a:t>A portion of </a:t>
            </a:r>
            <a:r>
              <a:rPr lang="en-US" dirty="0" smtClean="0"/>
              <a:t>the </a:t>
            </a:r>
            <a:r>
              <a:rPr lang="en-US" dirty="0"/>
              <a:t>water infiltrates the soil and is know as the subsurface water but not all the water percolates down the water table to be termed as groundwater</a:t>
            </a:r>
            <a:r>
              <a:rPr lang="en-US" dirty="0" smtClean="0"/>
              <a:t>.</a:t>
            </a:r>
          </a:p>
          <a:p>
            <a:pPr algn="just"/>
            <a:endParaRPr lang="en-US" dirty="0"/>
          </a:p>
          <a:p>
            <a:pPr algn="just"/>
            <a:r>
              <a:rPr lang="en-US" b="1" dirty="0">
                <a:solidFill>
                  <a:srgbClr val="FF0000"/>
                </a:solidFill>
              </a:rPr>
              <a:t>Three things</a:t>
            </a:r>
            <a:r>
              <a:rPr lang="en-US" dirty="0">
                <a:solidFill>
                  <a:srgbClr val="FF0000"/>
                </a:solidFill>
              </a:rPr>
              <a:t> </a:t>
            </a:r>
            <a:r>
              <a:rPr lang="en-US" dirty="0"/>
              <a:t>can </a:t>
            </a:r>
            <a:r>
              <a:rPr lang="en-US" dirty="0" smtClean="0"/>
              <a:t>basically happened when water enters the ground.</a:t>
            </a:r>
          </a:p>
          <a:p>
            <a:pPr algn="just"/>
            <a:endParaRPr lang="en-US" dirty="0" smtClean="0"/>
          </a:p>
          <a:p>
            <a:pPr algn="just"/>
            <a:r>
              <a:rPr lang="en-US" b="1" dirty="0" smtClean="0">
                <a:solidFill>
                  <a:srgbClr val="FF0000"/>
                </a:solidFill>
              </a:rPr>
              <a:t>1)</a:t>
            </a:r>
            <a:r>
              <a:rPr lang="en-US" b="1" dirty="0" smtClean="0">
                <a:solidFill>
                  <a:srgbClr val="FFC000"/>
                </a:solidFill>
              </a:rPr>
              <a:t> </a:t>
            </a:r>
            <a:r>
              <a:rPr lang="en-US" dirty="0" smtClean="0"/>
              <a:t>water </a:t>
            </a:r>
            <a:r>
              <a:rPr lang="en-US" dirty="0"/>
              <a:t>may be pulled back to the surface by the capillary forces and evaporate to the atmosphere. </a:t>
            </a:r>
            <a:endParaRPr lang="en-US" dirty="0" smtClean="0"/>
          </a:p>
          <a:p>
            <a:pPr algn="just"/>
            <a:endParaRPr lang="en-US" dirty="0" smtClean="0"/>
          </a:p>
          <a:p>
            <a:pPr algn="just"/>
            <a:r>
              <a:rPr lang="en-US" b="1" dirty="0" smtClean="0">
                <a:solidFill>
                  <a:srgbClr val="FF0000"/>
                </a:solidFill>
              </a:rPr>
              <a:t>2)</a:t>
            </a:r>
            <a:r>
              <a:rPr lang="en-US" b="1" dirty="0" smtClean="0">
                <a:solidFill>
                  <a:srgbClr val="FFC000"/>
                </a:solidFill>
              </a:rPr>
              <a:t> </a:t>
            </a:r>
            <a:r>
              <a:rPr lang="en-US" dirty="0" smtClean="0"/>
              <a:t>it </a:t>
            </a:r>
            <a:r>
              <a:rPr lang="en-US" dirty="0"/>
              <a:t>can be absorbed by the </a:t>
            </a:r>
            <a:r>
              <a:rPr lang="en-US" dirty="0" smtClean="0"/>
              <a:t>plant </a:t>
            </a:r>
            <a:r>
              <a:rPr lang="en-US" dirty="0"/>
              <a:t>roots present in the soil and then re-enter the atmosphere by transpiration and </a:t>
            </a:r>
            <a:endParaRPr lang="en-US" dirty="0" smtClean="0"/>
          </a:p>
          <a:p>
            <a:pPr algn="just"/>
            <a:endParaRPr lang="en-US" dirty="0" smtClean="0"/>
          </a:p>
          <a:p>
            <a:pPr algn="just"/>
            <a:r>
              <a:rPr lang="en-US" b="1" dirty="0" smtClean="0">
                <a:solidFill>
                  <a:srgbClr val="FF0000"/>
                </a:solidFill>
              </a:rPr>
              <a:t>3)</a:t>
            </a:r>
            <a:r>
              <a:rPr lang="en-US" dirty="0" smtClean="0"/>
              <a:t> </a:t>
            </a:r>
            <a:r>
              <a:rPr lang="en-US" dirty="0"/>
              <a:t>some water which may have percolated deep enough can be pulled downwards by the forces of gravity until it reaches the zone of saturation and becomes a part of the groundwater reservoir that supplies water to wells.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815</TotalTime>
  <Words>3742</Words>
  <Application>Microsoft Office PowerPoint</Application>
  <PresentationFormat>On-screen Show (4:3)</PresentationFormat>
  <Paragraphs>358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Solstice</vt:lpstr>
      <vt:lpstr>UNIT-1</vt:lpstr>
      <vt:lpstr>What is Hydrogeology</vt:lpstr>
      <vt:lpstr>Introduction</vt:lpstr>
      <vt:lpstr>Distribution of Water on Earth</vt:lpstr>
      <vt:lpstr>PowerPoint Presentation</vt:lpstr>
      <vt:lpstr>The Hydrologic Cycle</vt:lpstr>
      <vt:lpstr>Components (parts)of the Hydrologic Cycle</vt:lpstr>
      <vt:lpstr>Components (parts) of the Hydrologic Cycle</vt:lpstr>
      <vt:lpstr>Division of sub surface water</vt:lpstr>
      <vt:lpstr>Division of sub surface water</vt:lpstr>
      <vt:lpstr>Zone of Aeration - Vadose Zone</vt:lpstr>
      <vt:lpstr>Zone of Aeration - Vadose Zone</vt:lpstr>
      <vt:lpstr>Zone of Saturation - Pheratic Zone</vt:lpstr>
      <vt:lpstr>Non Saturated and Saturated zones</vt:lpstr>
      <vt:lpstr>Variations in the Water Table</vt:lpstr>
      <vt:lpstr>Interaction between Groundwater and Streams</vt:lpstr>
      <vt:lpstr>Interaction between Groundwater and Streams</vt:lpstr>
      <vt:lpstr>Origin and age of groundwater</vt:lpstr>
      <vt:lpstr>Origin and age of groundwater</vt:lpstr>
      <vt:lpstr>Water Bearing Formations</vt:lpstr>
      <vt:lpstr>Water Bearing Formations</vt:lpstr>
      <vt:lpstr>Types of Aquifer</vt:lpstr>
      <vt:lpstr>Types of Aquifer</vt:lpstr>
      <vt:lpstr>PowerPoint Presentation</vt:lpstr>
      <vt:lpstr>Types of Aquifer</vt:lpstr>
      <vt:lpstr>Types of Aquifer</vt:lpstr>
      <vt:lpstr>Types of Aquifer</vt:lpstr>
      <vt:lpstr>Types of Aquifer</vt:lpstr>
      <vt:lpstr>Types of Aquifer</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lpstr>Aquifer Properties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User</cp:lastModifiedBy>
  <cp:revision>100</cp:revision>
  <dcterms:created xsi:type="dcterms:W3CDTF">2012-02-01T09:52:36Z</dcterms:created>
  <dcterms:modified xsi:type="dcterms:W3CDTF">2017-10-25T18:35:18Z</dcterms:modified>
</cp:coreProperties>
</file>