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72" r:id="rId7"/>
    <p:sldId id="258" r:id="rId8"/>
    <p:sldId id="259" r:id="rId9"/>
    <p:sldId id="260" r:id="rId10"/>
    <p:sldId id="265" r:id="rId11"/>
    <p:sldId id="261" r:id="rId12"/>
    <p:sldId id="263" r:id="rId13"/>
    <p:sldId id="264" r:id="rId14"/>
    <p:sldId id="266" r:id="rId15"/>
    <p:sldId id="267" r:id="rId16"/>
    <p:sldId id="268" r:id="rId17"/>
    <p:sldId id="269" r:id="rId18"/>
    <p:sldId id="270" r:id="rId19"/>
    <p:sldId id="271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النمط المتوسط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D0E1B-D9C5-49A9-890B-5B627744082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DDCC4-6755-4565-8A9C-650A7F625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43852" cy="300039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</a:rPr>
              <a:t>Verb to be </a:t>
            </a:r>
            <a:endParaRPr lang="en-US" sz="5400" b="1" dirty="0">
              <a:solidFill>
                <a:srgbClr val="FFC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1538" y="3500438"/>
            <a:ext cx="6400800" cy="1752600"/>
          </a:xfrm>
        </p:spPr>
        <p:txBody>
          <a:bodyPr/>
          <a:lstStyle/>
          <a:p>
            <a:r>
              <a:rPr lang="en-US" sz="4400" b="1" dirty="0">
                <a:solidFill>
                  <a:srgbClr val="00B0F0"/>
                </a:solidFill>
              </a:rPr>
              <a:t>Verb to be: (am, is, </a:t>
            </a:r>
            <a:r>
              <a:rPr lang="en-US" sz="4400" b="1" dirty="0" smtClean="0">
                <a:solidFill>
                  <a:srgbClr val="00B0F0"/>
                </a:solidFill>
              </a:rPr>
              <a:t>are)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42910" y="428604"/>
            <a:ext cx="8001056" cy="4832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For example: </a:t>
            </a:r>
          </a:p>
          <a:p>
            <a:pPr>
              <a:lnSpc>
                <a:spcPct val="200000"/>
              </a:lnSpc>
            </a:pPr>
            <a:r>
              <a:rPr lang="en-US" b="1" dirty="0"/>
              <a:t>I </a:t>
            </a:r>
            <a:r>
              <a:rPr lang="en-US" b="1" u="sng" dirty="0"/>
              <a:t>own </a:t>
            </a:r>
            <a:r>
              <a:rPr lang="en-US" b="1" dirty="0"/>
              <a:t>a laptop. = It is </a:t>
            </a:r>
            <a:r>
              <a:rPr lang="en-US" b="1" i="1" u="sng" dirty="0">
                <a:solidFill>
                  <a:srgbClr val="00B0F0"/>
                </a:solidFill>
              </a:rPr>
              <a:t>my</a:t>
            </a:r>
            <a:r>
              <a:rPr lang="en-US" b="1" dirty="0"/>
              <a:t> laptop. </a:t>
            </a:r>
          </a:p>
          <a:p>
            <a:pPr>
              <a:lnSpc>
                <a:spcPct val="200000"/>
              </a:lnSpc>
            </a:pPr>
            <a:r>
              <a:rPr lang="en-US" b="1" dirty="0"/>
              <a:t>You </a:t>
            </a:r>
            <a:r>
              <a:rPr lang="en-US" b="1" u="sng" dirty="0"/>
              <a:t>own</a:t>
            </a:r>
            <a:r>
              <a:rPr lang="en-US" b="1" dirty="0"/>
              <a:t> this computer </a:t>
            </a:r>
            <a:r>
              <a:rPr lang="en-US" b="1" dirty="0" smtClean="0"/>
              <a:t>= </a:t>
            </a:r>
            <a:r>
              <a:rPr lang="en-US" b="1" dirty="0"/>
              <a:t>It is </a:t>
            </a:r>
            <a:r>
              <a:rPr lang="en-US" b="1" i="1" u="sng" dirty="0">
                <a:solidFill>
                  <a:srgbClr val="00B0F0"/>
                </a:solidFill>
              </a:rPr>
              <a:t>your</a:t>
            </a:r>
            <a:r>
              <a:rPr lang="en-US" b="1" dirty="0"/>
              <a:t> computer.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Ahmad has </a:t>
            </a:r>
            <a:r>
              <a:rPr lang="en-US" b="1" dirty="0"/>
              <a:t>a car. = It is </a:t>
            </a:r>
            <a:r>
              <a:rPr lang="en-US" b="1" i="1" u="sng" dirty="0">
                <a:solidFill>
                  <a:srgbClr val="00B0F0"/>
                </a:solidFill>
              </a:rPr>
              <a:t>his</a:t>
            </a:r>
            <a:r>
              <a:rPr lang="en-US" b="1" dirty="0"/>
              <a:t> car.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Nora lives in this </a:t>
            </a:r>
            <a:r>
              <a:rPr lang="en-US" b="1" dirty="0"/>
              <a:t>house. = It is </a:t>
            </a:r>
            <a:r>
              <a:rPr lang="en-US" b="1" i="1" u="sng" dirty="0">
                <a:solidFill>
                  <a:srgbClr val="00B0F0"/>
                </a:solidFill>
              </a:rPr>
              <a:t>her</a:t>
            </a:r>
            <a:r>
              <a:rPr lang="en-US" b="1" dirty="0"/>
              <a:t> house.</a:t>
            </a:r>
          </a:p>
          <a:p>
            <a:pPr>
              <a:lnSpc>
                <a:spcPct val="200000"/>
              </a:lnSpc>
            </a:pPr>
            <a:r>
              <a:rPr lang="en-US" b="1" dirty="0" smtClean="0"/>
              <a:t>We created this </a:t>
            </a:r>
            <a:r>
              <a:rPr lang="en-US" b="1" dirty="0"/>
              <a:t>website. = It is </a:t>
            </a:r>
            <a:r>
              <a:rPr lang="en-US" b="1" i="1" u="sng" dirty="0">
                <a:solidFill>
                  <a:srgbClr val="00B0F0"/>
                </a:solidFill>
              </a:rPr>
              <a:t>our</a:t>
            </a:r>
            <a:r>
              <a:rPr lang="en-US" b="1" u="sng" dirty="0">
                <a:solidFill>
                  <a:srgbClr val="00B0F0"/>
                </a:solidFill>
              </a:rPr>
              <a:t> </a:t>
            </a:r>
            <a:r>
              <a:rPr lang="en-US" b="1" dirty="0"/>
              <a:t>website.</a:t>
            </a:r>
          </a:p>
          <a:p>
            <a:pPr>
              <a:lnSpc>
                <a:spcPct val="200000"/>
              </a:lnSpc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Possessive (‘s)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The book of the teacher </a:t>
            </a:r>
            <a:r>
              <a:rPr lang="en-US" sz="4400" b="1" dirty="0" smtClean="0">
                <a:solidFill>
                  <a:srgbClr val="FF0000"/>
                </a:solidFill>
              </a:rPr>
              <a:t>= </a:t>
            </a:r>
            <a:r>
              <a:rPr lang="en-US" dirty="0" smtClean="0"/>
              <a:t>the teacher’s book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book of the teacher is big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sz="4400" b="1" dirty="0" smtClean="0">
                <a:solidFill>
                  <a:srgbClr val="FF0000"/>
                </a:solidFill>
              </a:rPr>
              <a:t>=</a:t>
            </a:r>
            <a:r>
              <a:rPr lang="en-US" dirty="0" smtClean="0"/>
              <a:t> the teacher’s book is big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Use the possessive s 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 pen of Ahmad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sp>
        <p:nvSpPr>
          <p:cNvPr id="4" name="سهم إلى اليمين 3"/>
          <p:cNvSpPr/>
          <p:nvPr/>
        </p:nvSpPr>
        <p:spPr>
          <a:xfrm>
            <a:off x="2821769" y="3843587"/>
            <a:ext cx="3500462" cy="331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Ahmad’s pen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>
              <a:buNone/>
            </a:pPr>
            <a:r>
              <a:rPr lang="en-US" dirty="0" smtClean="0"/>
              <a:t>Use the possessive (‘s)</a:t>
            </a:r>
          </a:p>
          <a:p>
            <a:pPr algn="ctr"/>
            <a:r>
              <a:rPr lang="en-US" dirty="0" smtClean="0"/>
              <a:t>I like the bag of </a:t>
            </a:r>
            <a:r>
              <a:rPr lang="en-US" dirty="0" err="1" smtClean="0"/>
              <a:t>lora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2590800" y="4038600"/>
            <a:ext cx="385765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I like Lora's bag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Choose the correct answer: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Lora (‘s – is) bag (‘s – is) beautiful .</a:t>
            </a:r>
          </a:p>
          <a:p>
            <a:endParaRPr lang="en-US" dirty="0" smtClean="0"/>
          </a:p>
          <a:p>
            <a:r>
              <a:rPr lang="en-US" dirty="0" smtClean="0"/>
              <a:t>I need Tom (‘s – is ) phone number.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Lora</a:t>
            </a:r>
            <a:r>
              <a:rPr lang="en-US" dirty="0" smtClean="0">
                <a:solidFill>
                  <a:srgbClr val="FF0000"/>
                </a:solidFill>
              </a:rPr>
              <a:t>‘s</a:t>
            </a:r>
            <a:r>
              <a:rPr lang="en-US" dirty="0" smtClean="0"/>
              <a:t> bag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/>
              <a:t>beautiful .</a:t>
            </a:r>
          </a:p>
          <a:p>
            <a:endParaRPr lang="en-US" dirty="0" smtClean="0"/>
          </a:p>
          <a:p>
            <a:r>
              <a:rPr lang="en-US" dirty="0" smtClean="0"/>
              <a:t>I need </a:t>
            </a:r>
            <a:r>
              <a:rPr lang="en-US" dirty="0" smtClean="0"/>
              <a:t>Tom</a:t>
            </a:r>
            <a:r>
              <a:rPr lang="en-US" dirty="0" smtClean="0">
                <a:solidFill>
                  <a:srgbClr val="FF0000"/>
                </a:solidFill>
              </a:rPr>
              <a:t>‘s</a:t>
            </a:r>
            <a:r>
              <a:rPr lang="en-US" dirty="0" smtClean="0"/>
              <a:t> phone </a:t>
            </a:r>
            <a:r>
              <a:rPr lang="en-US" dirty="0" smtClean="0"/>
              <a:t>number.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5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Verb </a:t>
            </a:r>
            <a:r>
              <a:rPr lang="en-US" b="1" dirty="0">
                <a:solidFill>
                  <a:srgbClr val="FF0000"/>
                </a:solidFill>
              </a:rPr>
              <a:t>to be: (am, is, </a:t>
            </a:r>
            <a:r>
              <a:rPr lang="en-US" b="1" dirty="0" smtClean="0">
                <a:solidFill>
                  <a:srgbClr val="FF0000"/>
                </a:solidFill>
              </a:rPr>
              <a:t>are) (was</a:t>
            </a:r>
            <a:r>
              <a:rPr lang="en-US" b="1" dirty="0">
                <a:solidFill>
                  <a:srgbClr val="FF0000"/>
                </a:solidFill>
              </a:rPr>
              <a:t>, were)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                                     am</a:t>
            </a:r>
            <a:endParaRPr lang="en-US" dirty="0"/>
          </a:p>
          <a:p>
            <a:r>
              <a:rPr lang="en-US" dirty="0"/>
              <a:t>He - She - It </a:t>
            </a:r>
            <a:r>
              <a:rPr lang="en-US" dirty="0" smtClean="0"/>
              <a:t>                 is                 </a:t>
            </a:r>
            <a:r>
              <a:rPr lang="en-US" u="sng" dirty="0" smtClean="0">
                <a:solidFill>
                  <a:schemeClr val="accent5"/>
                </a:solidFill>
              </a:rPr>
              <a:t>Present Tense</a:t>
            </a:r>
          </a:p>
          <a:p>
            <a:r>
              <a:rPr lang="en-US" dirty="0" smtClean="0"/>
              <a:t>You - We - They          </a:t>
            </a:r>
            <a:r>
              <a:rPr lang="en-US" dirty="0"/>
              <a:t> </a:t>
            </a:r>
            <a:r>
              <a:rPr lang="en-US" dirty="0" smtClean="0"/>
              <a:t>are</a:t>
            </a: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       </a:t>
            </a:r>
            <a:endParaRPr lang="en-US" dirty="0"/>
          </a:p>
          <a:p>
            <a:pPr>
              <a:buNone/>
            </a:pPr>
            <a:r>
              <a:rPr lang="en-US" dirty="0" smtClean="0"/>
              <a:t>                                 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سهم إلى اليمين 4"/>
          <p:cNvSpPr/>
          <p:nvPr/>
        </p:nvSpPr>
        <p:spPr>
          <a:xfrm>
            <a:off x="1214414" y="2500306"/>
            <a:ext cx="300039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سهم إلى اليمين 5"/>
          <p:cNvSpPr/>
          <p:nvPr/>
        </p:nvSpPr>
        <p:spPr>
          <a:xfrm>
            <a:off x="3000364" y="3143248"/>
            <a:ext cx="121444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سهم إلى اليمين 6"/>
          <p:cNvSpPr/>
          <p:nvPr/>
        </p:nvSpPr>
        <p:spPr>
          <a:xfrm>
            <a:off x="3500430" y="3643314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teacher</a:t>
            </a:r>
          </a:p>
          <a:p>
            <a:endParaRPr lang="en-US" dirty="0" smtClean="0"/>
          </a:p>
          <a:p>
            <a:r>
              <a:rPr lang="en-US" dirty="0" smtClean="0"/>
              <a:t>He is a student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She is a girl</a:t>
            </a:r>
          </a:p>
          <a:p>
            <a:endParaRPr lang="en-US" dirty="0" smtClean="0"/>
          </a:p>
          <a:p>
            <a:r>
              <a:rPr lang="en-US" dirty="0" smtClean="0"/>
              <a:t>We are doctors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No Contractions/long form</a:t>
            </a:r>
            <a:endParaRPr lang="en-US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</p:nvPr>
        </p:nvGraphicFramePr>
        <p:xfrm>
          <a:off x="457200" y="2174873"/>
          <a:ext cx="4040188" cy="396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0188"/>
              </a:tblGrid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I am a teacher.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He is</a:t>
                      </a:r>
                      <a:r>
                        <a:rPr lang="en-US" sz="2400" u="none" dirty="0"/>
                        <a:t> </a:t>
                      </a:r>
                      <a:r>
                        <a:rPr lang="en-US" sz="2400" dirty="0"/>
                        <a:t>a </a:t>
                      </a:r>
                      <a:r>
                        <a:rPr lang="en-US" sz="2400" dirty="0" smtClean="0"/>
                        <a:t>doctor</a:t>
                      </a:r>
                      <a:r>
                        <a:rPr lang="en-US" sz="2400" dirty="0"/>
                        <a:t>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She</a:t>
                      </a:r>
                      <a:r>
                        <a:rPr lang="en-US" sz="2400" u="none" dirty="0"/>
                        <a:t> </a:t>
                      </a:r>
                      <a:r>
                        <a:rPr lang="en-US" sz="2400" dirty="0"/>
                        <a:t>is from Spain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/>
                        <a:t>It is a camel.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We are girls.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FF33CC"/>
                </a:solidFill>
                <a:latin typeface="Times New Roman"/>
                <a:ea typeface="Times New Roman"/>
              </a:rPr>
              <a:t>Contraction/short form</a:t>
            </a:r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4"/>
          </p:nvPr>
        </p:nvGraphicFramePr>
        <p:xfrm>
          <a:off x="4645025" y="2174873"/>
          <a:ext cx="4041775" cy="3968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775"/>
              </a:tblGrid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/>
                        <a:t>I’m a teacher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 </a:t>
                      </a:r>
                      <a:r>
                        <a:rPr lang="en-US" sz="2400" dirty="0"/>
                        <a:t>He’s a doctor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/>
                        <a:t>She’s from Spain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/>
                        <a:t> </a:t>
                      </a:r>
                      <a:r>
                        <a:rPr lang="en-US" sz="2400"/>
                        <a:t>It’s a camel.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  <a:tr h="793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/>
                        <a:t> </a:t>
                      </a:r>
                      <a:r>
                        <a:rPr lang="en-US" sz="2400" dirty="0"/>
                        <a:t>We’re from Saudi Arabia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>
                <a:solidFill>
                  <a:srgbClr val="FF0000"/>
                </a:solidFill>
              </a:rPr>
              <a:t>Exercise: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Fill in these sentences with the correct verb (am,  is, are 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 </a:t>
            </a:r>
            <a:endParaRPr lang="en-U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(1)    He ....................... a teacher</a:t>
            </a:r>
            <a:r>
              <a:rPr lang="en-US" sz="3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US" sz="3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(2)    They ..................... friends.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(3)    I ............................ a nurse.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(4)    You ....................... a student.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(5)    We ......................... happy.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(6)    It ............................. a tree. </a:t>
            </a:r>
          </a:p>
          <a:p>
            <a:r>
              <a:rPr lang="en-US" sz="3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(7)    She ........................... a doctor.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0006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ea typeface="Times New Roman"/>
                <a:cs typeface="Arial"/>
              </a:rPr>
              <a:t>The answers:</a:t>
            </a:r>
            <a:r>
              <a:rPr lang="en-US" sz="2000" dirty="0">
                <a:ea typeface="Calibri"/>
                <a:cs typeface="Arial"/>
              </a:rPr>
              <a:t/>
            </a:r>
            <a:br>
              <a:rPr lang="en-US" sz="2000" dirty="0">
                <a:ea typeface="Calibri"/>
                <a:cs typeface="Arial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(1)    He .........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is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........... a teacher.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(He’s)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(2)    They .....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are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.......... friends.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(they’re)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(3)    I ...........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am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........... a nurse.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(I’m)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(4)    You ......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are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  .......... a student.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(You’re)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(5)    We ......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.. are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........... happy.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(We’re)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pPr marL="457200" indent="-228600">
              <a:lnSpc>
                <a:spcPct val="115000"/>
              </a:lnSpc>
              <a:spcAft>
                <a:spcPts val="1000"/>
              </a:spcAft>
            </a:pPr>
            <a:r>
              <a:rPr lang="en-US" dirty="0" smtClean="0">
                <a:latin typeface="Times New Roman"/>
                <a:ea typeface="Times New Roman"/>
                <a:cs typeface="Arial"/>
              </a:rPr>
              <a:t>(6)    It .........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..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  <a:cs typeface="Arial"/>
              </a:rPr>
              <a:t>is</a:t>
            </a:r>
            <a:r>
              <a:rPr lang="en-US" dirty="0" smtClean="0">
                <a:latin typeface="Times New Roman"/>
                <a:ea typeface="Times New Roman"/>
                <a:cs typeface="Arial"/>
              </a:rPr>
              <a:t> ............. a tree.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  <a:cs typeface="Arial"/>
              </a:rPr>
              <a:t>(It’s)</a:t>
            </a:r>
            <a:endParaRPr lang="en-US" sz="1400" dirty="0">
              <a:solidFill>
                <a:srgbClr val="3366FF"/>
              </a:solidFill>
              <a:ea typeface="Calibri"/>
              <a:cs typeface="Arial"/>
            </a:endParaRPr>
          </a:p>
          <a:p>
            <a:r>
              <a:rPr lang="en-US" dirty="0" smtClean="0">
                <a:latin typeface="Times New Roman"/>
                <a:ea typeface="Times New Roman"/>
              </a:rPr>
              <a:t>(7)    She .........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ea typeface="Times New Roman"/>
              </a:rPr>
              <a:t>is</a:t>
            </a:r>
            <a:r>
              <a:rPr lang="en-US" dirty="0" smtClean="0">
                <a:latin typeface="Times New Roman"/>
                <a:ea typeface="Times New Roman"/>
              </a:rPr>
              <a:t> ............. a doctor </a:t>
            </a:r>
            <a:r>
              <a:rPr lang="en-US" dirty="0" smtClean="0">
                <a:solidFill>
                  <a:srgbClr val="3366FF"/>
                </a:solidFill>
                <a:latin typeface="Times New Roman"/>
                <a:ea typeface="Times New Roman"/>
              </a:rPr>
              <a:t>(She’s)</a:t>
            </a:r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Yes/no questions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with verb to be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She is a nurse.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Is  she a nurse?</a:t>
            </a:r>
            <a:r>
              <a:rPr lang="en-US" dirty="0" smtClean="0"/>
              <a:t> Yes, she is</a:t>
            </a:r>
          </a:p>
          <a:p>
            <a:pPr>
              <a:buNone/>
            </a:pPr>
            <a:r>
              <a:rPr lang="en-US" dirty="0" smtClean="0"/>
              <a:t>                                No, she isn’t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C000"/>
                </a:solidFill>
              </a:rPr>
              <a:t>He is a student.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Is   he a student ? </a:t>
            </a:r>
            <a:r>
              <a:rPr lang="en-US" dirty="0" smtClean="0"/>
              <a:t>Yes, he is</a:t>
            </a:r>
          </a:p>
          <a:p>
            <a:pPr>
              <a:buNone/>
            </a:pPr>
            <a:r>
              <a:rPr lang="en-US" dirty="0" smtClean="0"/>
              <a:t>                                    No, he isn’t</a:t>
            </a:r>
          </a:p>
        </p:txBody>
      </p:sp>
      <p:cxnSp>
        <p:nvCxnSpPr>
          <p:cNvPr id="5" name="رابط كسهم مستقيم 4"/>
          <p:cNvCxnSpPr/>
          <p:nvPr/>
        </p:nvCxnSpPr>
        <p:spPr>
          <a:xfrm rot="10800000" flipV="1">
            <a:off x="1142976" y="2071678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6200000" flipH="1">
            <a:off x="1178695" y="2107397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 flipV="1">
            <a:off x="1071538" y="3786190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142976" y="3786190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rgbClr val="7030A0"/>
                </a:solidFill>
              </a:rPr>
              <a:t>Wh</a:t>
            </a:r>
            <a:r>
              <a:rPr lang="en-US" b="1" i="1" dirty="0" smtClean="0">
                <a:solidFill>
                  <a:srgbClr val="7030A0"/>
                </a:solidFill>
              </a:rPr>
              <a:t>- Question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785794"/>
          <a:ext cx="8229600" cy="6132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59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Verdana"/>
                          <a:ea typeface="Times New Roman"/>
                          <a:cs typeface="Times New Roman"/>
                        </a:rPr>
                        <a:t>Question word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Verdana"/>
                          <a:ea typeface="Times New Roman"/>
                          <a:cs typeface="Times New Roman"/>
                        </a:rPr>
                        <a:t>Verb (be)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Verdana"/>
                          <a:ea typeface="Times New Roman"/>
                          <a:cs typeface="Times New Roman"/>
                        </a:rPr>
                        <a:t> The pronoun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150" marR="57150" marT="57150" marB="571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7150" marR="57150" marT="57150" marB="57150" anchor="ctr"/>
                </a:tc>
              </a:tr>
              <a:tr h="1510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Verdana"/>
                          <a:ea typeface="Times New Roman"/>
                          <a:cs typeface="Times New Roman"/>
                        </a:rPr>
                        <a:t>Where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is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He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She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it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Verdana"/>
                          <a:ea typeface="Times New Roman"/>
                          <a:cs typeface="Times New Roman"/>
                        </a:rPr>
                        <a:t>From?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</a:tr>
              <a:tr h="2101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Verdana"/>
                          <a:ea typeface="Times New Roman"/>
                          <a:cs typeface="Times New Roman"/>
                        </a:rPr>
                        <a:t>where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are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We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You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Verdana"/>
                          <a:ea typeface="Times New Roman"/>
                          <a:cs typeface="Times New Roman"/>
                        </a:rPr>
                        <a:t>they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Verdana"/>
                          <a:ea typeface="Times New Roman"/>
                          <a:cs typeface="Times New Roman"/>
                        </a:rPr>
                        <a:t>from?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</a:tr>
              <a:tr h="9720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Verdana"/>
                          <a:ea typeface="Times New Roman"/>
                          <a:cs typeface="Times New Roman"/>
                        </a:rPr>
                        <a:t>where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am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Verdana"/>
                          <a:ea typeface="Times New Roman"/>
                          <a:cs typeface="Times New Roman"/>
                        </a:rPr>
                        <a:t>I </a:t>
                      </a:r>
                      <a:endParaRPr lang="en-US" sz="2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Verdana"/>
                          <a:ea typeface="Times New Roman"/>
                          <a:cs typeface="Times New Roman"/>
                        </a:rPr>
                        <a:t>from?</a:t>
                      </a:r>
                      <a:endParaRPr lang="en-US" sz="2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sz="4000" dirty="0" smtClean="0">
                <a:solidFill>
                  <a:srgbClr val="7030A0"/>
                </a:solidFill>
              </a:rPr>
              <a:t>“</a:t>
            </a:r>
            <a:r>
              <a:rPr lang="en-US" sz="4000" b="1" dirty="0" smtClean="0">
                <a:solidFill>
                  <a:srgbClr val="7030A0"/>
                </a:solidFill>
              </a:rPr>
              <a:t>Possessive adjectives’’ </a:t>
            </a:r>
            <a:r>
              <a:rPr lang="en-US" sz="4000" b="1" dirty="0">
                <a:solidFill>
                  <a:srgbClr val="7030A0"/>
                </a:solidFill>
              </a:rPr>
              <a:t>are used to show </a:t>
            </a:r>
            <a:r>
              <a:rPr lang="en-US" sz="4000" b="1" u="sng" dirty="0">
                <a:solidFill>
                  <a:srgbClr val="7030A0"/>
                </a:solidFill>
              </a:rPr>
              <a:t>ownership</a:t>
            </a:r>
            <a:r>
              <a:rPr lang="en-US" sz="4000" b="1" dirty="0">
                <a:solidFill>
                  <a:srgbClr val="7030A0"/>
                </a:solidFill>
              </a:rPr>
              <a:t> or </a:t>
            </a:r>
            <a:r>
              <a:rPr lang="en-US" sz="4000" b="1" u="sng" dirty="0">
                <a:solidFill>
                  <a:srgbClr val="7030A0"/>
                </a:solidFill>
              </a:rPr>
              <a:t>possession</a:t>
            </a:r>
            <a:r>
              <a:rPr lang="en-US" sz="4000" b="1" dirty="0">
                <a:solidFill>
                  <a:srgbClr val="7030A0"/>
                </a:solidFill>
              </a:rPr>
              <a:t>.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n-US" sz="40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818174"/>
              </p:ext>
            </p:extLst>
          </p:nvPr>
        </p:nvGraphicFramePr>
        <p:xfrm>
          <a:off x="457200" y="1295400"/>
          <a:ext cx="8229600" cy="5410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Subject pronoun 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Possessive adjective 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I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my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you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your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he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his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she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her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/>
                        <a:t>it</a:t>
                      </a:r>
                      <a:endParaRPr lang="en-US" sz="320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its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/>
                        <a:t>we</a:t>
                      </a:r>
                      <a:endParaRPr lang="en-US" sz="320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our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  <a:tr h="66675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/>
                        <a:t>they</a:t>
                      </a:r>
                      <a:endParaRPr lang="en-US" sz="3200">
                        <a:latin typeface="Verdana"/>
                      </a:endParaRPr>
                    </a:p>
                  </a:txBody>
                  <a:tcPr marL="142875" marT="142875" anchor="b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/>
                        <a:t>their</a:t>
                      </a:r>
                      <a:endParaRPr lang="en-US" sz="3200" dirty="0">
                        <a:latin typeface="Verdana"/>
                      </a:endParaRPr>
                    </a:p>
                  </a:txBody>
                  <a:tcPr marL="142875" marT="142875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F2E17F-28B6-4B36-A837-1E8479C977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DB480B7-9077-4753-A4F2-2F052A2AD7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9C9832-4427-40A2-9032-B6492D84686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7300</TotalTime>
  <Words>330</Words>
  <Application>Microsoft Office PowerPoint</Application>
  <PresentationFormat>عرض على الشاشة (3:4)‏</PresentationFormat>
  <Paragraphs>126</Paragraphs>
  <Slides>17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Verdana</vt:lpstr>
      <vt:lpstr>سمة Office</vt:lpstr>
      <vt:lpstr>Verb to be </vt:lpstr>
      <vt:lpstr> Verb to be: (am, is, are) (was, were) </vt:lpstr>
      <vt:lpstr>عرض تقديمي في PowerPoint</vt:lpstr>
      <vt:lpstr>عرض تقديمي في PowerPoint</vt:lpstr>
      <vt:lpstr>Exercise: Fill in these sentences with the correct verb (am,  is, are ) </vt:lpstr>
      <vt:lpstr>The answers: </vt:lpstr>
      <vt:lpstr>Yes/no questions with verb to be </vt:lpstr>
      <vt:lpstr>Wh- Question </vt:lpstr>
      <vt:lpstr> “Possessive adjectives’’ are used to show ownership or possession. </vt:lpstr>
      <vt:lpstr>عرض تقديمي في PowerPoint</vt:lpstr>
      <vt:lpstr>Possessive (‘s)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 to be</dc:title>
  <dc:creator>user</dc:creator>
  <cp:lastModifiedBy>dr_badr211 aldahmash</cp:lastModifiedBy>
  <cp:revision>660</cp:revision>
  <dcterms:created xsi:type="dcterms:W3CDTF">2013-02-04T08:55:47Z</dcterms:created>
  <dcterms:modified xsi:type="dcterms:W3CDTF">2017-02-14T02:44:01Z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