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72" r:id="rId7"/>
    <p:sldId id="258" r:id="rId8"/>
    <p:sldId id="259" r:id="rId9"/>
    <p:sldId id="260" r:id="rId10"/>
    <p:sldId id="265" r:id="rId11"/>
    <p:sldId id="261" r:id="rId12"/>
    <p:sldId id="263" r:id="rId13"/>
    <p:sldId id="264" r:id="rId14"/>
    <p:sldId id="266" r:id="rId15"/>
    <p:sldId id="267" r:id="rId16"/>
    <p:sldId id="268" r:id="rId17"/>
    <p:sldId id="269" r:id="rId18"/>
    <p:sldId id="270" r:id="rId19"/>
    <p:sldId id="271" r:id="rId20"/>
    <p:sldId id="273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66FF"/>
    <a:srgbClr val="FF33CC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نمط متوسط 2 - تمييز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بلا نمط، شبكة جدول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8EC20E35-A176-4012-BC5E-935CFFF8708E}" styleName="النمط المتوسط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1644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theme" Target="theme/theme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7D0E1B-D9C5-49A9-890B-5B627744082F}" type="datetimeFigureOut">
              <a:rPr lang="en-US" smtClean="0"/>
              <a:pPr/>
              <a:t>2/14/2017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EDDCC4-6755-4565-8A9C-650A7F62505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1071546"/>
            <a:ext cx="7743852" cy="3000395"/>
          </a:xfrm>
        </p:spPr>
        <p:txBody>
          <a:bodyPr>
            <a:normAutofit/>
          </a:bodyPr>
          <a:lstStyle/>
          <a:p>
            <a:r>
              <a:rPr lang="en-US" sz="5400" b="1" dirty="0" smtClean="0">
                <a:solidFill>
                  <a:srgbClr val="FFC000"/>
                </a:solidFill>
              </a:rPr>
              <a:t>Verb to be </a:t>
            </a:r>
            <a:endParaRPr lang="en-US" sz="5400" b="1" dirty="0">
              <a:solidFill>
                <a:srgbClr val="FFC000"/>
              </a:solidFill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071538" y="3500438"/>
            <a:ext cx="6400800" cy="1752600"/>
          </a:xfrm>
        </p:spPr>
        <p:txBody>
          <a:bodyPr/>
          <a:lstStyle/>
          <a:p>
            <a:r>
              <a:rPr lang="en-US" sz="4400" b="1" dirty="0">
                <a:solidFill>
                  <a:srgbClr val="00B0F0"/>
                </a:solidFill>
              </a:rPr>
              <a:t>Verb to be: (am, is, </a:t>
            </a:r>
            <a:r>
              <a:rPr lang="en-US" sz="4400" b="1" dirty="0" smtClean="0">
                <a:solidFill>
                  <a:srgbClr val="00B0F0"/>
                </a:solidFill>
              </a:rPr>
              <a:t>are)</a:t>
            </a:r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642910" y="428604"/>
            <a:ext cx="8001056" cy="483209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lnSpc>
                <a:spcPct val="200000"/>
              </a:lnSpc>
            </a:pPr>
            <a:r>
              <a:rPr lang="en-US" sz="2800" b="1" dirty="0">
                <a:solidFill>
                  <a:schemeClr val="accent2">
                    <a:lumMod val="75000"/>
                  </a:schemeClr>
                </a:solidFill>
              </a:rPr>
              <a:t>For example: </a:t>
            </a:r>
          </a:p>
          <a:p>
            <a:pPr>
              <a:lnSpc>
                <a:spcPct val="200000"/>
              </a:lnSpc>
            </a:pPr>
            <a:r>
              <a:rPr lang="en-US" b="1" dirty="0"/>
              <a:t>I </a:t>
            </a:r>
            <a:r>
              <a:rPr lang="en-US" b="1" u="sng" dirty="0"/>
              <a:t>own </a:t>
            </a:r>
            <a:r>
              <a:rPr lang="en-US" b="1" dirty="0"/>
              <a:t>a laptop. = It is </a:t>
            </a:r>
            <a:r>
              <a:rPr lang="en-US" b="1" i="1" u="sng" dirty="0">
                <a:solidFill>
                  <a:srgbClr val="00B0F0"/>
                </a:solidFill>
              </a:rPr>
              <a:t>my</a:t>
            </a:r>
            <a:r>
              <a:rPr lang="en-US" b="1" dirty="0"/>
              <a:t> laptop. </a:t>
            </a:r>
          </a:p>
          <a:p>
            <a:pPr>
              <a:lnSpc>
                <a:spcPct val="200000"/>
              </a:lnSpc>
            </a:pPr>
            <a:r>
              <a:rPr lang="en-US" b="1" dirty="0"/>
              <a:t>You </a:t>
            </a:r>
            <a:r>
              <a:rPr lang="en-US" b="1" u="sng" dirty="0"/>
              <a:t>own</a:t>
            </a:r>
            <a:r>
              <a:rPr lang="en-US" b="1" dirty="0"/>
              <a:t> this computer </a:t>
            </a:r>
            <a:r>
              <a:rPr lang="en-US" b="1" dirty="0" smtClean="0"/>
              <a:t>= </a:t>
            </a:r>
            <a:r>
              <a:rPr lang="en-US" b="1" dirty="0"/>
              <a:t>It is </a:t>
            </a:r>
            <a:r>
              <a:rPr lang="en-US" b="1" i="1" u="sng" dirty="0">
                <a:solidFill>
                  <a:srgbClr val="00B0F0"/>
                </a:solidFill>
              </a:rPr>
              <a:t>your</a:t>
            </a:r>
            <a:r>
              <a:rPr lang="en-US" b="1" dirty="0"/>
              <a:t> computer.</a:t>
            </a:r>
          </a:p>
          <a:p>
            <a:pPr>
              <a:lnSpc>
                <a:spcPct val="200000"/>
              </a:lnSpc>
            </a:pPr>
            <a:r>
              <a:rPr lang="en-US" b="1" dirty="0" smtClean="0"/>
              <a:t>Ahmad has </a:t>
            </a:r>
            <a:r>
              <a:rPr lang="en-US" b="1" dirty="0"/>
              <a:t>a car. = It is </a:t>
            </a:r>
            <a:r>
              <a:rPr lang="en-US" b="1" i="1" u="sng" dirty="0">
                <a:solidFill>
                  <a:srgbClr val="00B0F0"/>
                </a:solidFill>
              </a:rPr>
              <a:t>his</a:t>
            </a:r>
            <a:r>
              <a:rPr lang="en-US" b="1" dirty="0"/>
              <a:t> car.</a:t>
            </a:r>
          </a:p>
          <a:p>
            <a:pPr>
              <a:lnSpc>
                <a:spcPct val="200000"/>
              </a:lnSpc>
            </a:pPr>
            <a:r>
              <a:rPr lang="en-US" b="1" dirty="0" smtClean="0"/>
              <a:t>Nora lives in this </a:t>
            </a:r>
            <a:r>
              <a:rPr lang="en-US" b="1" dirty="0"/>
              <a:t>house. = It is </a:t>
            </a:r>
            <a:r>
              <a:rPr lang="en-US" b="1" i="1" u="sng" dirty="0">
                <a:solidFill>
                  <a:srgbClr val="00B0F0"/>
                </a:solidFill>
              </a:rPr>
              <a:t>her</a:t>
            </a:r>
            <a:r>
              <a:rPr lang="en-US" b="1" dirty="0"/>
              <a:t> house.</a:t>
            </a:r>
          </a:p>
          <a:p>
            <a:pPr>
              <a:lnSpc>
                <a:spcPct val="200000"/>
              </a:lnSpc>
            </a:pPr>
            <a:r>
              <a:rPr lang="en-US" b="1" dirty="0" smtClean="0"/>
              <a:t>We created this </a:t>
            </a:r>
            <a:r>
              <a:rPr lang="en-US" b="1" dirty="0"/>
              <a:t>website. = It is </a:t>
            </a:r>
            <a:r>
              <a:rPr lang="en-US" b="1" i="1" u="sng" dirty="0">
                <a:solidFill>
                  <a:srgbClr val="00B0F0"/>
                </a:solidFill>
              </a:rPr>
              <a:t>our</a:t>
            </a:r>
            <a:r>
              <a:rPr lang="en-US" b="1" u="sng" dirty="0">
                <a:solidFill>
                  <a:srgbClr val="00B0F0"/>
                </a:solidFill>
              </a:rPr>
              <a:t> </a:t>
            </a:r>
            <a:r>
              <a:rPr lang="en-US" b="1" dirty="0"/>
              <a:t>website.</a:t>
            </a:r>
          </a:p>
          <a:p>
            <a:pPr>
              <a:lnSpc>
                <a:spcPct val="200000"/>
              </a:lnSpc>
            </a:pP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/>
              <a:t>Possessive (‘s)</a:t>
            </a: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/>
              <a:t>The book of the teacher </a:t>
            </a:r>
            <a:r>
              <a:rPr lang="en-US" sz="4400" b="1" dirty="0" smtClean="0">
                <a:solidFill>
                  <a:srgbClr val="FF0000"/>
                </a:solidFill>
              </a:rPr>
              <a:t>= </a:t>
            </a:r>
            <a:r>
              <a:rPr lang="en-US" dirty="0" smtClean="0"/>
              <a:t>the teacher’s book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The book of the teacher is big</a:t>
            </a:r>
          </a:p>
          <a:p>
            <a:pPr>
              <a:buNone/>
            </a:pPr>
            <a:r>
              <a:rPr lang="en-US" dirty="0" smtClean="0"/>
              <a:t>   </a:t>
            </a:r>
            <a:r>
              <a:rPr lang="en-US" sz="4400" b="1" dirty="0" smtClean="0">
                <a:solidFill>
                  <a:srgbClr val="FF0000"/>
                </a:solidFill>
              </a:rPr>
              <a:t>=</a:t>
            </a:r>
            <a:r>
              <a:rPr lang="en-US" dirty="0" smtClean="0"/>
              <a:t> the teacher’s book is big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/>
              <a:t>Use the possessive s :</a:t>
            </a:r>
          </a:p>
          <a:p>
            <a:pPr algn="ctr"/>
            <a:endParaRPr lang="en-US" dirty="0" smtClean="0"/>
          </a:p>
          <a:p>
            <a:pPr algn="ctr"/>
            <a:r>
              <a:rPr lang="en-US" dirty="0" smtClean="0"/>
              <a:t>The pen of Ahmad</a:t>
            </a:r>
          </a:p>
          <a:p>
            <a:pPr algn="ctr">
              <a:buNone/>
            </a:pPr>
            <a:endParaRPr lang="en-US" dirty="0" smtClean="0"/>
          </a:p>
          <a:p>
            <a:pPr algn="ctr">
              <a:buNone/>
            </a:pPr>
            <a:endParaRPr lang="en-US" dirty="0" smtClean="0"/>
          </a:p>
        </p:txBody>
      </p:sp>
      <p:sp>
        <p:nvSpPr>
          <p:cNvPr id="4" name="سهم إلى اليمين 3"/>
          <p:cNvSpPr/>
          <p:nvPr/>
        </p:nvSpPr>
        <p:spPr>
          <a:xfrm>
            <a:off x="2821769" y="3843587"/>
            <a:ext cx="3500462" cy="33147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pPr algn="ctr"/>
            <a:r>
              <a:rPr lang="en-US" dirty="0" smtClean="0"/>
              <a:t>Ahmad’s pen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algn="ctr"/>
            <a:endParaRPr lang="en-US" dirty="0" smtClean="0"/>
          </a:p>
          <a:p>
            <a:pPr>
              <a:buNone/>
            </a:pPr>
            <a:r>
              <a:rPr lang="en-US" dirty="0" smtClean="0"/>
              <a:t>Use the possessive (‘s)</a:t>
            </a:r>
          </a:p>
          <a:p>
            <a:pPr algn="ctr"/>
            <a:r>
              <a:rPr lang="en-US" dirty="0" smtClean="0"/>
              <a:t>I like the bag of </a:t>
            </a:r>
            <a:r>
              <a:rPr lang="en-US" dirty="0" err="1" smtClean="0"/>
              <a:t>lora</a:t>
            </a:r>
            <a:r>
              <a:rPr lang="en-US" dirty="0" smtClean="0"/>
              <a:t> </a:t>
            </a:r>
          </a:p>
          <a:p>
            <a:pPr algn="ctr"/>
            <a:endParaRPr lang="en-US" dirty="0" smtClean="0"/>
          </a:p>
          <a:p>
            <a:pPr algn="ctr">
              <a:buNone/>
            </a:pPr>
            <a:endParaRPr lang="en-US" dirty="0"/>
          </a:p>
        </p:txBody>
      </p:sp>
      <p:sp>
        <p:nvSpPr>
          <p:cNvPr id="4" name="سهم إلى اليمين 3"/>
          <p:cNvSpPr/>
          <p:nvPr/>
        </p:nvSpPr>
        <p:spPr>
          <a:xfrm>
            <a:off x="2590800" y="4038600"/>
            <a:ext cx="3857652" cy="28575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algn="ctr"/>
            <a:endParaRPr lang="en-US" dirty="0" smtClean="0"/>
          </a:p>
          <a:p>
            <a:pPr algn="ctr"/>
            <a:endParaRPr lang="en-US" dirty="0" smtClean="0"/>
          </a:p>
          <a:p>
            <a:pPr algn="ctr"/>
            <a:r>
              <a:rPr lang="en-US" dirty="0" smtClean="0"/>
              <a:t>I like Lora's bag</a:t>
            </a:r>
          </a:p>
          <a:p>
            <a:pPr algn="ctr"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en-US" dirty="0" smtClean="0"/>
          </a:p>
          <a:p>
            <a:r>
              <a:rPr lang="en-US" dirty="0" smtClean="0">
                <a:solidFill>
                  <a:srgbClr val="FF0000"/>
                </a:solidFill>
              </a:rPr>
              <a:t>Choose the correct answer: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Lora (‘s – is) bag (‘s – is) beautiful .</a:t>
            </a:r>
          </a:p>
          <a:p>
            <a:endParaRPr lang="en-US" dirty="0" smtClean="0"/>
          </a:p>
          <a:p>
            <a:r>
              <a:rPr lang="en-US" dirty="0" smtClean="0"/>
              <a:t>I need Tom (‘s – is ) phone number.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endParaRPr lang="en-US" dirty="0" smtClean="0"/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Lora</a:t>
            </a:r>
            <a:r>
              <a:rPr lang="en-US" dirty="0" smtClean="0">
                <a:solidFill>
                  <a:srgbClr val="FF0000"/>
                </a:solidFill>
              </a:rPr>
              <a:t>‘s</a:t>
            </a:r>
            <a:r>
              <a:rPr lang="en-US" dirty="0" smtClean="0"/>
              <a:t> bag </a:t>
            </a:r>
            <a:r>
              <a:rPr lang="en-US" dirty="0" smtClean="0">
                <a:solidFill>
                  <a:srgbClr val="FF0000"/>
                </a:solidFill>
              </a:rPr>
              <a:t>is</a:t>
            </a:r>
            <a:r>
              <a:rPr lang="en-US" dirty="0" smtClean="0"/>
              <a:t> </a:t>
            </a:r>
            <a:r>
              <a:rPr lang="en-US" dirty="0" smtClean="0"/>
              <a:t>beautiful .</a:t>
            </a:r>
          </a:p>
          <a:p>
            <a:endParaRPr lang="en-US" dirty="0" smtClean="0"/>
          </a:p>
          <a:p>
            <a:r>
              <a:rPr lang="en-US" dirty="0" smtClean="0"/>
              <a:t>I need </a:t>
            </a:r>
            <a:r>
              <a:rPr lang="en-US" dirty="0" smtClean="0"/>
              <a:t>Tom</a:t>
            </a:r>
            <a:r>
              <a:rPr lang="en-US" dirty="0" smtClean="0">
                <a:solidFill>
                  <a:srgbClr val="FF0000"/>
                </a:solidFill>
              </a:rPr>
              <a:t>‘s</a:t>
            </a:r>
            <a:r>
              <a:rPr lang="en-US" dirty="0" smtClean="0"/>
              <a:t> phone </a:t>
            </a:r>
            <a:r>
              <a:rPr lang="en-US" dirty="0" smtClean="0"/>
              <a:t>number.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02542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>
                <a:solidFill>
                  <a:srgbClr val="FF0000"/>
                </a:solidFill>
              </a:rPr>
              <a:t>Verb </a:t>
            </a:r>
            <a:r>
              <a:rPr lang="en-US" b="1" dirty="0">
                <a:solidFill>
                  <a:srgbClr val="FF0000"/>
                </a:solidFill>
              </a:rPr>
              <a:t>to be: (am, is, </a:t>
            </a:r>
            <a:r>
              <a:rPr lang="en-US" b="1" dirty="0" smtClean="0">
                <a:solidFill>
                  <a:srgbClr val="FF0000"/>
                </a:solidFill>
              </a:rPr>
              <a:t>are) (was</a:t>
            </a:r>
            <a:r>
              <a:rPr lang="en-US" b="1" dirty="0">
                <a:solidFill>
                  <a:srgbClr val="FF0000"/>
                </a:solidFill>
              </a:rPr>
              <a:t>, were)</a:t>
            </a:r>
            <a:r>
              <a:rPr lang="en-US" dirty="0">
                <a:solidFill>
                  <a:srgbClr val="FF0000"/>
                </a:solidFill>
              </a:rPr>
              <a:t/>
            </a:r>
            <a:br>
              <a:rPr lang="en-US" dirty="0">
                <a:solidFill>
                  <a:srgbClr val="FF0000"/>
                </a:solidFill>
              </a:rPr>
            </a:b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600200"/>
            <a:ext cx="8401080" cy="4525963"/>
          </a:xfrm>
        </p:spPr>
        <p:txBody>
          <a:bodyPr>
            <a:normAutofit/>
          </a:bodyPr>
          <a:lstStyle/>
          <a:p>
            <a:endParaRPr lang="en-US" dirty="0" smtClean="0"/>
          </a:p>
          <a:p>
            <a:r>
              <a:rPr lang="en-US" dirty="0" smtClean="0"/>
              <a:t>I                                     am</a:t>
            </a:r>
            <a:endParaRPr lang="en-US" dirty="0"/>
          </a:p>
          <a:p>
            <a:r>
              <a:rPr lang="en-US" dirty="0"/>
              <a:t>He - She - It </a:t>
            </a:r>
            <a:r>
              <a:rPr lang="en-US" dirty="0" smtClean="0"/>
              <a:t>                 is                 </a:t>
            </a:r>
            <a:r>
              <a:rPr lang="en-US" u="sng" dirty="0" smtClean="0">
                <a:solidFill>
                  <a:schemeClr val="accent5"/>
                </a:solidFill>
              </a:rPr>
              <a:t>Present Tense</a:t>
            </a:r>
          </a:p>
          <a:p>
            <a:r>
              <a:rPr lang="en-US" dirty="0" smtClean="0"/>
              <a:t>You - We - They          </a:t>
            </a:r>
            <a:r>
              <a:rPr lang="en-US" dirty="0"/>
              <a:t> </a:t>
            </a:r>
            <a:r>
              <a:rPr lang="en-US" dirty="0" smtClean="0"/>
              <a:t>are</a:t>
            </a:r>
            <a:endParaRPr lang="en-US" dirty="0"/>
          </a:p>
          <a:p>
            <a:pPr>
              <a:buNone/>
            </a:pPr>
            <a:r>
              <a:rPr lang="en-US" dirty="0" smtClean="0"/>
              <a:t>                                         </a:t>
            </a:r>
            <a:endParaRPr lang="en-US" dirty="0"/>
          </a:p>
          <a:p>
            <a:pPr>
              <a:buNone/>
            </a:pPr>
            <a:r>
              <a:rPr lang="en-US" dirty="0" smtClean="0"/>
              <a:t>                                  </a:t>
            </a:r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5" name="سهم إلى اليمين 4"/>
          <p:cNvSpPr/>
          <p:nvPr/>
        </p:nvSpPr>
        <p:spPr>
          <a:xfrm>
            <a:off x="1214414" y="2500306"/>
            <a:ext cx="3000396" cy="14287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سهم إلى اليمين 5"/>
          <p:cNvSpPr/>
          <p:nvPr/>
        </p:nvSpPr>
        <p:spPr>
          <a:xfrm>
            <a:off x="3000364" y="3143248"/>
            <a:ext cx="1214446" cy="14287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سهم إلى اليمين 6"/>
          <p:cNvSpPr/>
          <p:nvPr/>
        </p:nvSpPr>
        <p:spPr>
          <a:xfrm>
            <a:off x="3500430" y="3643314"/>
            <a:ext cx="642942" cy="14287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am a teacher</a:t>
            </a:r>
          </a:p>
          <a:p>
            <a:endParaRPr lang="en-US" dirty="0" smtClean="0"/>
          </a:p>
          <a:p>
            <a:r>
              <a:rPr lang="en-US" dirty="0" smtClean="0"/>
              <a:t>He is a student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She is a girl</a:t>
            </a:r>
          </a:p>
          <a:p>
            <a:endParaRPr lang="en-US" dirty="0" smtClean="0"/>
          </a:p>
          <a:p>
            <a:r>
              <a:rPr lang="en-US" dirty="0" smtClean="0"/>
              <a:t>We are doctors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/>
        <p:txBody>
          <a:bodyPr>
            <a:noAutofit/>
          </a:bodyPr>
          <a:lstStyle/>
          <a:p>
            <a:r>
              <a:rPr lang="en-US" dirty="0" smtClean="0">
                <a:solidFill>
                  <a:srgbClr val="FF33CC"/>
                </a:solidFill>
                <a:latin typeface="Times New Roman" pitchFamily="18" charset="0"/>
                <a:cs typeface="Times New Roman" pitchFamily="18" charset="0"/>
              </a:rPr>
              <a:t>No Contractions/long form</a:t>
            </a:r>
            <a:endParaRPr lang="en-US" dirty="0">
              <a:solidFill>
                <a:srgbClr val="FF33CC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7" name="عنصر نائب للمحتوى 6"/>
          <p:cNvGraphicFramePr>
            <a:graphicFrameLocks noGrp="1"/>
          </p:cNvGraphicFramePr>
          <p:nvPr>
            <p:ph sz="half" idx="2"/>
          </p:nvPr>
        </p:nvGraphicFramePr>
        <p:xfrm>
          <a:off x="457200" y="2174873"/>
          <a:ext cx="4040188" cy="396877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040188"/>
              </a:tblGrid>
              <a:tr h="79375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/>
                        <a:t>I am a teacher.</a:t>
                      </a:r>
                      <a:endParaRPr lang="en-US" sz="11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9525" marR="9525" marT="9525" marB="9525" anchor="ctr"/>
                </a:tc>
              </a:tr>
              <a:tr h="79375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/>
                        <a:t>He is</a:t>
                      </a:r>
                      <a:r>
                        <a:rPr lang="en-US" sz="2400" u="none" dirty="0"/>
                        <a:t> </a:t>
                      </a:r>
                      <a:r>
                        <a:rPr lang="en-US" sz="2400" dirty="0"/>
                        <a:t>a </a:t>
                      </a:r>
                      <a:r>
                        <a:rPr lang="en-US" sz="2400" dirty="0" smtClean="0"/>
                        <a:t>doctor</a:t>
                      </a:r>
                      <a:r>
                        <a:rPr lang="en-US" sz="2400" dirty="0"/>
                        <a:t>.</a:t>
                      </a:r>
                      <a:endParaRPr lang="en-US" sz="11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9525" marR="9525" marT="9525" marB="9525" anchor="ctr"/>
                </a:tc>
              </a:tr>
              <a:tr h="79375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/>
                        <a:t>She</a:t>
                      </a:r>
                      <a:r>
                        <a:rPr lang="en-US" sz="2400" u="none" dirty="0"/>
                        <a:t> </a:t>
                      </a:r>
                      <a:r>
                        <a:rPr lang="en-US" sz="2400" dirty="0"/>
                        <a:t>is from Spain</a:t>
                      </a:r>
                      <a:endParaRPr lang="en-US" sz="11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9525" marR="9525" marT="9525" marB="9525" anchor="ctr"/>
                </a:tc>
              </a:tr>
              <a:tr h="79375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/>
                        <a:t>It is a camel.</a:t>
                      </a:r>
                      <a:endParaRPr lang="en-US" sz="11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9525" marR="9525" marT="9525" marB="9525" anchor="ctr"/>
                </a:tc>
              </a:tr>
              <a:tr h="79375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/>
                        <a:t>We are girls.</a:t>
                      </a:r>
                      <a:endParaRPr lang="en-US" sz="11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/>
        <p:txBody>
          <a:bodyPr>
            <a:noAutofit/>
          </a:bodyPr>
          <a:lstStyle/>
          <a:p>
            <a:pPr algn="ctr"/>
            <a:r>
              <a:rPr lang="en-US" sz="2800" dirty="0" smtClean="0">
                <a:solidFill>
                  <a:srgbClr val="FF33CC"/>
                </a:solidFill>
                <a:latin typeface="Times New Roman"/>
                <a:ea typeface="Times New Roman"/>
              </a:rPr>
              <a:t>Contraction/short form</a:t>
            </a:r>
          </a:p>
        </p:txBody>
      </p:sp>
      <p:graphicFrame>
        <p:nvGraphicFramePr>
          <p:cNvPr id="8" name="عنصر نائب للمحتوى 7"/>
          <p:cNvGraphicFramePr>
            <a:graphicFrameLocks noGrp="1"/>
          </p:cNvGraphicFramePr>
          <p:nvPr>
            <p:ph sz="quarter" idx="4"/>
          </p:nvPr>
        </p:nvGraphicFramePr>
        <p:xfrm>
          <a:off x="4645025" y="2174873"/>
          <a:ext cx="4041775" cy="396877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041775"/>
              </a:tblGrid>
              <a:tr h="79375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/>
                        <a:t>I’m a teacher</a:t>
                      </a:r>
                      <a:endParaRPr lang="en-US" sz="11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9525" marR="9525" marT="9525" marB="9525" anchor="ctr"/>
                </a:tc>
              </a:tr>
              <a:tr h="79375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/>
                        <a:t> </a:t>
                      </a:r>
                      <a:r>
                        <a:rPr lang="en-US" sz="2400" dirty="0"/>
                        <a:t>He’s a doctor</a:t>
                      </a:r>
                      <a:endParaRPr lang="en-US" sz="11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9525" marR="9525" marT="9525" marB="9525" anchor="ctr"/>
                </a:tc>
              </a:tr>
              <a:tr h="79375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/>
                        <a:t>She’s from Spain</a:t>
                      </a:r>
                      <a:endParaRPr lang="en-US" sz="11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9525" marR="9525" marT="9525" marB="9525" anchor="ctr"/>
                </a:tc>
              </a:tr>
              <a:tr h="79375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/>
                        <a:t> </a:t>
                      </a:r>
                      <a:r>
                        <a:rPr lang="en-US" sz="2400"/>
                        <a:t>It’s a camel.</a:t>
                      </a:r>
                      <a:endParaRPr lang="en-US" sz="11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9525" marR="9525" marT="9525" marB="9525" anchor="ctr"/>
                </a:tc>
              </a:tr>
              <a:tr h="79375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/>
                        <a:t> </a:t>
                      </a:r>
                      <a:r>
                        <a:rPr lang="en-US" sz="2400" dirty="0"/>
                        <a:t>We’re from Saudi Arabia </a:t>
                      </a:r>
                      <a:endParaRPr lang="en-US" sz="11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85728"/>
            <a:ext cx="8229600" cy="1571636"/>
          </a:xfrm>
        </p:spPr>
        <p:txBody>
          <a:bodyPr>
            <a:normAutofit fontScale="90000"/>
          </a:bodyPr>
          <a:lstStyle/>
          <a:p>
            <a:pPr algn="l"/>
            <a:r>
              <a:rPr lang="en-US" b="1" i="1" dirty="0">
                <a:solidFill>
                  <a:srgbClr val="FF0000"/>
                </a:solidFill>
              </a:rPr>
              <a:t>Exercise:</a:t>
            </a:r>
            <a:r>
              <a:rPr lang="en-US" dirty="0"/>
              <a:t/>
            </a:r>
            <a:br>
              <a:rPr lang="en-US" dirty="0"/>
            </a:br>
            <a:r>
              <a:rPr lang="en-US" b="1" dirty="0"/>
              <a:t>Fill in these sentences with the correct verb (am,  is, are )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928802"/>
            <a:ext cx="8229600" cy="4197361"/>
          </a:xfrm>
        </p:spPr>
        <p:txBody>
          <a:bodyPr>
            <a:normAutofit lnSpcReduction="10000"/>
          </a:bodyPr>
          <a:lstStyle/>
          <a:p>
            <a:r>
              <a:rPr lang="en-US" dirty="0"/>
              <a:t> </a:t>
            </a:r>
            <a:endParaRPr lang="en-US" sz="30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lang="en-US" sz="3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(1)    He ....................... a teacher</a:t>
            </a:r>
            <a:r>
              <a:rPr lang="en-US" sz="30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. </a:t>
            </a:r>
            <a:endParaRPr lang="en-US" sz="30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lang="en-US" sz="3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(2)    They ..................... friends.</a:t>
            </a:r>
          </a:p>
          <a:p>
            <a:r>
              <a:rPr lang="en-US" sz="3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(3)    I ............................ a nurse.</a:t>
            </a:r>
          </a:p>
          <a:p>
            <a:r>
              <a:rPr lang="en-US" sz="3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(4)    You ....................... a student.</a:t>
            </a:r>
          </a:p>
          <a:p>
            <a:r>
              <a:rPr lang="en-US" sz="3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(5)    We ......................... happy.</a:t>
            </a:r>
          </a:p>
          <a:p>
            <a:r>
              <a:rPr lang="en-US" sz="3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(6)    It ............................. a tree. </a:t>
            </a:r>
          </a:p>
          <a:p>
            <a:r>
              <a:rPr lang="en-US" sz="3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(7)    She ........................... a doctor.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71480"/>
            <a:ext cx="8229600" cy="500066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en-US" b="1" dirty="0" smtClean="0">
                <a:solidFill>
                  <a:srgbClr val="FF0000"/>
                </a:solidFill>
                <a:latin typeface="Times New Roman"/>
                <a:ea typeface="Times New Roman"/>
                <a:cs typeface="Arial"/>
              </a:rPr>
              <a:t>The answers:</a:t>
            </a:r>
            <a:r>
              <a:rPr lang="en-US" sz="2000" dirty="0">
                <a:ea typeface="Calibri"/>
                <a:cs typeface="Arial"/>
              </a:rPr>
              <a:t/>
            </a:r>
            <a:br>
              <a:rPr lang="en-US" sz="2000" dirty="0">
                <a:ea typeface="Calibri"/>
                <a:cs typeface="Arial"/>
              </a:rPr>
            </a:b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285860"/>
            <a:ext cx="8229600" cy="4840303"/>
          </a:xfrm>
        </p:spPr>
        <p:txBody>
          <a:bodyPr>
            <a:normAutofit fontScale="92500" lnSpcReduction="10000"/>
          </a:bodyPr>
          <a:lstStyle/>
          <a:p>
            <a:pPr marL="457200" indent="-228600">
              <a:lnSpc>
                <a:spcPct val="115000"/>
              </a:lnSpc>
              <a:spcAft>
                <a:spcPts val="1000"/>
              </a:spcAft>
            </a:pPr>
            <a:r>
              <a:rPr lang="en-US" dirty="0" smtClean="0">
                <a:latin typeface="Times New Roman"/>
                <a:ea typeface="Times New Roman"/>
                <a:cs typeface="Arial"/>
              </a:rPr>
              <a:t>(1)    He ......... </a:t>
            </a:r>
            <a:r>
              <a:rPr lang="en-US" dirty="0" smtClean="0">
                <a:solidFill>
                  <a:srgbClr val="0000FF"/>
                </a:solidFill>
                <a:latin typeface="Times New Roman"/>
                <a:ea typeface="Times New Roman"/>
                <a:cs typeface="Arial"/>
              </a:rPr>
              <a:t>is</a:t>
            </a:r>
            <a:r>
              <a:rPr lang="en-US" dirty="0" smtClean="0">
                <a:latin typeface="Times New Roman"/>
                <a:ea typeface="Times New Roman"/>
                <a:cs typeface="Arial"/>
              </a:rPr>
              <a:t> ........... a teacher. </a:t>
            </a:r>
            <a:r>
              <a:rPr lang="en-US" dirty="0" smtClean="0">
                <a:solidFill>
                  <a:srgbClr val="3366FF"/>
                </a:solidFill>
                <a:latin typeface="Times New Roman"/>
                <a:ea typeface="Times New Roman"/>
                <a:cs typeface="Arial"/>
              </a:rPr>
              <a:t>(He’s)</a:t>
            </a:r>
            <a:endParaRPr lang="en-US" sz="1400" dirty="0">
              <a:solidFill>
                <a:srgbClr val="3366FF"/>
              </a:solidFill>
              <a:ea typeface="Calibri"/>
              <a:cs typeface="Arial"/>
            </a:endParaRPr>
          </a:p>
          <a:p>
            <a:pPr marL="457200" indent="-228600">
              <a:lnSpc>
                <a:spcPct val="115000"/>
              </a:lnSpc>
              <a:spcAft>
                <a:spcPts val="1000"/>
              </a:spcAft>
            </a:pPr>
            <a:r>
              <a:rPr lang="en-US" dirty="0" smtClean="0">
                <a:latin typeface="Times New Roman"/>
                <a:ea typeface="Times New Roman"/>
                <a:cs typeface="Arial"/>
              </a:rPr>
              <a:t>(2)    They ..... </a:t>
            </a:r>
            <a:r>
              <a:rPr lang="en-US" dirty="0" smtClean="0">
                <a:solidFill>
                  <a:srgbClr val="0000FF"/>
                </a:solidFill>
                <a:latin typeface="Times New Roman"/>
                <a:ea typeface="Times New Roman"/>
                <a:cs typeface="Arial"/>
              </a:rPr>
              <a:t>are</a:t>
            </a:r>
            <a:r>
              <a:rPr lang="en-US" dirty="0" smtClean="0">
                <a:latin typeface="Times New Roman"/>
                <a:ea typeface="Times New Roman"/>
                <a:cs typeface="Arial"/>
              </a:rPr>
              <a:t> .......... friends. </a:t>
            </a:r>
            <a:r>
              <a:rPr lang="en-US" dirty="0" smtClean="0">
                <a:solidFill>
                  <a:srgbClr val="3366FF"/>
                </a:solidFill>
                <a:latin typeface="Times New Roman"/>
                <a:ea typeface="Times New Roman"/>
                <a:cs typeface="Arial"/>
              </a:rPr>
              <a:t>(they’re)</a:t>
            </a:r>
            <a:endParaRPr lang="en-US" sz="1400" dirty="0">
              <a:solidFill>
                <a:srgbClr val="3366FF"/>
              </a:solidFill>
              <a:ea typeface="Calibri"/>
              <a:cs typeface="Arial"/>
            </a:endParaRPr>
          </a:p>
          <a:p>
            <a:pPr marL="457200" indent="-228600">
              <a:lnSpc>
                <a:spcPct val="115000"/>
              </a:lnSpc>
              <a:spcAft>
                <a:spcPts val="1000"/>
              </a:spcAft>
            </a:pPr>
            <a:r>
              <a:rPr lang="en-US" dirty="0" smtClean="0">
                <a:latin typeface="Times New Roman"/>
                <a:ea typeface="Times New Roman"/>
                <a:cs typeface="Arial"/>
              </a:rPr>
              <a:t>(3)    I ........... </a:t>
            </a:r>
            <a:r>
              <a:rPr lang="en-US" dirty="0" smtClean="0">
                <a:solidFill>
                  <a:srgbClr val="0000FF"/>
                </a:solidFill>
                <a:latin typeface="Times New Roman"/>
                <a:ea typeface="Times New Roman"/>
                <a:cs typeface="Arial"/>
              </a:rPr>
              <a:t>am</a:t>
            </a:r>
            <a:r>
              <a:rPr lang="en-US" dirty="0" smtClean="0">
                <a:latin typeface="Times New Roman"/>
                <a:ea typeface="Times New Roman"/>
                <a:cs typeface="Arial"/>
              </a:rPr>
              <a:t> ........... a nurse. </a:t>
            </a:r>
            <a:r>
              <a:rPr lang="en-US" dirty="0" smtClean="0">
                <a:solidFill>
                  <a:srgbClr val="3366FF"/>
                </a:solidFill>
                <a:latin typeface="Times New Roman"/>
                <a:ea typeface="Times New Roman"/>
                <a:cs typeface="Arial"/>
              </a:rPr>
              <a:t>(I’m)</a:t>
            </a:r>
            <a:endParaRPr lang="en-US" sz="1400" dirty="0">
              <a:solidFill>
                <a:srgbClr val="3366FF"/>
              </a:solidFill>
              <a:ea typeface="Calibri"/>
              <a:cs typeface="Arial"/>
            </a:endParaRPr>
          </a:p>
          <a:p>
            <a:pPr marL="457200" indent="-228600">
              <a:lnSpc>
                <a:spcPct val="115000"/>
              </a:lnSpc>
              <a:spcAft>
                <a:spcPts val="1000"/>
              </a:spcAft>
            </a:pPr>
            <a:r>
              <a:rPr lang="en-US" dirty="0" smtClean="0">
                <a:latin typeface="Times New Roman"/>
                <a:ea typeface="Times New Roman"/>
                <a:cs typeface="Arial"/>
              </a:rPr>
              <a:t>(4)    You ...... </a:t>
            </a:r>
            <a:r>
              <a:rPr lang="en-US" dirty="0" smtClean="0">
                <a:solidFill>
                  <a:srgbClr val="0000FF"/>
                </a:solidFill>
                <a:latin typeface="Times New Roman"/>
                <a:ea typeface="Times New Roman"/>
                <a:cs typeface="Arial"/>
              </a:rPr>
              <a:t>are</a:t>
            </a:r>
            <a:r>
              <a:rPr lang="en-US" dirty="0" smtClean="0">
                <a:latin typeface="Times New Roman"/>
                <a:ea typeface="Times New Roman"/>
                <a:cs typeface="Arial"/>
              </a:rPr>
              <a:t>  .......... a student. </a:t>
            </a:r>
            <a:r>
              <a:rPr lang="en-US" dirty="0" smtClean="0">
                <a:solidFill>
                  <a:srgbClr val="3366FF"/>
                </a:solidFill>
                <a:latin typeface="Times New Roman"/>
                <a:ea typeface="Times New Roman"/>
                <a:cs typeface="Arial"/>
              </a:rPr>
              <a:t>(You’re)</a:t>
            </a:r>
            <a:endParaRPr lang="en-US" sz="1400" dirty="0">
              <a:solidFill>
                <a:srgbClr val="3366FF"/>
              </a:solidFill>
              <a:ea typeface="Calibri"/>
              <a:cs typeface="Arial"/>
            </a:endParaRPr>
          </a:p>
          <a:p>
            <a:pPr marL="457200" indent="-228600">
              <a:lnSpc>
                <a:spcPct val="115000"/>
              </a:lnSpc>
              <a:spcAft>
                <a:spcPts val="1000"/>
              </a:spcAft>
            </a:pPr>
            <a:r>
              <a:rPr lang="en-US" dirty="0" smtClean="0">
                <a:latin typeface="Times New Roman"/>
                <a:ea typeface="Times New Roman"/>
                <a:cs typeface="Arial"/>
              </a:rPr>
              <a:t>(5)    We ......</a:t>
            </a:r>
            <a:r>
              <a:rPr lang="en-US" dirty="0" smtClean="0">
                <a:solidFill>
                  <a:srgbClr val="0000FF"/>
                </a:solidFill>
                <a:latin typeface="Times New Roman"/>
                <a:ea typeface="Times New Roman"/>
                <a:cs typeface="Arial"/>
              </a:rPr>
              <a:t>.. are</a:t>
            </a:r>
            <a:r>
              <a:rPr lang="en-US" dirty="0" smtClean="0">
                <a:latin typeface="Times New Roman"/>
                <a:ea typeface="Times New Roman"/>
                <a:cs typeface="Arial"/>
              </a:rPr>
              <a:t> ........... happy. </a:t>
            </a:r>
            <a:r>
              <a:rPr lang="en-US" dirty="0" smtClean="0">
                <a:solidFill>
                  <a:srgbClr val="3366FF"/>
                </a:solidFill>
                <a:latin typeface="Times New Roman"/>
                <a:ea typeface="Times New Roman"/>
                <a:cs typeface="Arial"/>
              </a:rPr>
              <a:t>(We’re)</a:t>
            </a:r>
            <a:endParaRPr lang="en-US" sz="1400" dirty="0">
              <a:solidFill>
                <a:srgbClr val="3366FF"/>
              </a:solidFill>
              <a:ea typeface="Calibri"/>
              <a:cs typeface="Arial"/>
            </a:endParaRPr>
          </a:p>
          <a:p>
            <a:pPr marL="457200" indent="-228600">
              <a:lnSpc>
                <a:spcPct val="115000"/>
              </a:lnSpc>
              <a:spcAft>
                <a:spcPts val="1000"/>
              </a:spcAft>
            </a:pPr>
            <a:r>
              <a:rPr lang="en-US" dirty="0" smtClean="0">
                <a:latin typeface="Times New Roman"/>
                <a:ea typeface="Times New Roman"/>
                <a:cs typeface="Arial"/>
              </a:rPr>
              <a:t>(6)    It .........</a:t>
            </a:r>
            <a:r>
              <a:rPr lang="en-US" dirty="0" smtClean="0">
                <a:solidFill>
                  <a:srgbClr val="0000FF"/>
                </a:solidFill>
                <a:latin typeface="Times New Roman"/>
                <a:ea typeface="Times New Roman"/>
                <a:cs typeface="Arial"/>
              </a:rPr>
              <a:t>..</a:t>
            </a:r>
            <a:r>
              <a:rPr lang="en-US" dirty="0" smtClean="0">
                <a:latin typeface="Times New Roman"/>
                <a:ea typeface="Times New Roman"/>
                <a:cs typeface="Arial"/>
              </a:rPr>
              <a:t> </a:t>
            </a:r>
            <a:r>
              <a:rPr lang="en-US" dirty="0" smtClean="0">
                <a:solidFill>
                  <a:srgbClr val="0000FF"/>
                </a:solidFill>
                <a:latin typeface="Times New Roman"/>
                <a:ea typeface="Times New Roman"/>
                <a:cs typeface="Arial"/>
              </a:rPr>
              <a:t>is</a:t>
            </a:r>
            <a:r>
              <a:rPr lang="en-US" dirty="0" smtClean="0">
                <a:latin typeface="Times New Roman"/>
                <a:ea typeface="Times New Roman"/>
                <a:cs typeface="Arial"/>
              </a:rPr>
              <a:t> ............. a tree. </a:t>
            </a:r>
            <a:r>
              <a:rPr lang="en-US" dirty="0" smtClean="0">
                <a:solidFill>
                  <a:srgbClr val="3366FF"/>
                </a:solidFill>
                <a:latin typeface="Times New Roman"/>
                <a:ea typeface="Times New Roman"/>
                <a:cs typeface="Arial"/>
              </a:rPr>
              <a:t>(It’s)</a:t>
            </a:r>
            <a:endParaRPr lang="en-US" sz="1400" dirty="0">
              <a:solidFill>
                <a:srgbClr val="3366FF"/>
              </a:solidFill>
              <a:ea typeface="Calibri"/>
              <a:cs typeface="Arial"/>
            </a:endParaRPr>
          </a:p>
          <a:p>
            <a:r>
              <a:rPr lang="en-US" dirty="0" smtClean="0">
                <a:latin typeface="Times New Roman"/>
                <a:ea typeface="Times New Roman"/>
              </a:rPr>
              <a:t>(7)    She .........</a:t>
            </a:r>
            <a:r>
              <a:rPr lang="en-US" dirty="0" smtClean="0">
                <a:solidFill>
                  <a:srgbClr val="0000FF"/>
                </a:solidFill>
                <a:latin typeface="Times New Roman"/>
                <a:ea typeface="Times New Roman"/>
              </a:rPr>
              <a:t>is</a:t>
            </a:r>
            <a:r>
              <a:rPr lang="en-US" dirty="0" smtClean="0">
                <a:latin typeface="Times New Roman"/>
                <a:ea typeface="Times New Roman"/>
              </a:rPr>
              <a:t> ............. a doctor </a:t>
            </a:r>
            <a:r>
              <a:rPr lang="en-US" dirty="0" smtClean="0">
                <a:solidFill>
                  <a:srgbClr val="3366FF"/>
                </a:solidFill>
                <a:latin typeface="Times New Roman"/>
                <a:ea typeface="Times New Roman"/>
              </a:rPr>
              <a:t>(She’s)</a:t>
            </a:r>
            <a:endParaRPr lang="en-US" dirty="0">
              <a:solidFill>
                <a:srgbClr val="3366F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Yes/no questions</a:t>
            </a:r>
            <a:br>
              <a:rPr lang="en-US" dirty="0" smtClean="0">
                <a:solidFill>
                  <a:srgbClr val="FF0000"/>
                </a:solidFill>
              </a:rPr>
            </a:br>
            <a:r>
              <a:rPr lang="en-US" dirty="0" smtClean="0">
                <a:solidFill>
                  <a:srgbClr val="FF0000"/>
                </a:solidFill>
              </a:rPr>
              <a:t>with verb to be 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C000"/>
                </a:solidFill>
              </a:rPr>
              <a:t>She is a nurse.</a:t>
            </a:r>
          </a:p>
          <a:p>
            <a:pPr>
              <a:buNone/>
            </a:pPr>
            <a:r>
              <a:rPr lang="en-US" dirty="0" smtClean="0"/>
              <a:t>    </a:t>
            </a:r>
            <a:r>
              <a:rPr lang="en-US" dirty="0" smtClean="0">
                <a:solidFill>
                  <a:srgbClr val="FF0000"/>
                </a:solidFill>
              </a:rPr>
              <a:t>Is  she a nurse?</a:t>
            </a:r>
            <a:r>
              <a:rPr lang="en-US" dirty="0" smtClean="0"/>
              <a:t> Yes, she is</a:t>
            </a:r>
          </a:p>
          <a:p>
            <a:pPr>
              <a:buNone/>
            </a:pPr>
            <a:r>
              <a:rPr lang="en-US" dirty="0" smtClean="0"/>
              <a:t>                                No, she isn’t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>
                <a:solidFill>
                  <a:srgbClr val="FFC000"/>
                </a:solidFill>
              </a:rPr>
              <a:t>He is a student.</a:t>
            </a:r>
          </a:p>
          <a:p>
            <a:pPr>
              <a:buNone/>
            </a:pPr>
            <a:r>
              <a:rPr lang="en-US" dirty="0" smtClean="0"/>
              <a:t>    </a:t>
            </a:r>
            <a:r>
              <a:rPr lang="en-US" dirty="0" smtClean="0">
                <a:solidFill>
                  <a:srgbClr val="FF0000"/>
                </a:solidFill>
              </a:rPr>
              <a:t>Is   he a student ? </a:t>
            </a:r>
            <a:r>
              <a:rPr lang="en-US" dirty="0" smtClean="0"/>
              <a:t>Yes, he is</a:t>
            </a:r>
          </a:p>
          <a:p>
            <a:pPr>
              <a:buNone/>
            </a:pPr>
            <a:r>
              <a:rPr lang="en-US" dirty="0" smtClean="0"/>
              <a:t>                                    No, he isn’t</a:t>
            </a:r>
          </a:p>
        </p:txBody>
      </p:sp>
      <p:cxnSp>
        <p:nvCxnSpPr>
          <p:cNvPr id="5" name="رابط كسهم مستقيم 4"/>
          <p:cNvCxnSpPr/>
          <p:nvPr/>
        </p:nvCxnSpPr>
        <p:spPr>
          <a:xfrm rot="10800000" flipV="1">
            <a:off x="1142976" y="2071678"/>
            <a:ext cx="428628" cy="35719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رابط كسهم مستقيم 6"/>
          <p:cNvCxnSpPr/>
          <p:nvPr/>
        </p:nvCxnSpPr>
        <p:spPr>
          <a:xfrm rot="16200000" flipH="1">
            <a:off x="1178695" y="2107397"/>
            <a:ext cx="357190" cy="28575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كسهم مستقيم 9"/>
          <p:cNvCxnSpPr/>
          <p:nvPr/>
        </p:nvCxnSpPr>
        <p:spPr>
          <a:xfrm rot="10800000" flipV="1">
            <a:off x="1071538" y="3786190"/>
            <a:ext cx="428628" cy="35719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رابط كسهم مستقيم 11"/>
          <p:cNvCxnSpPr/>
          <p:nvPr/>
        </p:nvCxnSpPr>
        <p:spPr>
          <a:xfrm>
            <a:off x="1142976" y="3786190"/>
            <a:ext cx="428628" cy="35719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 fontScale="90000"/>
          </a:bodyPr>
          <a:lstStyle/>
          <a:p>
            <a:r>
              <a:rPr lang="en-US" b="1" i="1" dirty="0" err="1" smtClean="0">
                <a:solidFill>
                  <a:srgbClr val="7030A0"/>
                </a:solidFill>
              </a:rPr>
              <a:t>Wh</a:t>
            </a:r>
            <a:r>
              <a:rPr lang="en-US" b="1" i="1" dirty="0" smtClean="0">
                <a:solidFill>
                  <a:srgbClr val="7030A0"/>
                </a:solidFill>
              </a:rPr>
              <a:t>- Question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457200" y="785794"/>
          <a:ext cx="8229600" cy="61328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105932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 b="1" dirty="0">
                          <a:latin typeface="Verdana"/>
                          <a:ea typeface="Times New Roman"/>
                          <a:cs typeface="Times New Roman"/>
                        </a:rPr>
                        <a:t>Question word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57150" marR="57150" marT="57150" marB="5715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 b="1" dirty="0" smtClean="0">
                          <a:latin typeface="Verdana"/>
                          <a:ea typeface="Times New Roman"/>
                          <a:cs typeface="Times New Roman"/>
                        </a:rPr>
                        <a:t>Verb (be)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57150" marR="57150" marT="57150" marB="5715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 b="1" dirty="0" smtClean="0">
                          <a:latin typeface="Verdana"/>
                          <a:ea typeface="Times New Roman"/>
                          <a:cs typeface="Times New Roman"/>
                        </a:rPr>
                        <a:t> The pronoun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57150" marR="57150" marT="57150" marB="5715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 b="1" dirty="0" smtClean="0">
                          <a:latin typeface="Verdana"/>
                          <a:ea typeface="Times New Roman"/>
                          <a:cs typeface="Times New Roman"/>
                        </a:rPr>
                        <a:t> 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57150" marR="57150" marT="57150" marB="57150" anchor="ctr"/>
                </a:tc>
              </a:tr>
              <a:tr h="151052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>
                          <a:latin typeface="Verdana"/>
                          <a:ea typeface="Times New Roman"/>
                          <a:cs typeface="Times New Roman"/>
                        </a:rPr>
                        <a:t>Where</a:t>
                      </a:r>
                      <a:endParaRPr lang="en-US" sz="28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 b="1">
                          <a:solidFill>
                            <a:srgbClr val="FF0000"/>
                          </a:solidFill>
                          <a:latin typeface="Verdana"/>
                          <a:ea typeface="Times New Roman"/>
                          <a:cs typeface="Times New Roman"/>
                        </a:rPr>
                        <a:t>is</a:t>
                      </a:r>
                      <a:endParaRPr lang="en-US" sz="28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>
                          <a:latin typeface="Verdana"/>
                          <a:ea typeface="Times New Roman"/>
                          <a:cs typeface="Times New Roman"/>
                        </a:rPr>
                        <a:t>He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>
                          <a:latin typeface="Verdana"/>
                          <a:ea typeface="Times New Roman"/>
                          <a:cs typeface="Times New Roman"/>
                        </a:rPr>
                        <a:t>She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>
                          <a:latin typeface="Verdana"/>
                          <a:ea typeface="Times New Roman"/>
                          <a:cs typeface="Times New Roman"/>
                        </a:rPr>
                        <a:t>it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Verdana"/>
                          <a:ea typeface="Times New Roman"/>
                          <a:cs typeface="Times New Roman"/>
                        </a:rPr>
                        <a:t>From?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</a:tr>
              <a:tr h="210170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>
                          <a:latin typeface="Verdana"/>
                          <a:ea typeface="Times New Roman"/>
                          <a:cs typeface="Times New Roman"/>
                        </a:rPr>
                        <a:t>where</a:t>
                      </a:r>
                      <a:endParaRPr lang="en-US" sz="28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 b="1">
                          <a:solidFill>
                            <a:srgbClr val="FF0000"/>
                          </a:solidFill>
                          <a:latin typeface="Verdana"/>
                          <a:ea typeface="Times New Roman"/>
                          <a:cs typeface="Times New Roman"/>
                        </a:rPr>
                        <a:t>are</a:t>
                      </a:r>
                      <a:endParaRPr lang="en-US" sz="28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>
                          <a:latin typeface="Verdana"/>
                          <a:ea typeface="Times New Roman"/>
                          <a:cs typeface="Times New Roman"/>
                        </a:rPr>
                        <a:t>We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>
                          <a:latin typeface="Verdana"/>
                          <a:ea typeface="Times New Roman"/>
                          <a:cs typeface="Times New Roman"/>
                        </a:rPr>
                        <a:t>You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  <a:p>
                      <a:pPr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>
                          <a:latin typeface="Verdana"/>
                          <a:ea typeface="Times New Roman"/>
                          <a:cs typeface="Times New Roman"/>
                        </a:rPr>
                        <a:t>they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Verdana"/>
                          <a:ea typeface="Times New Roman"/>
                          <a:cs typeface="Times New Roman"/>
                        </a:rPr>
                        <a:t>from?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</a:tr>
              <a:tr h="97205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>
                          <a:latin typeface="Verdana"/>
                          <a:ea typeface="Times New Roman"/>
                          <a:cs typeface="Times New Roman"/>
                        </a:rPr>
                        <a:t>where</a:t>
                      </a:r>
                      <a:endParaRPr lang="en-US" sz="28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 b="1">
                          <a:solidFill>
                            <a:srgbClr val="FF0000"/>
                          </a:solidFill>
                          <a:latin typeface="Verdana"/>
                          <a:ea typeface="Times New Roman"/>
                          <a:cs typeface="Times New Roman"/>
                        </a:rPr>
                        <a:t>am</a:t>
                      </a:r>
                      <a:endParaRPr lang="en-US" sz="28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>
                          <a:latin typeface="Verdana"/>
                          <a:ea typeface="Times New Roman"/>
                          <a:cs typeface="Times New Roman"/>
                        </a:rPr>
                        <a:t>I </a:t>
                      </a:r>
                      <a:endParaRPr lang="en-US" sz="28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800" dirty="0" smtClean="0">
                          <a:latin typeface="Verdana"/>
                          <a:ea typeface="Times New Roman"/>
                          <a:cs typeface="Times New Roman"/>
                        </a:rPr>
                        <a:t>from?</a:t>
                      </a:r>
                      <a:endParaRPr lang="en-US" sz="28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38100" marR="38100" marT="38100" marB="38100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1066800"/>
          </a:xfr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FFC000"/>
                </a:solidFill>
              </a:rPr>
              <a:t/>
            </a:r>
            <a:br>
              <a:rPr lang="en-US" dirty="0" smtClean="0">
                <a:solidFill>
                  <a:srgbClr val="FFC000"/>
                </a:solidFill>
              </a:rPr>
            </a:br>
            <a:r>
              <a:rPr lang="en-US" sz="4000" dirty="0" smtClean="0">
                <a:solidFill>
                  <a:srgbClr val="7030A0"/>
                </a:solidFill>
              </a:rPr>
              <a:t>“</a:t>
            </a:r>
            <a:r>
              <a:rPr lang="en-US" sz="4000" b="1" dirty="0" smtClean="0">
                <a:solidFill>
                  <a:srgbClr val="7030A0"/>
                </a:solidFill>
              </a:rPr>
              <a:t>Possessive adjectives’’ </a:t>
            </a:r>
            <a:r>
              <a:rPr lang="en-US" sz="4000" b="1" dirty="0">
                <a:solidFill>
                  <a:srgbClr val="7030A0"/>
                </a:solidFill>
              </a:rPr>
              <a:t>are used to show </a:t>
            </a:r>
            <a:r>
              <a:rPr lang="en-US" sz="4000" b="1" u="sng" dirty="0">
                <a:solidFill>
                  <a:srgbClr val="7030A0"/>
                </a:solidFill>
              </a:rPr>
              <a:t>ownership</a:t>
            </a:r>
            <a:r>
              <a:rPr lang="en-US" sz="4000" b="1" dirty="0">
                <a:solidFill>
                  <a:srgbClr val="7030A0"/>
                </a:solidFill>
              </a:rPr>
              <a:t> or </a:t>
            </a:r>
            <a:r>
              <a:rPr lang="en-US" sz="4000" b="1" u="sng" dirty="0">
                <a:solidFill>
                  <a:srgbClr val="7030A0"/>
                </a:solidFill>
              </a:rPr>
              <a:t>possession</a:t>
            </a:r>
            <a:r>
              <a:rPr lang="en-US" sz="4000" b="1" dirty="0">
                <a:solidFill>
                  <a:srgbClr val="7030A0"/>
                </a:solidFill>
              </a:rPr>
              <a:t>.</a:t>
            </a:r>
            <a:r>
              <a:rPr lang="en-US" sz="4000" b="1" dirty="0"/>
              <a:t/>
            </a:r>
            <a:br>
              <a:rPr lang="en-US" sz="4000" b="1" dirty="0"/>
            </a:br>
            <a:endParaRPr lang="en-US" sz="4000" b="1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12818174"/>
              </p:ext>
            </p:extLst>
          </p:nvPr>
        </p:nvGraphicFramePr>
        <p:xfrm>
          <a:off x="457200" y="1295400"/>
          <a:ext cx="8229600" cy="541020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4114800"/>
                <a:gridCol w="4114800"/>
              </a:tblGrid>
              <a:tr h="666750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Subject pronoun 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Possessive adjective 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</a:tr>
              <a:tr h="666750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I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my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</a:tr>
              <a:tr h="666750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you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your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</a:tr>
              <a:tr h="666750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he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his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</a:tr>
              <a:tr h="666750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she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her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</a:tr>
              <a:tr h="666750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/>
                        <a:t>it</a:t>
                      </a:r>
                      <a:endParaRPr lang="en-US" sz="3200">
                        <a:latin typeface="Verdana"/>
                      </a:endParaRPr>
                    </a:p>
                  </a:txBody>
                  <a:tcPr marL="142875" marT="142875" anchor="b"/>
                </a:tc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its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</a:tr>
              <a:tr h="666750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/>
                        <a:t>we</a:t>
                      </a:r>
                      <a:endParaRPr lang="en-US" sz="3200">
                        <a:latin typeface="Verdana"/>
                      </a:endParaRPr>
                    </a:p>
                  </a:txBody>
                  <a:tcPr marL="142875" marT="142875" anchor="b"/>
                </a:tc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our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</a:tr>
              <a:tr h="666750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/>
                        <a:t>they</a:t>
                      </a:r>
                      <a:endParaRPr lang="en-US" sz="3200">
                        <a:latin typeface="Verdana"/>
                      </a:endParaRPr>
                    </a:p>
                  </a:txBody>
                  <a:tcPr marL="142875" marT="142875" anchor="b"/>
                </a:tc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3200" dirty="0"/>
                        <a:t>their</a:t>
                      </a:r>
                      <a:endParaRPr lang="en-US" sz="3200" dirty="0">
                        <a:latin typeface="Verdana"/>
                      </a:endParaRPr>
                    </a:p>
                  </a:txBody>
                  <a:tcPr marL="142875" marT="142875" anchor="b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E357D038A116C4D854245AB3B4217BA" ma:contentTypeVersion="0" ma:contentTypeDescription="Create a new document." ma:contentTypeScope="" ma:versionID="923f39ee569ec0586edc9f7776b1a770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B4F2E17F-28B6-4B36-A837-1E8479C9772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9DB480B7-9077-4753-A4F2-2F052A2AD7FB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59C9832-4427-40A2-9032-B6492D846865}">
  <ds:schemaRefs>
    <ds:schemaRef ds:uri="http://purl.org/dc/terms/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7300</TotalTime>
  <Words>330</Words>
  <Application>Microsoft Office PowerPoint</Application>
  <PresentationFormat>عرض على الشاشة (3:4)‏</PresentationFormat>
  <Paragraphs>126</Paragraphs>
  <Slides>17</Slides>
  <Notes>0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4</vt:i4>
      </vt:variant>
      <vt:variant>
        <vt:lpstr>نسق</vt:lpstr>
      </vt:variant>
      <vt:variant>
        <vt:i4>1</vt:i4>
      </vt:variant>
      <vt:variant>
        <vt:lpstr>عناوين الشرائح</vt:lpstr>
      </vt:variant>
      <vt:variant>
        <vt:i4>17</vt:i4>
      </vt:variant>
    </vt:vector>
  </HeadingPairs>
  <TitlesOfParts>
    <vt:vector size="22" baseType="lpstr">
      <vt:lpstr>Arial</vt:lpstr>
      <vt:lpstr>Calibri</vt:lpstr>
      <vt:lpstr>Times New Roman</vt:lpstr>
      <vt:lpstr>Verdana</vt:lpstr>
      <vt:lpstr>سمة Office</vt:lpstr>
      <vt:lpstr>Verb to be </vt:lpstr>
      <vt:lpstr> Verb to be: (am, is, are) (was, were) </vt:lpstr>
      <vt:lpstr>عرض تقديمي في PowerPoint</vt:lpstr>
      <vt:lpstr>عرض تقديمي في PowerPoint</vt:lpstr>
      <vt:lpstr>Exercise: Fill in these sentences with the correct verb (am,  is, are ) </vt:lpstr>
      <vt:lpstr>The answers: </vt:lpstr>
      <vt:lpstr>Yes/no questions with verb to be </vt:lpstr>
      <vt:lpstr>Wh- Question </vt:lpstr>
      <vt:lpstr> “Possessive adjectives’’ are used to show ownership or possession. </vt:lpstr>
      <vt:lpstr>عرض تقديمي في PowerPoint</vt:lpstr>
      <vt:lpstr>Possessive (‘s)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Verb to be</dc:title>
  <dc:creator>user</dc:creator>
  <cp:lastModifiedBy>dr_badr211 aldahmash</cp:lastModifiedBy>
  <cp:revision>660</cp:revision>
  <dcterms:created xsi:type="dcterms:W3CDTF">2013-02-04T08:55:47Z</dcterms:created>
  <dcterms:modified xsi:type="dcterms:W3CDTF">2017-02-14T02:44:01Z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0x0101008E357D038A116C4D854245AB3B4217BA</vt:lpwstr>
  </property>
</Properties>
</file>

<file path=docProps/thumbnail.jpeg>
</file>