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6" r:id="rId2"/>
    <p:sldId id="257" r:id="rId3"/>
    <p:sldId id="301" r:id="rId4"/>
    <p:sldId id="261" r:id="rId5"/>
    <p:sldId id="258" r:id="rId6"/>
    <p:sldId id="259" r:id="rId7"/>
    <p:sldId id="262" r:id="rId8"/>
    <p:sldId id="263" r:id="rId9"/>
    <p:sldId id="300" r:id="rId10"/>
    <p:sldId id="264" r:id="rId11"/>
    <p:sldId id="260" r:id="rId12"/>
    <p:sldId id="265" r:id="rId13"/>
    <p:sldId id="266" r:id="rId14"/>
    <p:sldId id="302" r:id="rId15"/>
    <p:sldId id="267" r:id="rId16"/>
    <p:sldId id="268" r:id="rId17"/>
    <p:sldId id="270" r:id="rId18"/>
    <p:sldId id="271" r:id="rId19"/>
    <p:sldId id="272" r:id="rId20"/>
    <p:sldId id="269"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303" r:id="rId41"/>
    <p:sldId id="304" r:id="rId42"/>
    <p:sldId id="292" r:id="rId43"/>
    <p:sldId id="293" r:id="rId44"/>
    <p:sldId id="294" r:id="rId45"/>
    <p:sldId id="295" r:id="rId46"/>
    <p:sldId id="296" r:id="rId47"/>
    <p:sldId id="297" r:id="rId48"/>
    <p:sldId id="298" r:id="rId49"/>
    <p:sldId id="29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366A13-A417-474D-9B07-C50308ECEFC7}" type="datetimeFigureOut">
              <a:rPr lang="en-US" smtClean="0"/>
              <a:t>9/11/2017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95DD3-4194-4718-A774-967AF0E9708E}" type="slidenum">
              <a:rPr lang="en-US" smtClean="0"/>
              <a:t>‹#›</a:t>
            </a:fld>
            <a:endParaRPr lang="en-US"/>
          </a:p>
        </p:txBody>
      </p:sp>
    </p:spTree>
    <p:extLst>
      <p:ext uri="{BB962C8B-B14F-4D97-AF65-F5344CB8AC3E}">
        <p14:creationId xmlns:p14="http://schemas.microsoft.com/office/powerpoint/2010/main" val="409809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1B9C4A4-407D-46E9-80C7-D0A7875B50C4}" type="slidenum">
              <a:rPr lang="en-US" smtClean="0"/>
              <a:pPr>
                <a:defRPr/>
              </a:pPr>
              <a:t>3</a:t>
            </a:fld>
            <a:endParaRPr lang="en-US"/>
          </a:p>
        </p:txBody>
      </p:sp>
    </p:spTree>
    <p:extLst>
      <p:ext uri="{BB962C8B-B14F-4D97-AF65-F5344CB8AC3E}">
        <p14:creationId xmlns:p14="http://schemas.microsoft.com/office/powerpoint/2010/main" val="206838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C95DD3-4194-4718-A774-967AF0E9708E}" type="slidenum">
              <a:rPr lang="en-US" smtClean="0"/>
              <a:t>16</a:t>
            </a:fld>
            <a:endParaRPr lang="en-US"/>
          </a:p>
        </p:txBody>
      </p:sp>
    </p:spTree>
    <p:extLst>
      <p:ext uri="{BB962C8B-B14F-4D97-AF65-F5344CB8AC3E}">
        <p14:creationId xmlns:p14="http://schemas.microsoft.com/office/powerpoint/2010/main" val="188318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7DA0C34-A12C-4F10-98A7-52F3CFB591B5}" type="datetimeFigureOut">
              <a:rPr lang="en-US" smtClean="0"/>
              <a:pPr/>
              <a:t>9/11/2017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8284875-F9FB-436F-9A1B-2072A545388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DA0C34-A12C-4F10-98A7-52F3CFB591B5}" type="datetimeFigureOut">
              <a:rPr lang="en-US" smtClean="0"/>
              <a:pPr/>
              <a:t>9/11/2017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284875-F9FB-436F-9A1B-2072A54538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DA0C34-A12C-4F10-98A7-52F3CFB591B5}" type="datetimeFigureOut">
              <a:rPr lang="en-US" smtClean="0"/>
              <a:pPr/>
              <a:t>9/11/2017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284875-F9FB-436F-9A1B-2072A54538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DA0C34-A12C-4F10-98A7-52F3CFB591B5}" type="datetimeFigureOut">
              <a:rPr lang="en-US" smtClean="0"/>
              <a:pPr/>
              <a:t>9/11/2017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284875-F9FB-436F-9A1B-2072A54538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7DA0C34-A12C-4F10-98A7-52F3CFB591B5}" type="datetimeFigureOut">
              <a:rPr lang="en-US" smtClean="0"/>
              <a:pPr/>
              <a:t>9/11/2017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284875-F9FB-436F-9A1B-2072A545388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DA0C34-A12C-4F10-98A7-52F3CFB591B5}" type="datetimeFigureOut">
              <a:rPr lang="en-US" smtClean="0"/>
              <a:pPr/>
              <a:t>9/11/2017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284875-F9FB-436F-9A1B-2072A54538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7DA0C34-A12C-4F10-98A7-52F3CFB591B5}" type="datetimeFigureOut">
              <a:rPr lang="en-US" smtClean="0"/>
              <a:pPr/>
              <a:t>9/11/2017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8284875-F9FB-436F-9A1B-2072A54538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7DA0C34-A12C-4F10-98A7-52F3CFB591B5}" type="datetimeFigureOut">
              <a:rPr lang="en-US" smtClean="0"/>
              <a:pPr/>
              <a:t>9/11/2017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8284875-F9FB-436F-9A1B-2072A54538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7DA0C34-A12C-4F10-98A7-52F3CFB591B5}" type="datetimeFigureOut">
              <a:rPr lang="en-US" smtClean="0"/>
              <a:pPr/>
              <a:t>9/11/2017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8284875-F9FB-436F-9A1B-2072A545388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DA0C34-A12C-4F10-98A7-52F3CFB591B5}" type="datetimeFigureOut">
              <a:rPr lang="en-US" smtClean="0"/>
              <a:pPr/>
              <a:t>9/11/2017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284875-F9FB-436F-9A1B-2072A54538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7DA0C34-A12C-4F10-98A7-52F3CFB591B5}" type="datetimeFigureOut">
              <a:rPr lang="en-US" smtClean="0"/>
              <a:pPr/>
              <a:t>9/11/2017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8284875-F9FB-436F-9A1B-2072A545388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7DA0C34-A12C-4F10-98A7-52F3CFB591B5}" type="datetimeFigureOut">
              <a:rPr lang="en-US" smtClean="0"/>
              <a:pPr/>
              <a:t>9/11/2017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8284875-F9FB-436F-9A1B-2072A545388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44.jpe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1.wmf"/><Relationship Id="rId11" Type="http://schemas.openxmlformats.org/officeDocument/2006/relationships/image" Target="../media/image7.png"/><Relationship Id="rId5" Type="http://schemas.openxmlformats.org/officeDocument/2006/relationships/oleObject" Target="../embeddings/oleObject4.bin"/><Relationship Id="rId10" Type="http://schemas.openxmlformats.org/officeDocument/2006/relationships/image" Target="../media/image43.wmf"/><Relationship Id="rId4" Type="http://schemas.openxmlformats.org/officeDocument/2006/relationships/image" Target="../media/image45.jpeg"/><Relationship Id="rId9"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4.jpeg"/><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6.wmf"/><Relationship Id="rId5" Type="http://schemas.openxmlformats.org/officeDocument/2006/relationships/oleObject" Target="../embeddings/oleObject7.bin"/><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8.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2</a:t>
            </a:r>
            <a:endParaRPr lang="en-US" dirty="0"/>
          </a:p>
        </p:txBody>
      </p:sp>
      <p:sp>
        <p:nvSpPr>
          <p:cNvPr id="3" name="Subtitle 2"/>
          <p:cNvSpPr>
            <a:spLocks noGrp="1"/>
          </p:cNvSpPr>
          <p:nvPr>
            <p:ph type="subTitle" idx="1"/>
          </p:nvPr>
        </p:nvSpPr>
        <p:spPr/>
        <p:txBody>
          <a:bodyPr>
            <a:normAutofit/>
          </a:bodyPr>
          <a:lstStyle/>
          <a:p>
            <a:pPr algn="just"/>
            <a:r>
              <a:rPr lang="en-US" dirty="0" smtClean="0"/>
              <a:t>Darcy Law and Laboratory and Field Methods to determine aquifer properties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07720" y="274638"/>
            <a:ext cx="7498080" cy="1143000"/>
          </a:xfrm>
        </p:spPr>
        <p:txBody>
          <a:bodyPr>
            <a:normAutofit/>
          </a:bodyPr>
          <a:lstStyle/>
          <a:p>
            <a:r>
              <a:rPr lang="en-US" sz="3600" dirty="0" smtClean="0"/>
              <a:t>Darcy Velocity and Seepage Velocity</a:t>
            </a:r>
            <a:endParaRPr lang="en-US" sz="3600" dirty="0"/>
          </a:p>
        </p:txBody>
      </p:sp>
      <p:sp>
        <p:nvSpPr>
          <p:cNvPr id="3" name="Content Placeholder 2"/>
          <p:cNvSpPr>
            <a:spLocks noGrp="1"/>
          </p:cNvSpPr>
          <p:nvPr>
            <p:ph idx="1"/>
          </p:nvPr>
        </p:nvSpPr>
        <p:spPr>
          <a:xfrm>
            <a:off x="1435608" y="1447800"/>
            <a:ext cx="7498080" cy="5181600"/>
          </a:xfrm>
        </p:spPr>
        <p:txBody>
          <a:bodyPr>
            <a:normAutofit fontScale="55000" lnSpcReduction="20000"/>
          </a:bodyPr>
          <a:lstStyle/>
          <a:p>
            <a:r>
              <a:rPr lang="en-US" dirty="0" smtClean="0"/>
              <a:t>Therefore:  </a:t>
            </a:r>
            <a:r>
              <a:rPr lang="en-US" dirty="0" err="1" smtClean="0"/>
              <a:t>v</a:t>
            </a:r>
            <a:r>
              <a:rPr lang="en-US" baseline="-25000" dirty="0" err="1" smtClean="0"/>
              <a:t>S</a:t>
            </a:r>
            <a:r>
              <a:rPr lang="en-US" dirty="0" smtClean="0"/>
              <a:t> = </a:t>
            </a:r>
            <a:r>
              <a:rPr lang="en-US" dirty="0" err="1" smtClean="0"/>
              <a:t>v</a:t>
            </a:r>
            <a:r>
              <a:rPr lang="en-US" baseline="-25000" dirty="0" err="1" smtClean="0"/>
              <a:t>D</a:t>
            </a:r>
            <a:r>
              <a:rPr lang="en-US" dirty="0" smtClean="0"/>
              <a:t> ( A/A</a:t>
            </a:r>
            <a:r>
              <a:rPr lang="en-US" baseline="-25000" dirty="0" smtClean="0"/>
              <a:t>V</a:t>
            </a:r>
            <a:r>
              <a:rPr lang="en-US" dirty="0" smtClean="0"/>
              <a:t>)</a:t>
            </a:r>
          </a:p>
          <a:p>
            <a:endParaRPr lang="en-US" dirty="0" smtClean="0"/>
          </a:p>
          <a:p>
            <a:r>
              <a:rPr lang="en-US" dirty="0" smtClean="0"/>
              <a:t>Multiplying both sides by the length of the medium (L)</a:t>
            </a:r>
          </a:p>
          <a:p>
            <a:endParaRPr lang="en-US" dirty="0" smtClean="0"/>
          </a:p>
          <a:p>
            <a:r>
              <a:rPr lang="en-US" dirty="0" err="1" smtClean="0"/>
              <a:t>v</a:t>
            </a:r>
            <a:r>
              <a:rPr lang="en-US" baseline="-25000" dirty="0" err="1" smtClean="0"/>
              <a:t>S</a:t>
            </a:r>
            <a:r>
              <a:rPr lang="en-US" dirty="0" smtClean="0"/>
              <a:t> = </a:t>
            </a:r>
            <a:r>
              <a:rPr lang="en-US" dirty="0" err="1" smtClean="0"/>
              <a:t>v</a:t>
            </a:r>
            <a:r>
              <a:rPr lang="en-US" baseline="-25000" dirty="0" err="1" smtClean="0"/>
              <a:t>D</a:t>
            </a:r>
            <a:r>
              <a:rPr lang="en-US" dirty="0" smtClean="0"/>
              <a:t> ( AL / A</a:t>
            </a:r>
            <a:r>
              <a:rPr lang="en-US" baseline="-25000" dirty="0" smtClean="0"/>
              <a:t>V</a:t>
            </a:r>
            <a:r>
              <a:rPr lang="en-US" dirty="0" smtClean="0"/>
              <a:t>L ) = </a:t>
            </a:r>
            <a:r>
              <a:rPr lang="en-US" dirty="0" err="1" smtClean="0"/>
              <a:t>v</a:t>
            </a:r>
            <a:r>
              <a:rPr lang="en-US" baseline="-25000" dirty="0" err="1" smtClean="0"/>
              <a:t>D</a:t>
            </a:r>
            <a:r>
              <a:rPr lang="en-US" dirty="0" smtClean="0"/>
              <a:t> ( V</a:t>
            </a:r>
            <a:r>
              <a:rPr lang="en-US" baseline="-25000" dirty="0" smtClean="0"/>
              <a:t>T</a:t>
            </a:r>
            <a:r>
              <a:rPr lang="en-US" dirty="0" smtClean="0"/>
              <a:t> / V</a:t>
            </a:r>
            <a:r>
              <a:rPr lang="en-US" baseline="-25000" dirty="0" smtClean="0"/>
              <a:t>V</a:t>
            </a:r>
            <a:r>
              <a:rPr lang="en-US" dirty="0" smtClean="0"/>
              <a:t> )</a:t>
            </a:r>
          </a:p>
          <a:p>
            <a:endParaRPr lang="en-US" dirty="0" smtClean="0"/>
          </a:p>
          <a:p>
            <a:r>
              <a:rPr lang="en-US" dirty="0" smtClean="0"/>
              <a:t>Where:								</a:t>
            </a:r>
            <a:r>
              <a:rPr lang="en-US" dirty="0" smtClean="0">
                <a:solidFill>
                  <a:schemeClr val="tx1">
                    <a:lumMod val="95000"/>
                  </a:schemeClr>
                </a:solidFill>
              </a:rPr>
              <a:t>V</a:t>
            </a:r>
            <a:r>
              <a:rPr lang="en-US" baseline="-25000" dirty="0" smtClean="0">
                <a:solidFill>
                  <a:schemeClr val="tx1">
                    <a:lumMod val="95000"/>
                  </a:schemeClr>
                </a:solidFill>
              </a:rPr>
              <a:t>T</a:t>
            </a:r>
            <a:r>
              <a:rPr lang="en-US" dirty="0" smtClean="0"/>
              <a:t> = total volume						V</a:t>
            </a:r>
            <a:r>
              <a:rPr lang="en-US" baseline="-25000" dirty="0" smtClean="0"/>
              <a:t>V</a:t>
            </a:r>
            <a:r>
              <a:rPr lang="en-US" dirty="0" smtClean="0"/>
              <a:t> = void volume</a:t>
            </a:r>
          </a:p>
          <a:p>
            <a:endParaRPr lang="en-US" dirty="0" smtClean="0"/>
          </a:p>
          <a:p>
            <a:r>
              <a:rPr lang="en-US" dirty="0" smtClean="0"/>
              <a:t>By Definition, Vv / VT = n, the soil porosity thus</a:t>
            </a:r>
          </a:p>
          <a:p>
            <a:endParaRPr lang="en-US" dirty="0" smtClean="0"/>
          </a:p>
          <a:p>
            <a:pPr algn="ctr">
              <a:buNone/>
            </a:pPr>
            <a:r>
              <a:rPr lang="en-US" sz="5700" dirty="0" err="1" smtClean="0">
                <a:solidFill>
                  <a:srgbClr val="FF0000"/>
                </a:solidFill>
              </a:rPr>
              <a:t>v</a:t>
            </a:r>
            <a:r>
              <a:rPr lang="en-US" sz="5700" baseline="-25000" dirty="0" err="1" smtClean="0">
                <a:solidFill>
                  <a:srgbClr val="FF0000"/>
                </a:solidFill>
              </a:rPr>
              <a:t>S</a:t>
            </a:r>
            <a:r>
              <a:rPr lang="en-US" sz="5700" dirty="0" smtClean="0">
                <a:solidFill>
                  <a:srgbClr val="FF0000"/>
                </a:solidFill>
              </a:rPr>
              <a:t> = </a:t>
            </a:r>
            <a:r>
              <a:rPr lang="en-US" sz="5700" dirty="0" err="1" smtClean="0">
                <a:solidFill>
                  <a:srgbClr val="FF0000"/>
                </a:solidFill>
              </a:rPr>
              <a:t>v</a:t>
            </a:r>
            <a:r>
              <a:rPr lang="en-US" sz="5700" baseline="-25000" dirty="0" err="1" smtClean="0">
                <a:solidFill>
                  <a:srgbClr val="FF0000"/>
                </a:solidFill>
              </a:rPr>
              <a:t>D</a:t>
            </a:r>
            <a:r>
              <a:rPr lang="en-US" sz="5700" dirty="0" smtClean="0">
                <a:solidFill>
                  <a:srgbClr val="FF0000"/>
                </a:solidFill>
              </a:rPr>
              <a:t> / n</a:t>
            </a:r>
          </a:p>
          <a:p>
            <a:pPr algn="ctr">
              <a:buNone/>
            </a:pPr>
            <a:endParaRPr lang="en-US" sz="5700" dirty="0" smtClean="0">
              <a:solidFill>
                <a:srgbClr val="FF0000"/>
              </a:solidFill>
            </a:endParaRPr>
          </a:p>
          <a:p>
            <a:pPr algn="ctr">
              <a:buNone/>
            </a:pPr>
            <a:r>
              <a:rPr lang="en-US" sz="5100" dirty="0" smtClean="0">
                <a:solidFill>
                  <a:srgbClr val="FF0000"/>
                </a:solidFill>
              </a:rPr>
              <a:t>Seepage Velocity = Darcy Velocity x Rock/Soil Porosity</a:t>
            </a:r>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52400"/>
            <a:ext cx="1447800" cy="1181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Darcy Law Example</a:t>
            </a:r>
            <a:endParaRPr lang="en-US" dirty="0"/>
          </a:p>
        </p:txBody>
      </p:sp>
      <p:sp>
        <p:nvSpPr>
          <p:cNvPr id="5" name="Content Placeholder 4"/>
          <p:cNvSpPr>
            <a:spLocks noGrp="1"/>
          </p:cNvSpPr>
          <p:nvPr>
            <p:ph idx="1"/>
          </p:nvPr>
        </p:nvSpPr>
        <p:spPr>
          <a:xfrm>
            <a:off x="609600" y="1646237"/>
            <a:ext cx="8458200" cy="1782763"/>
          </a:xfrm>
        </p:spPr>
        <p:txBody>
          <a:bodyPr>
            <a:normAutofit fontScale="55000" lnSpcReduction="20000"/>
          </a:bodyPr>
          <a:lstStyle/>
          <a:p>
            <a:pPr algn="just"/>
            <a:r>
              <a:rPr lang="en-GB" dirty="0"/>
              <a:t>A confined aquifer has a source of recharge. </a:t>
            </a:r>
            <a:r>
              <a:rPr lang="en-US" dirty="0"/>
              <a:t>K for the aquifer is </a:t>
            </a:r>
            <a:r>
              <a:rPr lang="en-US" u="sng" dirty="0"/>
              <a:t>50 m/day</a:t>
            </a:r>
            <a:r>
              <a:rPr lang="en-US" dirty="0"/>
              <a:t>. </a:t>
            </a:r>
          </a:p>
          <a:p>
            <a:pPr algn="just"/>
            <a:r>
              <a:rPr lang="en-US" dirty="0"/>
              <a:t>The water level in two wells </a:t>
            </a:r>
            <a:r>
              <a:rPr lang="en-US" u="sng" dirty="0"/>
              <a:t>1000 m</a:t>
            </a:r>
            <a:r>
              <a:rPr lang="en-US" dirty="0"/>
              <a:t> apart is </a:t>
            </a:r>
            <a:r>
              <a:rPr lang="en-US" u="sng" dirty="0"/>
              <a:t>55 m and 50 m</a:t>
            </a:r>
            <a:r>
              <a:rPr lang="en-US" dirty="0"/>
              <a:t> respectively. </a:t>
            </a:r>
          </a:p>
          <a:p>
            <a:pPr algn="just"/>
            <a:r>
              <a:rPr lang="en-US" dirty="0"/>
              <a:t>The average thickness of the aquifer is </a:t>
            </a:r>
            <a:r>
              <a:rPr lang="en-US" u="sng" dirty="0"/>
              <a:t>30 m</a:t>
            </a:r>
            <a:r>
              <a:rPr lang="en-US" dirty="0"/>
              <a:t>, and the average width of aquifer is </a:t>
            </a:r>
            <a:r>
              <a:rPr lang="en-US" u="sng" dirty="0"/>
              <a:t>5 km</a:t>
            </a:r>
            <a:r>
              <a:rPr lang="en-US" dirty="0"/>
              <a:t>. </a:t>
            </a:r>
            <a:endParaRPr lang="en-US" dirty="0" smtClean="0"/>
          </a:p>
          <a:p>
            <a:pPr algn="just"/>
            <a:r>
              <a:rPr lang="en-US" dirty="0" smtClean="0"/>
              <a:t>Calculate </a:t>
            </a:r>
            <a:r>
              <a:rPr lang="en-US" dirty="0"/>
              <a:t>the flow rate and the seepage velocity if the effective porosity is 0.27.</a:t>
            </a:r>
          </a:p>
          <a:p>
            <a:pPr algn="just"/>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of Darcy’s Law</a:t>
            </a:r>
            <a:endParaRPr lang="en-US" dirty="0"/>
          </a:p>
        </p:txBody>
      </p:sp>
      <p:sp>
        <p:nvSpPr>
          <p:cNvPr id="3" name="Content Placeholder 2"/>
          <p:cNvSpPr>
            <a:spLocks noGrp="1"/>
          </p:cNvSpPr>
          <p:nvPr>
            <p:ph idx="1"/>
          </p:nvPr>
        </p:nvSpPr>
        <p:spPr>
          <a:xfrm>
            <a:off x="457200" y="1646237"/>
            <a:ext cx="8229600" cy="3992563"/>
          </a:xfrm>
        </p:spPr>
        <p:txBody>
          <a:bodyPr>
            <a:normAutofit fontScale="47500" lnSpcReduction="20000"/>
          </a:bodyPr>
          <a:lstStyle/>
          <a:p>
            <a:pPr algn="just"/>
            <a:r>
              <a:rPr lang="en-US" dirty="0" smtClean="0"/>
              <a:t>In applying Darcy’s law it is important to know the range of validity within which it is applicable.</a:t>
            </a:r>
          </a:p>
          <a:p>
            <a:pPr algn="just"/>
            <a:endParaRPr lang="en-US" dirty="0" smtClean="0"/>
          </a:p>
          <a:p>
            <a:pPr algn="just"/>
            <a:r>
              <a:rPr lang="en-US" dirty="0" smtClean="0"/>
              <a:t>For flow in pipes or other large sections, the Reynolds number which expresses the dimensionless ratio of inertial to viscous forces, serves as a criterion to distinguish between laminar and turbulent flow.</a:t>
            </a:r>
          </a:p>
          <a:p>
            <a:pPr algn="just"/>
            <a:endParaRPr lang="en-US" dirty="0" smtClean="0"/>
          </a:p>
          <a:p>
            <a:pPr algn="just"/>
            <a:r>
              <a:rPr lang="en-US" dirty="0" smtClean="0"/>
              <a:t>Reynolds number (N</a:t>
            </a:r>
            <a:r>
              <a:rPr lang="en-US" baseline="-25000" dirty="0" smtClean="0"/>
              <a:t>R</a:t>
            </a:r>
            <a:r>
              <a:rPr lang="en-US" dirty="0" smtClean="0"/>
              <a:t>) is expresses as </a:t>
            </a:r>
          </a:p>
          <a:p>
            <a:pPr algn="just"/>
            <a:endParaRPr lang="en-US" dirty="0" smtClean="0"/>
          </a:p>
          <a:p>
            <a:pPr algn="ctr">
              <a:buNone/>
            </a:pPr>
            <a:r>
              <a:rPr lang="en-US" sz="4400" b="1" dirty="0" smtClean="0"/>
              <a:t>N</a:t>
            </a:r>
            <a:r>
              <a:rPr lang="en-US" sz="4400" b="1" baseline="-25000" dirty="0" smtClean="0"/>
              <a:t>R</a:t>
            </a:r>
            <a:r>
              <a:rPr lang="en-US" sz="4400" b="1" dirty="0" smtClean="0"/>
              <a:t> = </a:t>
            </a:r>
            <a:r>
              <a:rPr lang="el-GR" sz="4400" b="1" dirty="0" smtClean="0"/>
              <a:t>ρ</a:t>
            </a:r>
            <a:r>
              <a:rPr lang="en-US" sz="4400" b="1" dirty="0" err="1" smtClean="0"/>
              <a:t>vD</a:t>
            </a:r>
            <a:r>
              <a:rPr lang="en-US" sz="4400" b="1" dirty="0" smtClean="0"/>
              <a:t>/</a:t>
            </a:r>
            <a:r>
              <a:rPr lang="el-GR" sz="4400" b="1" dirty="0" smtClean="0"/>
              <a:t>μ</a:t>
            </a:r>
            <a:endParaRPr lang="en-US" sz="4400" b="1" dirty="0" smtClean="0"/>
          </a:p>
          <a:p>
            <a:pPr algn="ctr">
              <a:buNone/>
            </a:pPr>
            <a:endParaRPr lang="en-US" dirty="0" smtClean="0"/>
          </a:p>
          <a:p>
            <a:pPr algn="just"/>
            <a:r>
              <a:rPr lang="en-US" dirty="0" smtClean="0"/>
              <a:t>Where </a:t>
            </a:r>
            <a:r>
              <a:rPr lang="el-GR" dirty="0" smtClean="0"/>
              <a:t>ρ</a:t>
            </a:r>
            <a:r>
              <a:rPr lang="en-US" dirty="0" smtClean="0"/>
              <a:t> is the fluid density, v is the velocity, D is the diameter of the pipe and </a:t>
            </a:r>
            <a:r>
              <a:rPr lang="el-GR" dirty="0" smtClean="0"/>
              <a:t>μ</a:t>
            </a:r>
            <a:r>
              <a:rPr lang="en-US" dirty="0" smtClean="0"/>
              <a:t> is the viscosity of the fluid.</a:t>
            </a:r>
          </a:p>
          <a:p>
            <a:pPr algn="just"/>
            <a:endParaRPr lang="en-US" dirty="0" smtClean="0"/>
          </a:p>
          <a:p>
            <a:pPr algn="just"/>
            <a:r>
              <a:rPr lang="en-US" b="1" dirty="0" smtClean="0">
                <a:solidFill>
                  <a:srgbClr val="FF0000"/>
                </a:solidFill>
              </a:rPr>
              <a:t>Experiments show that Darcy’s law is valid for N</a:t>
            </a:r>
            <a:r>
              <a:rPr lang="en-US" b="1" baseline="-25000" dirty="0" smtClean="0">
                <a:solidFill>
                  <a:srgbClr val="FF0000"/>
                </a:solidFill>
              </a:rPr>
              <a:t>R </a:t>
            </a:r>
            <a:r>
              <a:rPr lang="en-US" b="1" dirty="0" smtClean="0">
                <a:solidFill>
                  <a:srgbClr val="FF0000"/>
                </a:solidFill>
              </a:rPr>
              <a:t>&lt; 1 and does not depart seriously up to N</a:t>
            </a:r>
            <a:r>
              <a:rPr lang="en-US" b="1" baseline="-25000" dirty="0" smtClean="0">
                <a:solidFill>
                  <a:srgbClr val="FF0000"/>
                </a:solidFill>
              </a:rPr>
              <a:t>R </a:t>
            </a:r>
            <a:r>
              <a:rPr lang="en-US" b="1" dirty="0" smtClean="0">
                <a:solidFill>
                  <a:srgbClr val="FF0000"/>
                </a:solidFill>
              </a:rPr>
              <a:t>= 1 </a:t>
            </a:r>
          </a:p>
        </p:txBody>
      </p:sp>
      <p:grpSp>
        <p:nvGrpSpPr>
          <p:cNvPr id="10" name="Group 9"/>
          <p:cNvGrpSpPr/>
          <p:nvPr/>
        </p:nvGrpSpPr>
        <p:grpSpPr>
          <a:xfrm>
            <a:off x="1162050" y="5762625"/>
            <a:ext cx="6781800" cy="978932"/>
            <a:chOff x="838200" y="5715000"/>
            <a:chExt cx="6781800" cy="978932"/>
          </a:xfrm>
        </p:grpSpPr>
        <p:pic>
          <p:nvPicPr>
            <p:cNvPr id="1028" name="Picture 4"/>
            <p:cNvPicPr>
              <a:picLocks noChangeAspect="1" noChangeArrowheads="1"/>
            </p:cNvPicPr>
            <p:nvPr/>
          </p:nvPicPr>
          <p:blipFill>
            <a:blip r:embed="rId2" cstate="print"/>
            <a:srcRect l="2941" t="17078" r="2941" b="53292"/>
            <a:stretch>
              <a:fillRect/>
            </a:stretch>
          </p:blipFill>
          <p:spPr bwMode="auto">
            <a:xfrm>
              <a:off x="4724400" y="5715000"/>
              <a:ext cx="2895600" cy="6858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l="2477" t="65843" r="3406" b="4527"/>
            <a:stretch>
              <a:fillRect/>
            </a:stretch>
          </p:blipFill>
          <p:spPr bwMode="auto">
            <a:xfrm>
              <a:off x="838200" y="5715000"/>
              <a:ext cx="2895600" cy="685800"/>
            </a:xfrm>
            <a:prstGeom prst="rect">
              <a:avLst/>
            </a:prstGeom>
            <a:noFill/>
            <a:ln w="9525">
              <a:noFill/>
              <a:miter lim="800000"/>
              <a:headEnd/>
              <a:tailEnd/>
            </a:ln>
          </p:spPr>
        </p:pic>
        <p:sp>
          <p:nvSpPr>
            <p:cNvPr id="8" name="TextBox 7"/>
            <p:cNvSpPr txBox="1"/>
            <p:nvPr/>
          </p:nvSpPr>
          <p:spPr>
            <a:xfrm>
              <a:off x="1362075" y="6324600"/>
              <a:ext cx="1909177" cy="369332"/>
            </a:xfrm>
            <a:prstGeom prst="rect">
              <a:avLst/>
            </a:prstGeom>
            <a:noFill/>
          </p:spPr>
          <p:txBody>
            <a:bodyPr wrap="none" rtlCol="0">
              <a:spAutoFit/>
            </a:bodyPr>
            <a:lstStyle/>
            <a:p>
              <a:r>
                <a:rPr lang="en-US" dirty="0" smtClean="0"/>
                <a:t>LAMINAR FLOW</a:t>
              </a:r>
              <a:endParaRPr lang="en-US" dirty="0"/>
            </a:p>
          </p:txBody>
        </p:sp>
        <p:sp>
          <p:nvSpPr>
            <p:cNvPr id="9" name="TextBox 8"/>
            <p:cNvSpPr txBox="1"/>
            <p:nvPr/>
          </p:nvSpPr>
          <p:spPr>
            <a:xfrm>
              <a:off x="5086350" y="6324600"/>
              <a:ext cx="2166106" cy="369332"/>
            </a:xfrm>
            <a:prstGeom prst="rect">
              <a:avLst/>
            </a:prstGeom>
            <a:noFill/>
          </p:spPr>
          <p:txBody>
            <a:bodyPr wrap="none" rtlCol="0">
              <a:spAutoFit/>
            </a:bodyPr>
            <a:lstStyle/>
            <a:p>
              <a:r>
                <a:rPr lang="en-US" dirty="0" smtClean="0"/>
                <a:t>TURBULENT FLOW</a:t>
              </a:r>
              <a:endParaRPr lang="en-US"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Validity of Darcy’s Law</a:t>
            </a:r>
            <a:endParaRPr lang="en-US" dirty="0"/>
          </a:p>
        </p:txBody>
      </p:sp>
      <p:sp>
        <p:nvSpPr>
          <p:cNvPr id="3" name="Content Placeholder 2"/>
          <p:cNvSpPr>
            <a:spLocks noGrp="1"/>
          </p:cNvSpPr>
          <p:nvPr>
            <p:ph idx="1"/>
          </p:nvPr>
        </p:nvSpPr>
        <p:spPr>
          <a:xfrm>
            <a:off x="952500" y="1952625"/>
            <a:ext cx="4800600" cy="3810000"/>
          </a:xfrm>
        </p:spPr>
        <p:txBody>
          <a:bodyPr>
            <a:normAutofit fontScale="70000" lnSpcReduction="20000"/>
          </a:bodyPr>
          <a:lstStyle/>
          <a:p>
            <a:pPr algn="just"/>
            <a:r>
              <a:rPr lang="en-US" dirty="0" smtClean="0"/>
              <a:t>Fortunately, most natural underground flow occurs with N</a:t>
            </a:r>
            <a:r>
              <a:rPr lang="en-US" baseline="-25000" dirty="0" smtClean="0"/>
              <a:t>R </a:t>
            </a:r>
            <a:r>
              <a:rPr lang="en-US" dirty="0" smtClean="0"/>
              <a:t>&lt; 1 , so Darcy’s Law is applicable.</a:t>
            </a:r>
          </a:p>
          <a:p>
            <a:pPr algn="just"/>
            <a:endParaRPr lang="en-US" dirty="0" smtClean="0"/>
          </a:p>
          <a:p>
            <a:pPr algn="just"/>
            <a:r>
              <a:rPr lang="en-US" dirty="0" smtClean="0"/>
              <a:t>Deviation from Darcy’s law can occur when steep hydraulic gradients exist, such as near pumped wells.</a:t>
            </a:r>
          </a:p>
          <a:p>
            <a:pPr algn="just"/>
            <a:endParaRPr lang="en-US" dirty="0" smtClean="0"/>
          </a:p>
          <a:p>
            <a:pPr algn="just"/>
            <a:r>
              <a:rPr lang="en-US" dirty="0" smtClean="0"/>
              <a:t>Turbulent flow can also be found in rocks such as basalt or limestone that contain large underground openings.</a:t>
            </a:r>
            <a:endParaRPr lang="en-US" dirty="0"/>
          </a:p>
        </p:txBody>
      </p:sp>
      <p:pic>
        <p:nvPicPr>
          <p:cNvPr id="2050" name="Picture 2"/>
          <p:cNvPicPr>
            <a:picLocks noChangeAspect="1" noChangeArrowheads="1"/>
          </p:cNvPicPr>
          <p:nvPr/>
        </p:nvPicPr>
        <p:blipFill>
          <a:blip r:embed="rId2" cstate="print"/>
          <a:srcRect l="4667" r="40667"/>
          <a:stretch>
            <a:fillRect/>
          </a:stretch>
        </p:blipFill>
        <p:spPr bwMode="auto">
          <a:xfrm>
            <a:off x="5753100" y="1952625"/>
            <a:ext cx="3124200" cy="3810000"/>
          </a:xfrm>
          <a:prstGeom prst="rect">
            <a:avLst/>
          </a:prstGeom>
          <a:noFill/>
          <a:ln w="9525">
            <a:noFill/>
            <a:miter lim="800000"/>
            <a:headEnd/>
            <a:tailEnd/>
          </a:ln>
        </p:spPr>
      </p:pic>
      <p:sp>
        <p:nvSpPr>
          <p:cNvPr id="2" name="TextBox 1"/>
          <p:cNvSpPr txBox="1"/>
          <p:nvPr/>
        </p:nvSpPr>
        <p:spPr>
          <a:xfrm>
            <a:off x="5833623" y="5762625"/>
            <a:ext cx="2974853" cy="338554"/>
          </a:xfrm>
          <a:prstGeom prst="rect">
            <a:avLst/>
          </a:prstGeom>
          <a:noFill/>
        </p:spPr>
        <p:txBody>
          <a:bodyPr wrap="none" rtlCol="0">
            <a:spAutoFit/>
          </a:bodyPr>
          <a:lstStyle/>
          <a:p>
            <a:r>
              <a:rPr lang="en-US" sz="1600" dirty="0" smtClean="0"/>
              <a:t>Turbulent Flow and Laminar Flow</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 of Darcy Law</a:t>
            </a:r>
            <a:endParaRPr lang="en-US" dirty="0"/>
          </a:p>
        </p:txBody>
      </p:sp>
      <p:sp>
        <p:nvSpPr>
          <p:cNvPr id="3" name="Content Placeholder 2"/>
          <p:cNvSpPr>
            <a:spLocks noGrp="1"/>
          </p:cNvSpPr>
          <p:nvPr>
            <p:ph idx="1"/>
          </p:nvPr>
        </p:nvSpPr>
        <p:spPr>
          <a:xfrm>
            <a:off x="990600" y="1447800"/>
            <a:ext cx="7943088" cy="4800600"/>
          </a:xfrm>
        </p:spPr>
        <p:txBody>
          <a:bodyPr>
            <a:normAutofit/>
          </a:bodyPr>
          <a:lstStyle/>
          <a:p>
            <a:r>
              <a:rPr lang="en-US" dirty="0"/>
              <a:t>Darcy’s Law holds for:   								</a:t>
            </a:r>
            <a:endParaRPr lang="en-US" dirty="0" smtClean="0"/>
          </a:p>
          <a:p>
            <a:pPr lvl="1">
              <a:buFont typeface="Wingdings" panose="05000000000000000000" pitchFamily="2" charset="2"/>
              <a:buChar char="Ø"/>
            </a:pPr>
            <a:r>
              <a:rPr lang="en-US" dirty="0" smtClean="0"/>
              <a:t>Saturated </a:t>
            </a:r>
            <a:r>
              <a:rPr lang="en-US" dirty="0"/>
              <a:t>flow and unsaturated </a:t>
            </a:r>
            <a:r>
              <a:rPr lang="en-US" dirty="0" smtClean="0"/>
              <a:t>flow</a:t>
            </a:r>
          </a:p>
          <a:p>
            <a:pPr lvl="1">
              <a:buFont typeface="Wingdings" panose="05000000000000000000" pitchFamily="2" charset="2"/>
              <a:buChar char="Ø"/>
            </a:pPr>
            <a:r>
              <a:rPr lang="en-US" dirty="0" smtClean="0"/>
              <a:t>Steady-state </a:t>
            </a:r>
            <a:r>
              <a:rPr lang="en-US" dirty="0"/>
              <a:t>and transient flow		</a:t>
            </a:r>
            <a:endParaRPr lang="en-US" dirty="0" smtClean="0"/>
          </a:p>
          <a:p>
            <a:pPr lvl="1">
              <a:buFont typeface="Wingdings" panose="05000000000000000000" pitchFamily="2" charset="2"/>
              <a:buChar char="Ø"/>
            </a:pPr>
            <a:r>
              <a:rPr lang="en-US" dirty="0" smtClean="0"/>
              <a:t>Flow </a:t>
            </a:r>
            <a:r>
              <a:rPr lang="en-US" dirty="0"/>
              <a:t>in aquifers and aquitards		</a:t>
            </a:r>
            <a:endParaRPr lang="en-US" dirty="0" smtClean="0"/>
          </a:p>
          <a:p>
            <a:pPr lvl="1">
              <a:buFont typeface="Wingdings" panose="05000000000000000000" pitchFamily="2" charset="2"/>
              <a:buChar char="Ø"/>
            </a:pPr>
            <a:r>
              <a:rPr lang="en-US" dirty="0" smtClean="0"/>
              <a:t>Flow </a:t>
            </a:r>
            <a:r>
              <a:rPr lang="en-US" dirty="0"/>
              <a:t>in homogeneous and 			     heterogeneous systems				</a:t>
            </a:r>
          </a:p>
          <a:p>
            <a:pPr lvl="1">
              <a:buFont typeface="Wingdings" panose="05000000000000000000" pitchFamily="2" charset="2"/>
              <a:buChar char="Ø"/>
            </a:pPr>
            <a:r>
              <a:rPr lang="en-US" dirty="0" smtClean="0"/>
              <a:t>Flow </a:t>
            </a:r>
            <a:r>
              <a:rPr lang="en-US" dirty="0"/>
              <a:t>in isotropic or anisotropic </a:t>
            </a:r>
            <a:r>
              <a:rPr lang="en-US" dirty="0" smtClean="0"/>
              <a:t>media</a:t>
            </a:r>
          </a:p>
          <a:p>
            <a:pPr lvl="1">
              <a:buFont typeface="Wingdings" panose="05000000000000000000" pitchFamily="2" charset="2"/>
              <a:buChar char="Ø"/>
            </a:pPr>
            <a:r>
              <a:rPr lang="en-US" dirty="0" smtClean="0"/>
              <a:t>Flow </a:t>
            </a:r>
            <a:r>
              <a:rPr lang="en-US" dirty="0"/>
              <a:t>in rocks and granular media</a:t>
            </a:r>
          </a:p>
          <a:p>
            <a:endParaRPr lang="en-US" dirty="0"/>
          </a:p>
        </p:txBody>
      </p:sp>
    </p:spTree>
    <p:extLst>
      <p:ext uri="{BB962C8B-B14F-4D97-AF65-F5344CB8AC3E}">
        <p14:creationId xmlns:p14="http://schemas.microsoft.com/office/powerpoint/2010/main" val="3826901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Permeabilty</a:t>
            </a:r>
            <a:endParaRPr lang="en-US" dirty="0"/>
          </a:p>
        </p:txBody>
      </p:sp>
      <p:sp>
        <p:nvSpPr>
          <p:cNvPr id="3" name="Content Placeholder 2"/>
          <p:cNvSpPr>
            <a:spLocks noGrp="1"/>
          </p:cNvSpPr>
          <p:nvPr>
            <p:ph idx="1"/>
          </p:nvPr>
        </p:nvSpPr>
        <p:spPr>
          <a:xfrm>
            <a:off x="457200" y="1447800"/>
            <a:ext cx="8229600" cy="5410199"/>
          </a:xfrm>
        </p:spPr>
        <p:txBody>
          <a:bodyPr>
            <a:normAutofit fontScale="55000" lnSpcReduction="20000"/>
          </a:bodyPr>
          <a:lstStyle/>
          <a:p>
            <a:pPr algn="just"/>
            <a:r>
              <a:rPr lang="en-US" dirty="0" smtClean="0"/>
              <a:t>The permeability of a rock or soil defines its ability to transmit a fluid. </a:t>
            </a:r>
          </a:p>
          <a:p>
            <a:pPr algn="just"/>
            <a:endParaRPr lang="en-US" dirty="0" smtClean="0"/>
          </a:p>
          <a:p>
            <a:pPr algn="ctr">
              <a:buNone/>
            </a:pPr>
            <a:r>
              <a:rPr lang="en-US" b="1" dirty="0" smtClean="0">
                <a:solidFill>
                  <a:srgbClr val="FF0000"/>
                </a:solidFill>
              </a:rPr>
              <a:t>Intrinsic Permeability</a:t>
            </a:r>
          </a:p>
          <a:p>
            <a:pPr algn="just"/>
            <a:endParaRPr lang="en-US" dirty="0" smtClean="0"/>
          </a:p>
          <a:p>
            <a:pPr algn="just"/>
            <a:r>
              <a:rPr lang="en-US" dirty="0" smtClean="0"/>
              <a:t>It is the portion of hydraulic conductivity which is representative of the properties of the porous medium alone (not the fluid)</a:t>
            </a:r>
          </a:p>
          <a:p>
            <a:pPr algn="just"/>
            <a:endParaRPr lang="en-US" dirty="0" smtClean="0"/>
          </a:p>
          <a:p>
            <a:pPr algn="just"/>
            <a:r>
              <a:rPr lang="en-US" dirty="0" smtClean="0"/>
              <a:t>It is a function of size of the openings through which the fluid moves</a:t>
            </a:r>
          </a:p>
          <a:p>
            <a:pPr algn="just"/>
            <a:endParaRPr lang="en-US" dirty="0" smtClean="0"/>
          </a:p>
          <a:p>
            <a:pPr algn="ctr">
              <a:buNone/>
            </a:pPr>
            <a:r>
              <a:rPr lang="en-US" sz="4200" b="1" dirty="0" smtClean="0">
                <a:solidFill>
                  <a:srgbClr val="FF0000"/>
                </a:solidFill>
              </a:rPr>
              <a:t>k = C d</a:t>
            </a:r>
            <a:r>
              <a:rPr lang="en-US" sz="4200" b="1" baseline="30000" dirty="0" smtClean="0">
                <a:solidFill>
                  <a:srgbClr val="FF0000"/>
                </a:solidFill>
              </a:rPr>
              <a:t>2</a:t>
            </a:r>
            <a:r>
              <a:rPr lang="en-US" sz="4200" b="1" dirty="0" smtClean="0">
                <a:solidFill>
                  <a:srgbClr val="FF0000"/>
                </a:solidFill>
              </a:rPr>
              <a:t>   </a:t>
            </a:r>
          </a:p>
          <a:p>
            <a:pPr algn="ctr">
              <a:buNone/>
            </a:pPr>
            <a:endParaRPr lang="en-US" dirty="0" smtClean="0"/>
          </a:p>
          <a:p>
            <a:pPr algn="just"/>
            <a:r>
              <a:rPr lang="en-US" dirty="0" smtClean="0"/>
              <a:t>Where C = dimensionless constant, </a:t>
            </a:r>
          </a:p>
          <a:p>
            <a:pPr algn="just"/>
            <a:r>
              <a:rPr lang="en-US" dirty="0" smtClean="0"/>
              <a:t>d = mean pore diameter</a:t>
            </a:r>
          </a:p>
          <a:p>
            <a:pPr algn="just"/>
            <a:endParaRPr lang="en-US" dirty="0" smtClean="0"/>
          </a:p>
          <a:p>
            <a:pPr algn="just"/>
            <a:r>
              <a:rPr lang="en-US" dirty="0" smtClean="0"/>
              <a:t>Dimensions  of Intrinsic permeability is </a:t>
            </a:r>
            <a:r>
              <a:rPr lang="en-US" b="1" dirty="0" smtClean="0"/>
              <a:t>L</a:t>
            </a:r>
            <a:r>
              <a:rPr lang="en-US" b="1" baseline="30000" dirty="0" smtClean="0"/>
              <a:t>2</a:t>
            </a:r>
            <a:r>
              <a:rPr lang="en-US" dirty="0" smtClean="0"/>
              <a:t> which is the same as Area.</a:t>
            </a:r>
          </a:p>
          <a:p>
            <a:pPr algn="just">
              <a:buNone/>
            </a:pPr>
            <a:endParaRPr lang="en-US" dirty="0" smtClean="0"/>
          </a:p>
          <a:p>
            <a:pPr algn="just"/>
            <a:r>
              <a:rPr lang="en-US" u="sng" dirty="0" smtClean="0"/>
              <a:t>Intrinsic permeability thus depends only on the property of the medium and not the fluid.</a:t>
            </a:r>
          </a:p>
          <a:p>
            <a:pPr algn="just"/>
            <a:endParaRPr lang="en-US" dirty="0" smtClean="0"/>
          </a:p>
          <a:p>
            <a:pPr algn="just"/>
            <a:endParaRPr lang="en-US" dirty="0" smtClean="0"/>
          </a:p>
          <a:p>
            <a:pPr algn="just"/>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Permeability</a:t>
            </a:r>
            <a:endParaRPr lang="en-US" dirty="0"/>
          </a:p>
        </p:txBody>
      </p:sp>
      <p:sp>
        <p:nvSpPr>
          <p:cNvPr id="3" name="Content Placeholder 2"/>
          <p:cNvSpPr>
            <a:spLocks noGrp="1"/>
          </p:cNvSpPr>
          <p:nvPr>
            <p:ph idx="1"/>
          </p:nvPr>
        </p:nvSpPr>
        <p:spPr>
          <a:xfrm>
            <a:off x="609600" y="1524000"/>
            <a:ext cx="8229600" cy="5211763"/>
          </a:xfrm>
        </p:spPr>
        <p:txBody>
          <a:bodyPr>
            <a:normAutofit fontScale="47500" lnSpcReduction="20000"/>
          </a:bodyPr>
          <a:lstStyle/>
          <a:p>
            <a:pPr algn="ctr">
              <a:buNone/>
            </a:pPr>
            <a:r>
              <a:rPr lang="en-US" b="1" dirty="0" smtClean="0">
                <a:solidFill>
                  <a:srgbClr val="FF0000"/>
                </a:solidFill>
              </a:rPr>
              <a:t>Hydraulic Conductivity</a:t>
            </a:r>
          </a:p>
          <a:p>
            <a:pPr algn="ctr">
              <a:buNone/>
            </a:pPr>
            <a:endParaRPr lang="en-US" b="1" dirty="0" smtClean="0">
              <a:solidFill>
                <a:srgbClr val="FFC000"/>
              </a:solidFill>
            </a:endParaRPr>
          </a:p>
          <a:p>
            <a:pPr algn="just"/>
            <a:r>
              <a:rPr lang="en-US" dirty="0" smtClean="0"/>
              <a:t>On the other hand Hydraulic Conductivity K depends on the porous medium property as well as the property of the fluid passing through the medium and is expressed</a:t>
            </a:r>
          </a:p>
          <a:p>
            <a:pPr algn="ctr">
              <a:buNone/>
            </a:pPr>
            <a:r>
              <a:rPr lang="en-US" sz="4200" b="1" dirty="0" smtClean="0">
                <a:solidFill>
                  <a:srgbClr val="FF0000"/>
                </a:solidFill>
              </a:rPr>
              <a:t>K = k</a:t>
            </a:r>
            <a:r>
              <a:rPr lang="el-GR" sz="4200" b="1" dirty="0" smtClean="0">
                <a:solidFill>
                  <a:srgbClr val="FF0000"/>
                </a:solidFill>
                <a:latin typeface="Calibri"/>
              </a:rPr>
              <a:t>ρ</a:t>
            </a:r>
            <a:r>
              <a:rPr lang="en-US" sz="4200" b="1" dirty="0" smtClean="0">
                <a:solidFill>
                  <a:srgbClr val="FF0000"/>
                </a:solidFill>
              </a:rPr>
              <a:t>g/</a:t>
            </a:r>
            <a:r>
              <a:rPr lang="el-GR" sz="4200" b="1" dirty="0" smtClean="0">
                <a:solidFill>
                  <a:srgbClr val="FF0000"/>
                </a:solidFill>
              </a:rPr>
              <a:t>μ</a:t>
            </a:r>
            <a:endParaRPr lang="en-US" sz="4200" b="1" dirty="0" smtClean="0">
              <a:solidFill>
                <a:srgbClr val="FF0000"/>
              </a:solidFill>
            </a:endParaRPr>
          </a:p>
          <a:p>
            <a:pPr algn="ctr">
              <a:buNone/>
            </a:pPr>
            <a:endParaRPr lang="en-US" dirty="0" smtClean="0"/>
          </a:p>
          <a:p>
            <a:pPr algn="just"/>
            <a:r>
              <a:rPr lang="en-US" dirty="0" smtClean="0"/>
              <a:t>Where k is Intrinsic permeability,      Porous Medium Property</a:t>
            </a:r>
          </a:p>
          <a:p>
            <a:pPr algn="just"/>
            <a:r>
              <a:rPr lang="el-GR" dirty="0" smtClean="0"/>
              <a:t>μ</a:t>
            </a:r>
            <a:r>
              <a:rPr lang="en-US" dirty="0" smtClean="0"/>
              <a:t> is dynamic viscosity, </a:t>
            </a:r>
          </a:p>
          <a:p>
            <a:pPr algn="just"/>
            <a:r>
              <a:rPr lang="el-GR" dirty="0" smtClean="0"/>
              <a:t>ρ</a:t>
            </a:r>
            <a:r>
              <a:rPr lang="en-US" dirty="0" smtClean="0"/>
              <a:t> is fluid density and                         Fluid Property</a:t>
            </a:r>
          </a:p>
          <a:p>
            <a:pPr algn="just"/>
            <a:r>
              <a:rPr lang="en-US" dirty="0" smtClean="0"/>
              <a:t>g is acceleration due to gravity.</a:t>
            </a:r>
          </a:p>
          <a:p>
            <a:pPr marL="82296" indent="0" algn="just">
              <a:buNone/>
            </a:pPr>
            <a:endParaRPr lang="en-US" dirty="0" smtClean="0"/>
          </a:p>
          <a:p>
            <a:pPr algn="just"/>
            <a:r>
              <a:rPr lang="en-US" b="1" dirty="0" smtClean="0">
                <a:solidFill>
                  <a:srgbClr val="FF0000"/>
                </a:solidFill>
              </a:rPr>
              <a:t>Hydraulic conductivity (K) </a:t>
            </a:r>
            <a:r>
              <a:rPr lang="en-US" dirty="0" smtClean="0"/>
              <a:t>defines the rate of movement of water through a porous medium such as a soil or aquifer. </a:t>
            </a:r>
          </a:p>
          <a:p>
            <a:pPr algn="just"/>
            <a:endParaRPr lang="en-US" dirty="0" smtClean="0"/>
          </a:p>
          <a:p>
            <a:pPr algn="just"/>
            <a:r>
              <a:rPr lang="en-US" dirty="0" smtClean="0"/>
              <a:t>Hydraulic conductivity (K) is defined as the flow volume per unit cross-sectional area an aquifer per unit change in the hydraulic gradient. </a:t>
            </a:r>
          </a:p>
          <a:p>
            <a:pPr algn="just"/>
            <a:endParaRPr lang="en-US" dirty="0" smtClean="0"/>
          </a:p>
          <a:p>
            <a:pPr algn="just"/>
            <a:r>
              <a:rPr lang="en-US" dirty="0" smtClean="0"/>
              <a:t>This translates to SI units of m</a:t>
            </a:r>
            <a:r>
              <a:rPr lang="en-US" baseline="30000" dirty="0" smtClean="0"/>
              <a:t>3</a:t>
            </a:r>
            <a:r>
              <a:rPr lang="en-US" dirty="0" smtClean="0"/>
              <a:t>/m</a:t>
            </a:r>
            <a:r>
              <a:rPr lang="en-US" baseline="30000" dirty="0"/>
              <a:t>2</a:t>
            </a:r>
            <a:r>
              <a:rPr lang="en-US" dirty="0" smtClean="0"/>
              <a:t>/day or m/d, but other measurement units are commonly used and has the same units as velocity</a:t>
            </a:r>
            <a:endParaRPr lang="en-US" dirty="0"/>
          </a:p>
        </p:txBody>
      </p:sp>
      <p:sp>
        <p:nvSpPr>
          <p:cNvPr id="4" name="Right Brace 3"/>
          <p:cNvSpPr/>
          <p:nvPr/>
        </p:nvSpPr>
        <p:spPr>
          <a:xfrm>
            <a:off x="3581401" y="3031958"/>
            <a:ext cx="118708" cy="304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3582200" y="3428199"/>
            <a:ext cx="135555" cy="58152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Permeability</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For practical work in groundwater hydrology, where water is the prevailing fluid, </a:t>
            </a:r>
            <a:r>
              <a:rPr lang="en-US" b="1" dirty="0" smtClean="0">
                <a:solidFill>
                  <a:srgbClr val="FF0000"/>
                </a:solidFill>
              </a:rPr>
              <a:t>hydraulic conductivity K </a:t>
            </a:r>
            <a:r>
              <a:rPr lang="en-US" dirty="0" smtClean="0"/>
              <a:t>is used.</a:t>
            </a:r>
          </a:p>
          <a:p>
            <a:pPr algn="just"/>
            <a:endParaRPr lang="en-US" dirty="0" smtClean="0"/>
          </a:p>
          <a:p>
            <a:pPr algn="just"/>
            <a:r>
              <a:rPr lang="en-US" dirty="0" smtClean="0"/>
              <a:t>A medium has a unit hydraulic conductivity if it will transmit in a unit time a unit volume of groundwater at the prevailing kinematic viscosity through a section of unit area, measured at right angles to the direction of flow under a unit hydraulic gradient. </a:t>
            </a:r>
          </a:p>
          <a:p>
            <a:pPr algn="just"/>
            <a:endParaRPr lang="en-US" dirty="0" smtClean="0"/>
          </a:p>
          <a:p>
            <a:pPr algn="just"/>
            <a:r>
              <a:rPr lang="en-US" b="1" u="sng" dirty="0" smtClean="0"/>
              <a:t>The units of K is L/T (m/day</a:t>
            </a:r>
            <a:r>
              <a:rPr lang="en-US" b="1" u="sng" dirty="0"/>
              <a:t> </a:t>
            </a:r>
            <a:r>
              <a:rPr lang="en-US" b="1" u="sng" dirty="0" smtClean="0"/>
              <a:t>or m/min or m/sec)</a:t>
            </a:r>
          </a:p>
          <a:p>
            <a:pPr algn="just"/>
            <a:endParaRPr lang="en-US" dirty="0" smtClean="0"/>
          </a:p>
          <a:p>
            <a:pPr algn="just"/>
            <a:r>
              <a:rPr lang="en-US" dirty="0" smtClean="0"/>
              <a:t>Kinematic viscosity is equal to dynamic viscosity divided by fluid density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Permeability</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The term </a:t>
            </a:r>
            <a:r>
              <a:rPr lang="en-US" b="1" dirty="0" smtClean="0">
                <a:solidFill>
                  <a:srgbClr val="FF0000"/>
                </a:solidFill>
              </a:rPr>
              <a:t>transmissivity T</a:t>
            </a:r>
            <a:r>
              <a:rPr lang="en-US" dirty="0" smtClean="0"/>
              <a:t> is widely used in hydrogeology. </a:t>
            </a:r>
          </a:p>
          <a:p>
            <a:pPr algn="just"/>
            <a:endParaRPr lang="en-US" dirty="0"/>
          </a:p>
          <a:p>
            <a:pPr algn="just"/>
            <a:r>
              <a:rPr lang="en-US" dirty="0" smtClean="0"/>
              <a:t>It is </a:t>
            </a:r>
            <a:r>
              <a:rPr lang="en-US" dirty="0"/>
              <a:t>defined as the flow volume per unit cross-sectional area an </a:t>
            </a:r>
            <a:r>
              <a:rPr lang="en-US" dirty="0" smtClean="0"/>
              <a:t>aquifer of unit saturated thickness </a:t>
            </a:r>
            <a:r>
              <a:rPr lang="en-US" dirty="0"/>
              <a:t>per unit change in the hydraulic gradient.</a:t>
            </a:r>
            <a:endParaRPr lang="en-US" dirty="0" smtClean="0"/>
          </a:p>
          <a:p>
            <a:pPr algn="just"/>
            <a:endParaRPr lang="en-US" dirty="0" smtClean="0"/>
          </a:p>
          <a:p>
            <a:pPr marL="82296" indent="0" algn="ctr">
              <a:buNone/>
            </a:pPr>
            <a:r>
              <a:rPr lang="en-US" b="1" dirty="0" smtClean="0">
                <a:solidFill>
                  <a:srgbClr val="FF0000"/>
                </a:solidFill>
              </a:rPr>
              <a:t>T = Kb </a:t>
            </a:r>
          </a:p>
          <a:p>
            <a:pPr algn="just"/>
            <a:endParaRPr lang="en-US" b="1" dirty="0" smtClean="0">
              <a:solidFill>
                <a:srgbClr val="FF0000"/>
              </a:solidFill>
            </a:endParaRPr>
          </a:p>
          <a:p>
            <a:pPr algn="just"/>
            <a:r>
              <a:rPr lang="en-US" b="1" dirty="0" smtClean="0">
                <a:solidFill>
                  <a:srgbClr val="FF0000"/>
                </a:solidFill>
              </a:rPr>
              <a:t>where K is the Hydraulic conductivity and b is the saturated thickness of the aquifer.</a:t>
            </a:r>
          </a:p>
          <a:p>
            <a:pPr marL="82296" indent="0" algn="just">
              <a:buNone/>
            </a:pPr>
            <a:r>
              <a:rPr lang="en-US" b="1" dirty="0" smtClean="0">
                <a:solidFill>
                  <a:srgbClr val="FF0000"/>
                </a:solidFill>
              </a:rPr>
              <a:t> </a:t>
            </a:r>
          </a:p>
          <a:p>
            <a:pPr algn="just"/>
            <a:r>
              <a:rPr lang="en-US" b="1" dirty="0">
                <a:solidFill>
                  <a:srgbClr val="FF0000"/>
                </a:solidFill>
              </a:rPr>
              <a:t>The units of K is </a:t>
            </a:r>
            <a:r>
              <a:rPr lang="en-US" b="1" dirty="0" smtClean="0">
                <a:solidFill>
                  <a:srgbClr val="FF0000"/>
                </a:solidFill>
              </a:rPr>
              <a:t>L</a:t>
            </a:r>
            <a:r>
              <a:rPr lang="en-US" b="1" baseline="30000" dirty="0" smtClean="0">
                <a:solidFill>
                  <a:srgbClr val="FF0000"/>
                </a:solidFill>
              </a:rPr>
              <a:t>2</a:t>
            </a:r>
            <a:r>
              <a:rPr lang="en-US" b="1" dirty="0" smtClean="0">
                <a:solidFill>
                  <a:srgbClr val="FF0000"/>
                </a:solidFill>
              </a:rPr>
              <a:t>/T </a:t>
            </a:r>
            <a:r>
              <a:rPr lang="en-US" b="1" dirty="0">
                <a:solidFill>
                  <a:srgbClr val="FF0000"/>
                </a:solidFill>
              </a:rPr>
              <a:t>(</a:t>
            </a:r>
            <a:r>
              <a:rPr lang="en-US" b="1" dirty="0" smtClean="0">
                <a:solidFill>
                  <a:srgbClr val="FF0000"/>
                </a:solidFill>
              </a:rPr>
              <a:t>m</a:t>
            </a:r>
            <a:r>
              <a:rPr lang="en-US" b="1" baseline="30000" dirty="0" smtClean="0">
                <a:solidFill>
                  <a:srgbClr val="FF0000"/>
                </a:solidFill>
              </a:rPr>
              <a:t>2</a:t>
            </a:r>
            <a:r>
              <a:rPr lang="en-US" b="1" dirty="0" smtClean="0">
                <a:solidFill>
                  <a:srgbClr val="FF0000"/>
                </a:solidFill>
              </a:rPr>
              <a:t>/day </a:t>
            </a:r>
            <a:r>
              <a:rPr lang="en-US" b="1" dirty="0">
                <a:solidFill>
                  <a:srgbClr val="FF0000"/>
                </a:solidFill>
              </a:rPr>
              <a:t>or </a:t>
            </a:r>
            <a:r>
              <a:rPr lang="en-US" b="1" dirty="0" smtClean="0">
                <a:solidFill>
                  <a:srgbClr val="FF0000"/>
                </a:solidFill>
              </a:rPr>
              <a:t>m</a:t>
            </a:r>
            <a:r>
              <a:rPr lang="en-US" b="1" baseline="30000" dirty="0" smtClean="0">
                <a:solidFill>
                  <a:srgbClr val="FF0000"/>
                </a:solidFill>
              </a:rPr>
              <a:t>2</a:t>
            </a:r>
            <a:r>
              <a:rPr lang="en-US" b="1" dirty="0" smtClean="0">
                <a:solidFill>
                  <a:srgbClr val="FF0000"/>
                </a:solidFill>
              </a:rPr>
              <a:t>/min </a:t>
            </a:r>
            <a:r>
              <a:rPr lang="en-US" b="1" dirty="0">
                <a:solidFill>
                  <a:srgbClr val="FF0000"/>
                </a:solidFill>
              </a:rPr>
              <a:t>or </a:t>
            </a:r>
            <a:r>
              <a:rPr lang="en-US" b="1" dirty="0" smtClean="0">
                <a:solidFill>
                  <a:srgbClr val="FF0000"/>
                </a:solidFill>
              </a:rPr>
              <a:t>m</a:t>
            </a:r>
            <a:r>
              <a:rPr lang="en-US" b="1" baseline="30000" dirty="0" smtClean="0">
                <a:solidFill>
                  <a:srgbClr val="FF0000"/>
                </a:solidFill>
              </a:rPr>
              <a:t>2</a:t>
            </a:r>
            <a:r>
              <a:rPr lang="en-US" b="1" dirty="0" smtClean="0">
                <a:solidFill>
                  <a:srgbClr val="FF0000"/>
                </a:solidFill>
              </a:rPr>
              <a:t>/sec</a:t>
            </a:r>
            <a:r>
              <a:rPr lang="en-US" b="1" dirty="0">
                <a:solidFill>
                  <a:srgbClr val="FF0000"/>
                </a:solidFill>
              </a:rPr>
              <a:t>)</a:t>
            </a:r>
          </a:p>
          <a:p>
            <a:pPr algn="just"/>
            <a:endParaRPr lang="en-US" dirty="0" smtClean="0"/>
          </a:p>
          <a:p>
            <a:pPr algn="just"/>
            <a:r>
              <a:rPr lang="en-US" dirty="0" smtClean="0"/>
              <a:t>where b is the saturated thickness of the aquifer.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Hydraulic Conductivity of Geologic Materials</a:t>
            </a:r>
            <a:endParaRPr lang="en-US" sz="3200" dirty="0"/>
          </a:p>
        </p:txBody>
      </p:sp>
      <p:sp>
        <p:nvSpPr>
          <p:cNvPr id="3" name="Content Placeholder 2"/>
          <p:cNvSpPr>
            <a:spLocks noGrp="1"/>
          </p:cNvSpPr>
          <p:nvPr>
            <p:ph idx="1"/>
          </p:nvPr>
        </p:nvSpPr>
        <p:spPr/>
        <p:txBody>
          <a:bodyPr>
            <a:normAutofit fontScale="77500" lnSpcReduction="20000"/>
          </a:bodyPr>
          <a:lstStyle/>
          <a:p>
            <a:pPr algn="just"/>
            <a:r>
              <a:rPr lang="en-US" dirty="0" smtClean="0"/>
              <a:t>The hydraulic conductivity of soil or rock depends on a variety of physical factors including</a:t>
            </a:r>
          </a:p>
          <a:p>
            <a:pPr algn="just"/>
            <a:endParaRPr lang="en-US" dirty="0" smtClean="0"/>
          </a:p>
          <a:p>
            <a:pPr algn="just"/>
            <a:r>
              <a:rPr lang="en-US" dirty="0" smtClean="0"/>
              <a:t>Porosity</a:t>
            </a:r>
          </a:p>
          <a:p>
            <a:pPr algn="just"/>
            <a:r>
              <a:rPr lang="en-US" dirty="0" smtClean="0"/>
              <a:t>Particle size and distribution</a:t>
            </a:r>
          </a:p>
          <a:p>
            <a:pPr algn="just"/>
            <a:r>
              <a:rPr lang="en-US" dirty="0" smtClean="0"/>
              <a:t>Shape of particles</a:t>
            </a:r>
          </a:p>
          <a:p>
            <a:pPr algn="just"/>
            <a:r>
              <a:rPr lang="en-US" dirty="0" smtClean="0"/>
              <a:t>Arrangement of particles</a:t>
            </a:r>
          </a:p>
          <a:p>
            <a:pPr algn="just"/>
            <a:endParaRPr lang="en-US" dirty="0" smtClean="0"/>
          </a:p>
          <a:p>
            <a:pPr algn="just"/>
            <a:r>
              <a:rPr lang="en-US" dirty="0" smtClean="0"/>
              <a:t>In general for unconsolidated porous media, hydraulic conductivity varies with particle size; clayey material exhibit low values of hydraulic conductivity, whereas sands and gravels display high values.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Darcy Law</a:t>
            </a:r>
            <a:endParaRPr lang="en-US" dirty="0"/>
          </a:p>
        </p:txBody>
      </p:sp>
      <p:sp>
        <p:nvSpPr>
          <p:cNvPr id="3" name="Content Placeholder 2"/>
          <p:cNvSpPr>
            <a:spLocks noGrp="1"/>
          </p:cNvSpPr>
          <p:nvPr>
            <p:ph idx="1"/>
          </p:nvPr>
        </p:nvSpPr>
        <p:spPr>
          <a:xfrm>
            <a:off x="457200" y="1646236"/>
            <a:ext cx="8229600" cy="4906963"/>
          </a:xfrm>
        </p:spPr>
        <p:txBody>
          <a:bodyPr>
            <a:normAutofit fontScale="62500" lnSpcReduction="20000"/>
          </a:bodyPr>
          <a:lstStyle/>
          <a:p>
            <a:pPr algn="just"/>
            <a:r>
              <a:rPr lang="en-US" dirty="0" smtClean="0">
                <a:latin typeface="Arial" charset="0"/>
                <a:cs typeface="Times New Roman" pitchFamily="18" charset="0"/>
              </a:rPr>
              <a:t>Henry </a:t>
            </a:r>
            <a:r>
              <a:rPr lang="en-US" dirty="0" err="1" smtClean="0">
                <a:latin typeface="Arial" charset="0"/>
                <a:cs typeface="Times New Roman" pitchFamily="18" charset="0"/>
              </a:rPr>
              <a:t>Philibert</a:t>
            </a:r>
            <a:r>
              <a:rPr lang="en-US" dirty="0" smtClean="0">
                <a:latin typeface="Arial" charset="0"/>
                <a:cs typeface="Times New Roman" pitchFamily="18" charset="0"/>
              </a:rPr>
              <a:t> </a:t>
            </a:r>
            <a:r>
              <a:rPr lang="en-US" dirty="0" err="1" smtClean="0">
                <a:latin typeface="Arial" charset="0"/>
                <a:cs typeface="Times New Roman" pitchFamily="18" charset="0"/>
              </a:rPr>
              <a:t>Gaspard</a:t>
            </a:r>
            <a:r>
              <a:rPr lang="en-US" dirty="0" smtClean="0">
                <a:latin typeface="Arial" charset="0"/>
                <a:cs typeface="Times New Roman" pitchFamily="18" charset="0"/>
              </a:rPr>
              <a:t> Darcy was French Engineer born on June 10, 1803 in Dijon, France. In 1856, carried out experiments while researching sand filters that lead to </a:t>
            </a:r>
            <a:r>
              <a:rPr lang="en-US" b="1" dirty="0" smtClean="0">
                <a:solidFill>
                  <a:srgbClr val="FF0000"/>
                </a:solidFill>
                <a:latin typeface="Arial" charset="0"/>
                <a:cs typeface="Times New Roman" pitchFamily="18" charset="0"/>
              </a:rPr>
              <a:t>Darcy</a:t>
            </a:r>
            <a:r>
              <a:rPr lang="en-US" b="1" dirty="0" smtClean="0">
                <a:solidFill>
                  <a:srgbClr val="FF0000"/>
                </a:solidFill>
                <a:latin typeface="Times New Roman"/>
                <a:cs typeface="Times New Roman" pitchFamily="18" charset="0"/>
              </a:rPr>
              <a:t>’</a:t>
            </a:r>
            <a:r>
              <a:rPr lang="en-US" b="1" dirty="0" smtClean="0">
                <a:solidFill>
                  <a:srgbClr val="FF0000"/>
                </a:solidFill>
                <a:latin typeface="Arial" charset="0"/>
                <a:cs typeface="Times New Roman" pitchFamily="18" charset="0"/>
              </a:rPr>
              <a:t>s Law</a:t>
            </a:r>
            <a:r>
              <a:rPr lang="en-US" dirty="0" smtClean="0">
                <a:latin typeface="Arial" charset="0"/>
                <a:cs typeface="Times New Roman" pitchFamily="18" charset="0"/>
              </a:rPr>
              <a:t>.</a:t>
            </a:r>
          </a:p>
          <a:p>
            <a:pPr algn="just"/>
            <a:endParaRPr lang="en-US" dirty="0" smtClean="0">
              <a:latin typeface="Arial" charset="0"/>
              <a:cs typeface="Times New Roman" pitchFamily="18" charset="0"/>
            </a:endParaRPr>
          </a:p>
          <a:p>
            <a:pPr algn="just"/>
            <a:r>
              <a:rPr lang="en-US" b="1" dirty="0" smtClean="0">
                <a:solidFill>
                  <a:srgbClr val="FF0000"/>
                </a:solidFill>
                <a:latin typeface="Arial" charset="0"/>
                <a:cs typeface="Times New Roman" pitchFamily="18" charset="0"/>
              </a:rPr>
              <a:t>The law states that the flow rate (Q) through a porous medium is</a:t>
            </a:r>
          </a:p>
          <a:p>
            <a:pPr lvl="1" algn="just">
              <a:buFont typeface="Wingdings" panose="05000000000000000000" pitchFamily="2" charset="2"/>
              <a:buChar char="Ø"/>
            </a:pPr>
            <a:r>
              <a:rPr lang="en-US" b="1" dirty="0" smtClean="0">
                <a:solidFill>
                  <a:srgbClr val="FF0000"/>
                </a:solidFill>
                <a:latin typeface="Arial" charset="0"/>
                <a:cs typeface="Times New Roman" pitchFamily="18" charset="0"/>
              </a:rPr>
              <a:t>directly proportion to the head loss, </a:t>
            </a:r>
          </a:p>
          <a:p>
            <a:pPr lvl="1" algn="just">
              <a:buFont typeface="Wingdings" panose="05000000000000000000" pitchFamily="2" charset="2"/>
              <a:buChar char="Ø"/>
            </a:pPr>
            <a:r>
              <a:rPr lang="en-US" b="1" dirty="0" smtClean="0">
                <a:solidFill>
                  <a:srgbClr val="FF0000"/>
                </a:solidFill>
                <a:latin typeface="Arial" charset="0"/>
                <a:cs typeface="Times New Roman" pitchFamily="18" charset="0"/>
              </a:rPr>
              <a:t>directly proportional to the cross sectional area through which the water is flowing and </a:t>
            </a:r>
          </a:p>
          <a:p>
            <a:pPr lvl="1" algn="just">
              <a:buFont typeface="Wingdings" panose="05000000000000000000" pitchFamily="2" charset="2"/>
              <a:buChar char="Ø"/>
            </a:pPr>
            <a:r>
              <a:rPr lang="en-US" b="1" dirty="0" smtClean="0">
                <a:solidFill>
                  <a:srgbClr val="FF0000"/>
                </a:solidFill>
                <a:latin typeface="Arial" charset="0"/>
                <a:cs typeface="Times New Roman" pitchFamily="18" charset="0"/>
              </a:rPr>
              <a:t>inversely proportional to the length of the flow path</a:t>
            </a:r>
            <a:r>
              <a:rPr lang="en-US" b="1" dirty="0" smtClean="0">
                <a:latin typeface="Arial" charset="0"/>
                <a:cs typeface="Times New Roman" pitchFamily="18" charset="0"/>
              </a:rPr>
              <a:t>.</a:t>
            </a:r>
          </a:p>
          <a:p>
            <a:pPr algn="just"/>
            <a:endParaRPr lang="en-US" dirty="0" smtClean="0">
              <a:latin typeface="Monaco" pitchFamily="1" charset="0"/>
            </a:endParaRPr>
          </a:p>
          <a:p>
            <a:pPr algn="just"/>
            <a:r>
              <a:rPr lang="en-US" dirty="0" smtClean="0">
                <a:latin typeface="Monaco" pitchFamily="1" charset="0"/>
              </a:rPr>
              <a:t>Darcy Law allows an estimate of </a:t>
            </a:r>
            <a:r>
              <a:rPr lang="en-US" dirty="0" smtClean="0">
                <a:latin typeface="Arial" charset="0"/>
              </a:rPr>
              <a:t>the velocity or flow rate moving within the aquifer the average time of travel from the head of the aquifer to a point located downstream .</a:t>
            </a:r>
          </a:p>
          <a:p>
            <a:pPr algn="just"/>
            <a:endParaRPr lang="en-US" dirty="0" smtClean="0">
              <a:latin typeface="Arial" charset="0"/>
            </a:endParaRPr>
          </a:p>
          <a:p>
            <a:pPr algn="just"/>
            <a:r>
              <a:rPr lang="en-US" dirty="0" smtClean="0">
                <a:latin typeface="Arial" charset="0"/>
              </a:rPr>
              <a:t>Darcy’s law provides an accurate description of the flow of ground water in almost all </a:t>
            </a:r>
            <a:r>
              <a:rPr lang="en-US" dirty="0" err="1" smtClean="0">
                <a:latin typeface="Arial" charset="0"/>
              </a:rPr>
              <a:t>hydrogeologic</a:t>
            </a:r>
            <a:r>
              <a:rPr lang="en-US" dirty="0" smtClean="0">
                <a:latin typeface="Arial" charset="0"/>
              </a:rPr>
              <a:t> environments.</a:t>
            </a:r>
            <a:endParaRPr lang="en-US" dirty="0" smtClean="0">
              <a:latin typeface="New York" charset="0"/>
            </a:endParaRPr>
          </a:p>
          <a:p>
            <a:pPr algn="just"/>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Permeability</a:t>
            </a:r>
            <a:endParaRPr lang="en-US" dirty="0"/>
          </a:p>
        </p:txBody>
      </p:sp>
      <p:pic>
        <p:nvPicPr>
          <p:cNvPr id="6" name="Content Placeholder 5" descr="F03_02_0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381225" y="1306625"/>
            <a:ext cx="6346157" cy="5338762"/>
          </a:xfrm>
          <a:noFill/>
          <a:ln>
            <a:solidFill>
              <a:schemeClr val="tx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100" y="274638"/>
            <a:ext cx="7370893" cy="1143000"/>
          </a:xfrm>
        </p:spPr>
        <p:txBody>
          <a:bodyPr>
            <a:normAutofit/>
          </a:bodyPr>
          <a:lstStyle/>
          <a:p>
            <a:r>
              <a:rPr lang="en-US" sz="3200" dirty="0" smtClean="0"/>
              <a:t>Laboratory measurements for Hydraulic Conductivity</a:t>
            </a:r>
            <a:endParaRPr lang="en-US" sz="3200" dirty="0"/>
          </a:p>
        </p:txBody>
      </p:sp>
      <p:sp>
        <p:nvSpPr>
          <p:cNvPr id="3" name="Content Placeholder 2"/>
          <p:cNvSpPr>
            <a:spLocks noGrp="1"/>
          </p:cNvSpPr>
          <p:nvPr>
            <p:ph idx="1"/>
          </p:nvPr>
        </p:nvSpPr>
        <p:spPr>
          <a:xfrm>
            <a:off x="457200" y="1646236"/>
            <a:ext cx="5181600" cy="5211763"/>
          </a:xfrm>
        </p:spPr>
        <p:txBody>
          <a:bodyPr>
            <a:normAutofit fontScale="70000" lnSpcReduction="20000"/>
          </a:bodyPr>
          <a:lstStyle/>
          <a:p>
            <a:pPr algn="just"/>
            <a:r>
              <a:rPr lang="en-US" dirty="0" smtClean="0"/>
              <a:t>In the laboratory, hydraulic conductivity can be determined by a </a:t>
            </a:r>
            <a:r>
              <a:rPr lang="en-US" dirty="0" err="1" smtClean="0"/>
              <a:t>permeameter</a:t>
            </a:r>
            <a:r>
              <a:rPr lang="en-US" dirty="0" smtClean="0"/>
              <a:t>, in which flow is maintained through a small sample of material while measurements of flow rate and head loss are made.</a:t>
            </a:r>
          </a:p>
          <a:p>
            <a:pPr algn="just"/>
            <a:endParaRPr lang="en-US" dirty="0" smtClean="0"/>
          </a:p>
          <a:p>
            <a:pPr algn="just"/>
            <a:r>
              <a:rPr lang="en-US" dirty="0" smtClean="0"/>
              <a:t>The </a:t>
            </a:r>
            <a:r>
              <a:rPr lang="en-US" dirty="0" smtClean="0">
                <a:solidFill>
                  <a:srgbClr val="FF0000"/>
                </a:solidFill>
              </a:rPr>
              <a:t>constant head </a:t>
            </a:r>
            <a:r>
              <a:rPr lang="en-US" dirty="0" err="1" smtClean="0">
                <a:solidFill>
                  <a:srgbClr val="FF0000"/>
                </a:solidFill>
              </a:rPr>
              <a:t>permeameter</a:t>
            </a:r>
            <a:r>
              <a:rPr lang="en-US" dirty="0" smtClean="0">
                <a:solidFill>
                  <a:srgbClr val="FF0000"/>
                </a:solidFill>
              </a:rPr>
              <a:t> </a:t>
            </a:r>
            <a:r>
              <a:rPr lang="en-US" dirty="0" smtClean="0"/>
              <a:t>shown here can measure the hydraulic conductivities of  consolidated or unconsolidated formations under low heads.</a:t>
            </a:r>
          </a:p>
          <a:p>
            <a:pPr algn="just"/>
            <a:endParaRPr lang="en-US" dirty="0" smtClean="0"/>
          </a:p>
          <a:p>
            <a:pPr algn="just"/>
            <a:r>
              <a:rPr lang="en-US" dirty="0" smtClean="0"/>
              <a:t>Water enters the medium cylinder through the bottom and is collected as overflow after passing through the material.</a:t>
            </a:r>
            <a:endParaRPr lang="en-US" dirty="0"/>
          </a:p>
        </p:txBody>
      </p:sp>
      <p:grpSp>
        <p:nvGrpSpPr>
          <p:cNvPr id="8" name="Group 7"/>
          <p:cNvGrpSpPr/>
          <p:nvPr/>
        </p:nvGrpSpPr>
        <p:grpSpPr>
          <a:xfrm>
            <a:off x="5638800" y="2057400"/>
            <a:ext cx="3352800" cy="3962400"/>
            <a:chOff x="5638800" y="2057400"/>
            <a:chExt cx="3352800" cy="3962400"/>
          </a:xfrm>
        </p:grpSpPr>
        <p:pic>
          <p:nvPicPr>
            <p:cNvPr id="9" name="Picture 2"/>
            <p:cNvPicPr>
              <a:picLocks noChangeAspect="1" noChangeArrowheads="1"/>
            </p:cNvPicPr>
            <p:nvPr/>
          </p:nvPicPr>
          <p:blipFill>
            <a:blip r:embed="rId2" cstate="print"/>
            <a:srcRect l="4050" r="6850"/>
            <a:stretch>
              <a:fillRect/>
            </a:stretch>
          </p:blipFill>
          <p:spPr bwMode="auto">
            <a:xfrm>
              <a:off x="5638800" y="2057400"/>
              <a:ext cx="3352800" cy="3962400"/>
            </a:xfrm>
            <a:prstGeom prst="rect">
              <a:avLst/>
            </a:prstGeom>
            <a:noFill/>
            <a:ln w="9525">
              <a:solidFill>
                <a:schemeClr val="tx1"/>
              </a:solidFill>
              <a:miter lim="800000"/>
              <a:headEnd/>
              <a:tailEnd/>
            </a:ln>
          </p:spPr>
        </p:pic>
        <p:sp>
          <p:nvSpPr>
            <p:cNvPr id="10" name="TextBox 9"/>
            <p:cNvSpPr txBox="1"/>
            <p:nvPr/>
          </p:nvSpPr>
          <p:spPr>
            <a:xfrm>
              <a:off x="6911759" y="3393043"/>
              <a:ext cx="300082" cy="369332"/>
            </a:xfrm>
            <a:prstGeom prst="rect">
              <a:avLst/>
            </a:prstGeom>
            <a:solidFill>
              <a:schemeClr val="bg1"/>
            </a:solidFill>
            <a:ln>
              <a:solidFill>
                <a:schemeClr val="bg1"/>
              </a:solidFill>
            </a:ln>
          </p:spPr>
          <p:txBody>
            <a:bodyPr wrap="none" rtlCol="0">
              <a:spAutoFit/>
            </a:bodyPr>
            <a:lstStyle/>
            <a:p>
              <a:r>
                <a:rPr lang="en-US" dirty="0" smtClean="0"/>
                <a:t>h</a:t>
              </a:r>
              <a:endParaRPr lang="en-US" dirty="0"/>
            </a:p>
          </p:txBody>
        </p:sp>
      </p:gr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993" y="139482"/>
            <a:ext cx="1130607" cy="922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6"/>
            <a:ext cx="5105400" cy="4906964"/>
          </a:xfrm>
        </p:spPr>
        <p:txBody>
          <a:bodyPr>
            <a:normAutofit fontScale="62500" lnSpcReduction="20000"/>
          </a:bodyPr>
          <a:lstStyle/>
          <a:p>
            <a:pPr algn="just"/>
            <a:r>
              <a:rPr lang="en-US" dirty="0" smtClean="0"/>
              <a:t>From Darcy’s law it follows that the hydraulic conductivity can be obtained from</a:t>
            </a:r>
          </a:p>
          <a:p>
            <a:pPr algn="just"/>
            <a:endParaRPr lang="en-US" dirty="0" smtClean="0"/>
          </a:p>
          <a:p>
            <a:pPr algn="just"/>
            <a:endParaRPr lang="en-US" dirty="0" smtClean="0"/>
          </a:p>
          <a:p>
            <a:pPr algn="just">
              <a:buNone/>
            </a:pPr>
            <a:endParaRPr lang="en-US" dirty="0" smtClean="0"/>
          </a:p>
          <a:p>
            <a:pPr algn="just"/>
            <a:r>
              <a:rPr lang="en-US" dirty="0" smtClean="0"/>
              <a:t>Where V is the flow volume in time t and the other dimensions A, L and h are shown in the figure.</a:t>
            </a:r>
          </a:p>
          <a:p>
            <a:pPr algn="just"/>
            <a:endParaRPr lang="en-US" dirty="0" smtClean="0"/>
          </a:p>
          <a:p>
            <a:pPr algn="just"/>
            <a:r>
              <a:rPr lang="en-US" dirty="0" smtClean="0"/>
              <a:t>It is important to fully saturate the sample to remove entrapped air.</a:t>
            </a:r>
          </a:p>
          <a:p>
            <a:pPr algn="just"/>
            <a:endParaRPr lang="en-US" dirty="0" smtClean="0"/>
          </a:p>
          <a:p>
            <a:pPr algn="just"/>
            <a:r>
              <a:rPr lang="en-US" dirty="0" smtClean="0"/>
              <a:t>Several measurements at different heads in a series gives a reliable result of the K measurement.</a:t>
            </a:r>
          </a:p>
        </p:txBody>
      </p:sp>
      <p:pic>
        <p:nvPicPr>
          <p:cNvPr id="1026" name="Picture 2"/>
          <p:cNvPicPr>
            <a:picLocks noChangeAspect="1" noChangeArrowheads="1"/>
          </p:cNvPicPr>
          <p:nvPr/>
        </p:nvPicPr>
        <p:blipFill>
          <a:blip r:embed="rId2" cstate="print"/>
          <a:srcRect/>
          <a:stretch>
            <a:fillRect/>
          </a:stretch>
        </p:blipFill>
        <p:spPr bwMode="auto">
          <a:xfrm>
            <a:off x="3095625" y="2362200"/>
            <a:ext cx="971550" cy="647700"/>
          </a:xfrm>
          <a:prstGeom prst="rect">
            <a:avLst/>
          </a:prstGeom>
          <a:noFill/>
          <a:ln w="28575">
            <a:solidFill>
              <a:srgbClr val="FF0000"/>
            </a:solidFill>
            <a:miter lim="800000"/>
            <a:headEnd/>
            <a:tailEnd/>
          </a:ln>
        </p:spPr>
      </p:pic>
      <p:grpSp>
        <p:nvGrpSpPr>
          <p:cNvPr id="7" name="Group 6"/>
          <p:cNvGrpSpPr/>
          <p:nvPr/>
        </p:nvGrpSpPr>
        <p:grpSpPr>
          <a:xfrm>
            <a:off x="5638800" y="2057400"/>
            <a:ext cx="3352800" cy="3962400"/>
            <a:chOff x="5638800" y="2057400"/>
            <a:chExt cx="3352800" cy="3962400"/>
          </a:xfrm>
        </p:grpSpPr>
        <p:pic>
          <p:nvPicPr>
            <p:cNvPr id="4" name="Picture 2"/>
            <p:cNvPicPr>
              <a:picLocks noChangeAspect="1" noChangeArrowheads="1"/>
            </p:cNvPicPr>
            <p:nvPr/>
          </p:nvPicPr>
          <p:blipFill>
            <a:blip r:embed="rId3" cstate="print"/>
            <a:srcRect l="4050" r="6850"/>
            <a:stretch>
              <a:fillRect/>
            </a:stretch>
          </p:blipFill>
          <p:spPr bwMode="auto">
            <a:xfrm>
              <a:off x="5638800" y="2057400"/>
              <a:ext cx="3352800" cy="3962400"/>
            </a:xfrm>
            <a:prstGeom prst="rect">
              <a:avLst/>
            </a:prstGeom>
            <a:noFill/>
            <a:ln w="9525">
              <a:solidFill>
                <a:schemeClr val="tx1"/>
              </a:solidFill>
              <a:miter lim="800000"/>
              <a:headEnd/>
              <a:tailEnd/>
            </a:ln>
          </p:spPr>
        </p:pic>
        <p:sp>
          <p:nvSpPr>
            <p:cNvPr id="6" name="TextBox 5"/>
            <p:cNvSpPr txBox="1"/>
            <p:nvPr/>
          </p:nvSpPr>
          <p:spPr>
            <a:xfrm>
              <a:off x="6911759" y="3393043"/>
              <a:ext cx="300082" cy="369332"/>
            </a:xfrm>
            <a:prstGeom prst="rect">
              <a:avLst/>
            </a:prstGeom>
            <a:solidFill>
              <a:schemeClr val="bg1"/>
            </a:solidFill>
            <a:ln>
              <a:solidFill>
                <a:schemeClr val="bg1"/>
              </a:solidFill>
            </a:ln>
          </p:spPr>
          <p:txBody>
            <a:bodyPr wrap="none" rtlCol="0">
              <a:spAutoFit/>
            </a:bodyPr>
            <a:lstStyle/>
            <a:p>
              <a:r>
                <a:rPr lang="en-US" dirty="0" smtClean="0"/>
                <a:t>h</a:t>
              </a:r>
              <a:endParaRPr lang="en-US" dirty="0"/>
            </a:p>
          </p:txBody>
        </p:sp>
      </p:grpSp>
      <p:sp>
        <p:nvSpPr>
          <p:cNvPr id="10" name="Title 1"/>
          <p:cNvSpPr>
            <a:spLocks noGrp="1"/>
          </p:cNvSpPr>
          <p:nvPr>
            <p:ph type="title"/>
          </p:nvPr>
        </p:nvSpPr>
        <p:spPr>
          <a:xfrm>
            <a:off x="865475" y="304800"/>
            <a:ext cx="7498080" cy="1143000"/>
          </a:xfrm>
        </p:spPr>
        <p:txBody>
          <a:bodyPr>
            <a:normAutofit/>
          </a:bodyPr>
          <a:lstStyle/>
          <a:p>
            <a:r>
              <a:rPr lang="en-US" sz="3200" dirty="0" smtClean="0"/>
              <a:t>Laboratory measurements for Hydraulic Conductivity</a:t>
            </a:r>
            <a:endParaRPr lang="en-US" sz="3200" dirty="0"/>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0993" y="139482"/>
            <a:ext cx="1130607" cy="922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4724400" cy="5181600"/>
          </a:xfrm>
        </p:spPr>
        <p:txBody>
          <a:bodyPr>
            <a:normAutofit fontScale="62500" lnSpcReduction="20000"/>
          </a:bodyPr>
          <a:lstStyle/>
          <a:p>
            <a:pPr algn="just"/>
            <a:r>
              <a:rPr lang="en-US" dirty="0" smtClean="0"/>
              <a:t>To calculate hydraulic conductivity in </a:t>
            </a:r>
            <a:r>
              <a:rPr lang="en-US" b="1" dirty="0" smtClean="0">
                <a:solidFill>
                  <a:srgbClr val="FF0000"/>
                </a:solidFill>
              </a:rPr>
              <a:t>falling-head method</a:t>
            </a:r>
            <a:r>
              <a:rPr lang="en-US" dirty="0" smtClean="0">
                <a:solidFill>
                  <a:srgbClr val="FF0000"/>
                </a:solidFill>
              </a:rPr>
              <a:t>,</a:t>
            </a:r>
            <a:r>
              <a:rPr lang="en-US" dirty="0" smtClean="0"/>
              <a:t> a mass balance approach is taken. </a:t>
            </a:r>
          </a:p>
          <a:p>
            <a:pPr algn="just"/>
            <a:endParaRPr lang="en-US" dirty="0" smtClean="0"/>
          </a:p>
          <a:p>
            <a:pPr algn="just"/>
            <a:r>
              <a:rPr lang="en-US" dirty="0" smtClean="0"/>
              <a:t>Note that the rate of water discharges from the tube into the </a:t>
            </a:r>
            <a:r>
              <a:rPr lang="en-US" dirty="0" err="1" smtClean="0"/>
              <a:t>permeameter</a:t>
            </a:r>
            <a:r>
              <a:rPr lang="en-US" dirty="0" smtClean="0"/>
              <a:t> is equal to the product of the area of the tube and the rate of fluid movement through the tube: </a:t>
            </a:r>
          </a:p>
          <a:p>
            <a:pPr algn="just"/>
            <a:endParaRPr lang="en-US" dirty="0" smtClean="0"/>
          </a:p>
          <a:p>
            <a:pPr algn="just"/>
            <a:endParaRPr lang="en-US" dirty="0" smtClean="0"/>
          </a:p>
          <a:p>
            <a:pPr algn="just"/>
            <a:endParaRPr lang="en-US" dirty="0" smtClean="0"/>
          </a:p>
          <a:p>
            <a:pPr algn="just">
              <a:buNone/>
            </a:pPr>
            <a:endParaRPr lang="en-US" dirty="0" smtClean="0"/>
          </a:p>
          <a:p>
            <a:pPr algn="just"/>
            <a:r>
              <a:rPr lang="en-US" dirty="0" smtClean="0"/>
              <a:t>where dh/</a:t>
            </a:r>
            <a:r>
              <a:rPr lang="en-US" dirty="0" err="1" smtClean="0"/>
              <a:t>dt</a:t>
            </a:r>
            <a:r>
              <a:rPr lang="en-US" dirty="0" smtClean="0"/>
              <a:t> is the rate of fluid movement through the tube, which is also the rate of change in the hydraulic head driving the flow into the </a:t>
            </a:r>
            <a:r>
              <a:rPr lang="en-US" dirty="0" err="1" smtClean="0"/>
              <a:t>permeameter</a:t>
            </a:r>
            <a:r>
              <a:rPr lang="en-US" dirty="0" smtClean="0"/>
              <a:t>. </a:t>
            </a:r>
          </a:p>
          <a:p>
            <a:pPr algn="just"/>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2286000" y="4229100"/>
            <a:ext cx="1724025" cy="800100"/>
          </a:xfrm>
          <a:prstGeom prst="rect">
            <a:avLst/>
          </a:prstGeom>
          <a:noFill/>
          <a:ln w="9525">
            <a:solidFill>
              <a:schemeClr val="tx1"/>
            </a:solidFill>
            <a:miter lim="800000"/>
            <a:headEnd/>
            <a:tailEnd/>
          </a:ln>
        </p:spPr>
      </p:pic>
      <p:sp>
        <p:nvSpPr>
          <p:cNvPr id="27" name="Title 1"/>
          <p:cNvSpPr>
            <a:spLocks noGrp="1"/>
          </p:cNvSpPr>
          <p:nvPr>
            <p:ph type="title"/>
          </p:nvPr>
        </p:nvSpPr>
        <p:spPr>
          <a:xfrm>
            <a:off x="990600" y="304800"/>
            <a:ext cx="7498080" cy="1143000"/>
          </a:xfrm>
        </p:spPr>
        <p:txBody>
          <a:bodyPr>
            <a:normAutofit/>
          </a:bodyPr>
          <a:lstStyle/>
          <a:p>
            <a:r>
              <a:rPr lang="en-US" sz="3200" dirty="0" smtClean="0"/>
              <a:t>Laboratory measurements for Hydraulic Conductivity</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47800"/>
            <a:ext cx="289560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0993" y="139482"/>
            <a:ext cx="1130607" cy="922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7"/>
            <a:ext cx="5257800" cy="4602164"/>
          </a:xfrm>
        </p:spPr>
        <p:txBody>
          <a:bodyPr>
            <a:normAutofit fontScale="62500" lnSpcReduction="20000"/>
          </a:bodyPr>
          <a:lstStyle/>
          <a:p>
            <a:pPr algn="just"/>
            <a:r>
              <a:rPr lang="en-US" dirty="0" smtClean="0"/>
              <a:t>On the other hand, the rate at which water discharges from the </a:t>
            </a:r>
            <a:r>
              <a:rPr lang="en-US" dirty="0" err="1" smtClean="0"/>
              <a:t>permeameter</a:t>
            </a:r>
            <a:r>
              <a:rPr lang="en-US" dirty="0" smtClean="0"/>
              <a:t> is given by:</a:t>
            </a:r>
          </a:p>
          <a:p>
            <a:pPr algn="just"/>
            <a:endParaRPr lang="en-US" dirty="0" smtClean="0"/>
          </a:p>
          <a:p>
            <a:pPr algn="just"/>
            <a:endParaRPr lang="en-US" dirty="0" smtClean="0"/>
          </a:p>
          <a:p>
            <a:pPr algn="just"/>
            <a:endParaRPr lang="en-US" dirty="0" smtClean="0"/>
          </a:p>
          <a:p>
            <a:pPr algn="just">
              <a:buNone/>
            </a:pPr>
            <a:endParaRPr lang="en-US" dirty="0" smtClean="0"/>
          </a:p>
          <a:p>
            <a:pPr algn="just"/>
            <a:r>
              <a:rPr lang="en-US" dirty="0" smtClean="0"/>
              <a:t>where h refers to the difference in hydraulic head at the inlet and the outlet, and L is the length of the sample Notice that h decreases with time, hence the flow also decreases with time. </a:t>
            </a:r>
          </a:p>
          <a:p>
            <a:pPr algn="just"/>
            <a:endParaRPr lang="en-US" dirty="0" smtClean="0"/>
          </a:p>
          <a:p>
            <a:pPr algn="just"/>
            <a:r>
              <a:rPr lang="en-US" dirty="0" smtClean="0"/>
              <a:t>At any one instant, the flow entering the </a:t>
            </a:r>
            <a:r>
              <a:rPr lang="en-US" dirty="0" err="1" smtClean="0"/>
              <a:t>permeameter</a:t>
            </a:r>
            <a:r>
              <a:rPr lang="en-US" dirty="0" smtClean="0"/>
              <a:t> must equal the flow leaving the </a:t>
            </a:r>
            <a:r>
              <a:rPr lang="en-US" dirty="0" err="1" smtClean="0"/>
              <a:t>permeameter</a:t>
            </a:r>
            <a:r>
              <a:rPr lang="en-US" dirty="0" smtClean="0"/>
              <a:t>, hence:</a:t>
            </a:r>
          </a:p>
          <a:p>
            <a:pPr algn="just"/>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152650" y="2514600"/>
            <a:ext cx="1981200" cy="823238"/>
          </a:xfrm>
          <a:prstGeom prst="rect">
            <a:avLst/>
          </a:prstGeom>
          <a:noFill/>
          <a:ln w="9525">
            <a:solidFill>
              <a:schemeClr val="tx1"/>
            </a:solid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125578" y="5943600"/>
            <a:ext cx="2294022" cy="838200"/>
          </a:xfrm>
          <a:prstGeom prst="rect">
            <a:avLst/>
          </a:prstGeom>
          <a:noFill/>
          <a:ln w="9525">
            <a:solidFill>
              <a:schemeClr val="tx1"/>
            </a:solidFill>
            <a:miter lim="800000"/>
            <a:headEnd/>
            <a:tailEnd/>
          </a:ln>
        </p:spPr>
      </p:pic>
      <p:sp>
        <p:nvSpPr>
          <p:cNvPr id="28" name="Title 1"/>
          <p:cNvSpPr>
            <a:spLocks noGrp="1"/>
          </p:cNvSpPr>
          <p:nvPr>
            <p:ph type="title"/>
          </p:nvPr>
        </p:nvSpPr>
        <p:spPr>
          <a:xfrm>
            <a:off x="990600" y="304800"/>
            <a:ext cx="7498080" cy="1143000"/>
          </a:xfrm>
        </p:spPr>
        <p:txBody>
          <a:bodyPr>
            <a:normAutofit/>
          </a:bodyPr>
          <a:lstStyle/>
          <a:p>
            <a:r>
              <a:rPr lang="en-US" sz="3200" dirty="0" smtClean="0"/>
              <a:t>Laboratory measurements for Hydraulic Conductivity</a:t>
            </a:r>
            <a:endParaRPr lang="en-US" sz="3200" dirty="0"/>
          </a:p>
        </p:txBody>
      </p:sp>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447800"/>
            <a:ext cx="289560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0993" y="139482"/>
            <a:ext cx="1130607" cy="922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600" y="304800"/>
            <a:ext cx="7498080" cy="1143000"/>
          </a:xfrm>
        </p:spPr>
        <p:txBody>
          <a:bodyPr>
            <a:normAutofit/>
          </a:bodyPr>
          <a:lstStyle/>
          <a:p>
            <a:r>
              <a:rPr lang="en-US" sz="3200" dirty="0"/>
              <a:t>Laboratory measurements for Hydraulic Conductivity</a:t>
            </a:r>
          </a:p>
        </p:txBody>
      </p:sp>
      <p:sp>
        <p:nvSpPr>
          <p:cNvPr id="3" name="Content Placeholder 2"/>
          <p:cNvSpPr>
            <a:spLocks noGrp="1"/>
          </p:cNvSpPr>
          <p:nvPr>
            <p:ph idx="1"/>
          </p:nvPr>
        </p:nvSpPr>
        <p:spPr>
          <a:xfrm>
            <a:off x="457200" y="1646237"/>
            <a:ext cx="5410200" cy="4525963"/>
          </a:xfrm>
        </p:spPr>
        <p:txBody>
          <a:bodyPr>
            <a:normAutofit fontScale="55000" lnSpcReduction="20000"/>
          </a:bodyPr>
          <a:lstStyle/>
          <a:p>
            <a:pPr algn="just"/>
            <a:r>
              <a:rPr lang="en-US" dirty="0" smtClean="0"/>
              <a:t>Rearranging</a:t>
            </a:r>
          </a:p>
          <a:p>
            <a:pPr algn="just"/>
            <a:endParaRPr lang="en-US" dirty="0" smtClean="0"/>
          </a:p>
          <a:p>
            <a:pPr algn="just">
              <a:buNone/>
            </a:pPr>
            <a:endParaRPr lang="en-US" dirty="0" smtClean="0"/>
          </a:p>
          <a:p>
            <a:pPr algn="just"/>
            <a:endParaRPr lang="en-US" dirty="0" smtClean="0"/>
          </a:p>
          <a:p>
            <a:pPr algn="just"/>
            <a:endParaRPr lang="en-US" dirty="0" smtClean="0"/>
          </a:p>
          <a:p>
            <a:pPr algn="just"/>
            <a:r>
              <a:rPr lang="en-US" dirty="0" smtClean="0"/>
              <a:t>Integrating from time zero to time t, during which the head decreases from h</a:t>
            </a:r>
            <a:r>
              <a:rPr lang="en-US" baseline="30000" dirty="0" smtClean="0"/>
              <a:t>o </a:t>
            </a:r>
            <a:r>
              <a:rPr lang="en-US" dirty="0" smtClean="0"/>
              <a:t>to h </a:t>
            </a:r>
          </a:p>
          <a:p>
            <a:pPr algn="just"/>
            <a:endParaRPr lang="en-US" dirty="0" smtClean="0"/>
          </a:p>
          <a:p>
            <a:pPr algn="just">
              <a:buNone/>
            </a:pPr>
            <a:endParaRPr lang="en-US" dirty="0" smtClean="0"/>
          </a:p>
          <a:p>
            <a:pPr algn="just"/>
            <a:endParaRPr lang="en-US" dirty="0" smtClean="0"/>
          </a:p>
          <a:p>
            <a:pPr algn="just">
              <a:buNone/>
            </a:pPr>
            <a:endParaRPr lang="en-US" dirty="0" smtClean="0"/>
          </a:p>
          <a:p>
            <a:pPr algn="just"/>
            <a:r>
              <a:rPr lang="en-US" dirty="0" smtClean="0"/>
              <a:t>Since the cross-sectional areas are proportional to the square of the diameters of the falling head tube, d</a:t>
            </a:r>
            <a:r>
              <a:rPr lang="en-US" baseline="-25000" dirty="0" smtClean="0"/>
              <a:t>tube</a:t>
            </a:r>
            <a:r>
              <a:rPr lang="en-US" dirty="0" smtClean="0"/>
              <a:t>, and the </a:t>
            </a:r>
            <a:r>
              <a:rPr lang="en-US" dirty="0" err="1" smtClean="0"/>
              <a:t>permeameter</a:t>
            </a:r>
            <a:r>
              <a:rPr lang="en-US" dirty="0" smtClean="0"/>
              <a:t>, d</a:t>
            </a:r>
            <a:r>
              <a:rPr lang="en-US" baseline="-25000" dirty="0" smtClean="0"/>
              <a:t>perm</a:t>
            </a:r>
            <a:r>
              <a:rPr lang="en-US" dirty="0" smtClean="0"/>
              <a:t>, the above equation can be further simplified to: </a:t>
            </a:r>
          </a:p>
          <a:p>
            <a:pPr algn="just">
              <a:buNone/>
            </a:pPr>
            <a:endParaRPr lang="en-US" dirty="0"/>
          </a:p>
        </p:txBody>
      </p:sp>
      <p:pic>
        <p:nvPicPr>
          <p:cNvPr id="4098" name="Picture 2"/>
          <p:cNvPicPr>
            <a:picLocks noChangeAspect="1" noChangeArrowheads="1"/>
          </p:cNvPicPr>
          <p:nvPr/>
        </p:nvPicPr>
        <p:blipFill>
          <a:blip r:embed="rId2" cstate="print"/>
          <a:srcRect t="2222" b="17778"/>
          <a:stretch>
            <a:fillRect/>
          </a:stretch>
        </p:blipFill>
        <p:spPr bwMode="auto">
          <a:xfrm>
            <a:off x="2590800" y="1905000"/>
            <a:ext cx="2047875" cy="685800"/>
          </a:xfrm>
          <a:prstGeom prst="rect">
            <a:avLst/>
          </a:prstGeom>
          <a:noFill/>
          <a:ln w="9525">
            <a:solidFill>
              <a:schemeClr val="tx1"/>
            </a:solidFill>
            <a:miter lim="800000"/>
            <a:headEnd/>
            <a:tailEnd/>
          </a:ln>
        </p:spPr>
      </p:pic>
      <p:pic>
        <p:nvPicPr>
          <p:cNvPr id="4102" name="Picture 6"/>
          <p:cNvPicPr>
            <a:picLocks noChangeAspect="1" noChangeArrowheads="1"/>
          </p:cNvPicPr>
          <p:nvPr/>
        </p:nvPicPr>
        <p:blipFill>
          <a:blip r:embed="rId3" cstate="print"/>
          <a:srcRect/>
          <a:stretch>
            <a:fillRect/>
          </a:stretch>
        </p:blipFill>
        <p:spPr bwMode="auto">
          <a:xfrm>
            <a:off x="2676525" y="3771900"/>
            <a:ext cx="1847850" cy="800100"/>
          </a:xfrm>
          <a:prstGeom prst="rect">
            <a:avLst/>
          </a:prstGeom>
          <a:noFill/>
          <a:ln w="9525">
            <a:solidFill>
              <a:schemeClr val="tx1"/>
            </a:solidFill>
            <a:miter lim="800000"/>
            <a:headEnd/>
            <a:tailEnd/>
          </a:ln>
        </p:spPr>
      </p:pic>
      <p:pic>
        <p:nvPicPr>
          <p:cNvPr id="4103" name="Picture 7"/>
          <p:cNvPicPr>
            <a:picLocks noChangeAspect="1" noChangeArrowheads="1"/>
          </p:cNvPicPr>
          <p:nvPr/>
        </p:nvPicPr>
        <p:blipFill>
          <a:blip r:embed="rId4" cstate="print"/>
          <a:srcRect/>
          <a:stretch>
            <a:fillRect/>
          </a:stretch>
        </p:blipFill>
        <p:spPr bwMode="auto">
          <a:xfrm>
            <a:off x="2809875" y="5886450"/>
            <a:ext cx="1743075" cy="857250"/>
          </a:xfrm>
          <a:prstGeom prst="rect">
            <a:avLst/>
          </a:prstGeom>
          <a:noFill/>
          <a:ln w="28575">
            <a:solidFill>
              <a:srgbClr val="FF0000"/>
            </a:solidFill>
            <a:miter lim="800000"/>
            <a:headEnd/>
            <a:tailEnd/>
          </a:ln>
        </p:spPr>
      </p:pic>
      <p:pic>
        <p:nvPicPr>
          <p:cNvPr id="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447800"/>
            <a:ext cx="289560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0993" y="139482"/>
            <a:ext cx="1130607" cy="922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990600" y="304800"/>
            <a:ext cx="7498080" cy="1143000"/>
          </a:xfrm>
        </p:spPr>
        <p:txBody>
          <a:bodyPr>
            <a:normAutofit/>
          </a:bodyPr>
          <a:lstStyle/>
          <a:p>
            <a:r>
              <a:rPr lang="en-US" sz="3200" dirty="0" smtClean="0"/>
              <a:t>Laboratory measurements for Hydraulic Conductivity</a:t>
            </a:r>
            <a:endParaRPr lang="en-US" sz="3200" dirty="0"/>
          </a:p>
        </p:txBody>
      </p:sp>
      <p:sp>
        <p:nvSpPr>
          <p:cNvPr id="3" name="Content Placeholder 2"/>
          <p:cNvSpPr>
            <a:spLocks noGrp="1"/>
          </p:cNvSpPr>
          <p:nvPr>
            <p:ph idx="1"/>
          </p:nvPr>
        </p:nvSpPr>
        <p:spPr>
          <a:xfrm>
            <a:off x="552450" y="2170111"/>
            <a:ext cx="5238750" cy="4535489"/>
          </a:xfrm>
        </p:spPr>
        <p:txBody>
          <a:bodyPr>
            <a:normAutofit fontScale="47500" lnSpcReduction="20000"/>
          </a:bodyPr>
          <a:lstStyle/>
          <a:p>
            <a:pPr algn="just"/>
            <a:endParaRPr lang="en-US" dirty="0" smtClean="0"/>
          </a:p>
          <a:p>
            <a:pPr algn="just"/>
            <a:endParaRPr lang="en-US" dirty="0" smtClean="0"/>
          </a:p>
          <a:p>
            <a:pPr algn="just"/>
            <a:r>
              <a:rPr lang="en-US" dirty="0" smtClean="0"/>
              <a:t>where K is the hydraulic conductivity</a:t>
            </a:r>
          </a:p>
          <a:p>
            <a:pPr algn="just"/>
            <a:endParaRPr lang="en-US" dirty="0" smtClean="0"/>
          </a:p>
          <a:p>
            <a:pPr algn="just"/>
            <a:r>
              <a:rPr lang="en-US" dirty="0" smtClean="0"/>
              <a:t>L is the sample length, </a:t>
            </a:r>
          </a:p>
          <a:p>
            <a:pPr algn="just"/>
            <a:endParaRPr lang="en-US" dirty="0" smtClean="0"/>
          </a:p>
          <a:p>
            <a:pPr algn="just"/>
            <a:r>
              <a:rPr lang="en-US" dirty="0" smtClean="0"/>
              <a:t>h</a:t>
            </a:r>
            <a:r>
              <a:rPr lang="en-US" baseline="-25000" dirty="0" smtClean="0"/>
              <a:t>o</a:t>
            </a:r>
            <a:r>
              <a:rPr lang="en-US" baseline="30000" dirty="0" smtClean="0"/>
              <a:t> </a:t>
            </a:r>
            <a:r>
              <a:rPr lang="en-US" dirty="0" smtClean="0"/>
              <a:t>is the initial head in the falling tube, </a:t>
            </a:r>
          </a:p>
          <a:p>
            <a:pPr algn="just"/>
            <a:endParaRPr lang="en-US" dirty="0" smtClean="0"/>
          </a:p>
          <a:p>
            <a:pPr algn="just"/>
            <a:r>
              <a:rPr lang="en-US" dirty="0" smtClean="0"/>
              <a:t>h is the final head in the falling tube, </a:t>
            </a:r>
          </a:p>
          <a:p>
            <a:pPr algn="just"/>
            <a:endParaRPr lang="en-US" dirty="0" smtClean="0"/>
          </a:p>
          <a:p>
            <a:pPr algn="just"/>
            <a:r>
              <a:rPr lang="en-US" dirty="0" smtClean="0"/>
              <a:t>t the time that it takes for the head to drop from h</a:t>
            </a:r>
            <a:r>
              <a:rPr lang="en-US" baseline="-25000" dirty="0" smtClean="0"/>
              <a:t>o</a:t>
            </a:r>
            <a:r>
              <a:rPr lang="en-US" baseline="30000" dirty="0" smtClean="0"/>
              <a:t> </a:t>
            </a:r>
            <a:r>
              <a:rPr lang="en-US" dirty="0" smtClean="0"/>
              <a:t>to h, </a:t>
            </a:r>
          </a:p>
          <a:p>
            <a:pPr algn="just"/>
            <a:endParaRPr lang="en-US" dirty="0" smtClean="0"/>
          </a:p>
          <a:p>
            <a:pPr algn="just"/>
            <a:r>
              <a:rPr lang="en-US" dirty="0" err="1" smtClean="0"/>
              <a:t>d</a:t>
            </a:r>
            <a:r>
              <a:rPr lang="en-US" baseline="-25000" dirty="0" err="1" smtClean="0"/>
              <a:t>tube</a:t>
            </a:r>
            <a:r>
              <a:rPr lang="en-US" baseline="30000" dirty="0" smtClean="0"/>
              <a:t> </a:t>
            </a:r>
            <a:r>
              <a:rPr lang="en-US" dirty="0" smtClean="0"/>
              <a:t>is the diameter of the falling tube, and </a:t>
            </a:r>
          </a:p>
          <a:p>
            <a:pPr algn="just"/>
            <a:endParaRPr lang="en-US" dirty="0" smtClean="0"/>
          </a:p>
          <a:p>
            <a:pPr algn="just"/>
            <a:r>
              <a:rPr lang="en-US" dirty="0" smtClean="0"/>
              <a:t>d</a:t>
            </a:r>
            <a:r>
              <a:rPr lang="en-US" baseline="-25000" dirty="0" smtClean="0"/>
              <a:t>perm</a:t>
            </a:r>
            <a:r>
              <a:rPr lang="en-US" baseline="30000" dirty="0" smtClean="0"/>
              <a:t> </a:t>
            </a:r>
            <a:r>
              <a:rPr lang="en-US" dirty="0" smtClean="0"/>
              <a:t>is the inside diameter of the </a:t>
            </a:r>
            <a:r>
              <a:rPr lang="en-US" dirty="0" err="1" smtClean="0"/>
              <a:t>permeameter</a:t>
            </a:r>
            <a:r>
              <a:rPr lang="en-US" dirty="0" smtClean="0"/>
              <a:t>. </a:t>
            </a:r>
            <a:endParaRPr lang="en-US" dirty="0"/>
          </a:p>
        </p:txBody>
      </p:sp>
      <p:pic>
        <p:nvPicPr>
          <p:cNvPr id="20" name="Picture 7"/>
          <p:cNvPicPr>
            <a:picLocks noChangeAspect="1" noChangeArrowheads="1"/>
          </p:cNvPicPr>
          <p:nvPr/>
        </p:nvPicPr>
        <p:blipFill>
          <a:blip r:embed="rId2" cstate="print"/>
          <a:srcRect/>
          <a:stretch>
            <a:fillRect/>
          </a:stretch>
        </p:blipFill>
        <p:spPr bwMode="auto">
          <a:xfrm>
            <a:off x="2143125" y="1514475"/>
            <a:ext cx="1743075" cy="857250"/>
          </a:xfrm>
          <a:prstGeom prst="rect">
            <a:avLst/>
          </a:prstGeom>
          <a:noFill/>
          <a:ln w="28575">
            <a:solidFill>
              <a:srgbClr val="FF0000"/>
            </a:solidFill>
            <a:miter lim="800000"/>
            <a:headEnd/>
            <a:tailEnd/>
          </a:ln>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47800"/>
            <a:ext cx="289560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0993" y="139482"/>
            <a:ext cx="1130607" cy="922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200" dirty="0" smtClean="0"/>
              <a:t>Laboratory measurements for Hydraulic Conductivity</a:t>
            </a:r>
            <a:endParaRPr lang="en-US" sz="3200" dirty="0"/>
          </a:p>
        </p:txBody>
      </p:sp>
      <p:sp>
        <p:nvSpPr>
          <p:cNvPr id="3" name="Content Placeholder 2"/>
          <p:cNvSpPr>
            <a:spLocks noGrp="1"/>
          </p:cNvSpPr>
          <p:nvPr>
            <p:ph idx="1"/>
          </p:nvPr>
        </p:nvSpPr>
        <p:spPr>
          <a:xfrm>
            <a:off x="457200" y="1646236"/>
            <a:ext cx="8229600" cy="4906963"/>
          </a:xfrm>
        </p:spPr>
        <p:txBody>
          <a:bodyPr>
            <a:normAutofit fontScale="77500" lnSpcReduction="20000"/>
          </a:bodyPr>
          <a:lstStyle/>
          <a:p>
            <a:pPr algn="just"/>
            <a:r>
              <a:rPr lang="en-US" dirty="0" smtClean="0"/>
              <a:t>Permeameter results may bear little relation to actual field hydraulic conductivity because</a:t>
            </a:r>
          </a:p>
          <a:p>
            <a:pPr algn="just"/>
            <a:endParaRPr lang="en-US" dirty="0" smtClean="0"/>
          </a:p>
          <a:p>
            <a:pPr algn="just"/>
            <a:r>
              <a:rPr lang="en-US" dirty="0" smtClean="0"/>
              <a:t>Undisturbed samples of unconsolidated material are difficult to obtain, (Disturbed sample experience changes in porosity, packing and grain orientation which modifies the hydraulic conductivity).</a:t>
            </a:r>
          </a:p>
          <a:p>
            <a:pPr algn="just">
              <a:buNone/>
            </a:pPr>
            <a:endParaRPr lang="en-US" dirty="0" smtClean="0"/>
          </a:p>
          <a:p>
            <a:pPr algn="just"/>
            <a:r>
              <a:rPr lang="en-US" dirty="0" smtClean="0"/>
              <a:t>One or even several samples may not represent the hydraulic conductivity of the entire aquifer, (Actual aquifer hydraulic conductivity may vary with depths and location).</a:t>
            </a:r>
          </a:p>
          <a:p>
            <a:pPr algn="just"/>
            <a:endParaRPr lang="en-US" dirty="0" smtClean="0"/>
          </a:p>
          <a:p>
            <a:pPr algn="just"/>
            <a:r>
              <a:rPr lang="en-US" dirty="0" smtClean="0"/>
              <a:t>Directional properties of hydraulic conductivity may not be identified with laboratory methods.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3200" dirty="0" smtClean="0"/>
              <a:t>Laboratory measurements for Hydraulic Conductivity</a:t>
            </a:r>
            <a:endParaRPr lang="en-US" sz="3200" dirty="0"/>
          </a:p>
        </p:txBody>
      </p:sp>
      <p:sp>
        <p:nvSpPr>
          <p:cNvPr id="3" name="Content Placeholder 2"/>
          <p:cNvSpPr>
            <a:spLocks noGrp="1"/>
          </p:cNvSpPr>
          <p:nvPr>
            <p:ph idx="1"/>
          </p:nvPr>
        </p:nvSpPr>
        <p:spPr>
          <a:xfrm>
            <a:off x="457200" y="1646236"/>
            <a:ext cx="4038600" cy="4983164"/>
          </a:xfrm>
        </p:spPr>
        <p:txBody>
          <a:bodyPr>
            <a:normAutofit fontScale="62500" lnSpcReduction="20000"/>
          </a:bodyPr>
          <a:lstStyle/>
          <a:p>
            <a:pPr algn="ctr">
              <a:buNone/>
            </a:pPr>
            <a:r>
              <a:rPr lang="en-US" b="1" dirty="0" smtClean="0">
                <a:solidFill>
                  <a:srgbClr val="FF0000"/>
                </a:solidFill>
              </a:rPr>
              <a:t>Tracer Tests</a:t>
            </a:r>
          </a:p>
          <a:p>
            <a:pPr algn="ctr">
              <a:buNone/>
            </a:pPr>
            <a:endParaRPr lang="en-US" b="1" dirty="0" smtClean="0">
              <a:solidFill>
                <a:srgbClr val="FFC000"/>
              </a:solidFill>
            </a:endParaRPr>
          </a:p>
          <a:p>
            <a:pPr algn="just"/>
            <a:r>
              <a:rPr lang="en-US" sz="3400" dirty="0" smtClean="0"/>
              <a:t>Field determinations of hydraulic conductivity can be made by measuring the time interval for a water tracer between two observation wells or test holes.</a:t>
            </a:r>
          </a:p>
          <a:p>
            <a:pPr algn="just"/>
            <a:endParaRPr lang="en-US" sz="3400" dirty="0" smtClean="0"/>
          </a:p>
          <a:p>
            <a:pPr algn="just"/>
            <a:r>
              <a:rPr lang="en-US" sz="3400" dirty="0" smtClean="0"/>
              <a:t>For the tracer, a dye, such as sodium fluorescein, or a salt such as calcium chloride, is convenient, inexpensive, easy to detect and safe.</a:t>
            </a:r>
            <a:endParaRPr lang="en-US" sz="3400" dirty="0"/>
          </a:p>
        </p:txBody>
      </p:sp>
      <p:pic>
        <p:nvPicPr>
          <p:cNvPr id="1027" name="Picture 3"/>
          <p:cNvPicPr>
            <a:picLocks noChangeAspect="1" noChangeArrowheads="1"/>
          </p:cNvPicPr>
          <p:nvPr/>
        </p:nvPicPr>
        <p:blipFill>
          <a:blip r:embed="rId2" cstate="print"/>
          <a:srcRect/>
          <a:stretch>
            <a:fillRect/>
          </a:stretch>
        </p:blipFill>
        <p:spPr bwMode="auto">
          <a:xfrm>
            <a:off x="4495800" y="2419350"/>
            <a:ext cx="4486542"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90600" y="304800"/>
            <a:ext cx="7498080" cy="1143000"/>
          </a:xfrm>
        </p:spPr>
        <p:txBody>
          <a:bodyPr>
            <a:normAutofit/>
          </a:bodyPr>
          <a:lstStyle/>
          <a:p>
            <a:r>
              <a:rPr lang="en-US" sz="3200" dirty="0" smtClean="0"/>
              <a:t>Laboratory measurements for Hydraulic Conductivity</a:t>
            </a:r>
            <a:endParaRPr lang="en-US" sz="3200" dirty="0"/>
          </a:p>
        </p:txBody>
      </p:sp>
      <p:sp>
        <p:nvSpPr>
          <p:cNvPr id="3" name="Content Placeholder 2"/>
          <p:cNvSpPr>
            <a:spLocks noGrp="1"/>
          </p:cNvSpPr>
          <p:nvPr>
            <p:ph idx="1"/>
          </p:nvPr>
        </p:nvSpPr>
        <p:spPr>
          <a:xfrm>
            <a:off x="457200" y="1798320"/>
            <a:ext cx="3886200" cy="4907280"/>
          </a:xfrm>
        </p:spPr>
        <p:txBody>
          <a:bodyPr>
            <a:normAutofit fontScale="55000" lnSpcReduction="20000"/>
          </a:bodyPr>
          <a:lstStyle/>
          <a:p>
            <a:pPr algn="just"/>
            <a:r>
              <a:rPr lang="en-US" dirty="0" smtClean="0"/>
              <a:t>The figure shows the cross-section of a portion of an unconfined aquifer with groundwater flowing from hole A towards hole B.</a:t>
            </a:r>
          </a:p>
          <a:p>
            <a:pPr algn="just"/>
            <a:endParaRPr lang="en-US" dirty="0" smtClean="0"/>
          </a:p>
          <a:p>
            <a:pPr algn="just"/>
            <a:r>
              <a:rPr lang="en-US" dirty="0" smtClean="0"/>
              <a:t>The tracer is injected in hole A and the samples of water are taken from hole B to determine the travel time for tracer.</a:t>
            </a:r>
          </a:p>
          <a:p>
            <a:pPr algn="just"/>
            <a:endParaRPr lang="en-US" dirty="0" smtClean="0"/>
          </a:p>
          <a:p>
            <a:pPr algn="just"/>
            <a:endParaRPr lang="en-US" dirty="0" smtClean="0"/>
          </a:p>
          <a:p>
            <a:pPr algn="just"/>
            <a:endParaRPr lang="en-US" dirty="0" smtClean="0"/>
          </a:p>
          <a:p>
            <a:pPr algn="just"/>
            <a:endParaRPr lang="en-US" dirty="0" smtClean="0"/>
          </a:p>
          <a:p>
            <a:pPr algn="just"/>
            <a:r>
              <a:rPr lang="en-US" dirty="0" smtClean="0"/>
              <a:t>Where K is the hydraulic conductivity,</a:t>
            </a:r>
            <a:r>
              <a:rPr lang="el-GR" dirty="0" smtClean="0"/>
              <a:t>α</a:t>
            </a:r>
            <a:r>
              <a:rPr lang="en-US" dirty="0" smtClean="0"/>
              <a:t> is the porosity and h and L are shown in the figure</a:t>
            </a:r>
          </a:p>
        </p:txBody>
      </p:sp>
      <p:pic>
        <p:nvPicPr>
          <p:cNvPr id="2051" name="Picture 3"/>
          <p:cNvPicPr>
            <a:picLocks noChangeAspect="1" noChangeArrowheads="1"/>
          </p:cNvPicPr>
          <p:nvPr/>
        </p:nvPicPr>
        <p:blipFill>
          <a:blip r:embed="rId2" cstate="print"/>
          <a:srcRect/>
          <a:stretch>
            <a:fillRect/>
          </a:stretch>
        </p:blipFill>
        <p:spPr bwMode="auto">
          <a:xfrm>
            <a:off x="1905000" y="4196797"/>
            <a:ext cx="1066800" cy="707335"/>
          </a:xfrm>
          <a:prstGeom prst="rect">
            <a:avLst/>
          </a:prstGeom>
          <a:noFill/>
          <a:ln w="9525">
            <a:solidFill>
              <a:schemeClr val="tx1"/>
            </a:solid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425382" y="1752600"/>
            <a:ext cx="4509067" cy="4191000"/>
          </a:xfrm>
          <a:prstGeom prst="rect">
            <a:avLst/>
          </a:prstGeom>
          <a:noFill/>
          <a:ln w="9525">
            <a:noFill/>
            <a:miter lim="800000"/>
            <a:headEnd/>
            <a:tailEnd/>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0993" y="139482"/>
            <a:ext cx="1130607" cy="922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057575" y="1458916"/>
            <a:ext cx="5047488" cy="3934587"/>
          </a:xfrm>
          <a:prstGeom prst="rect">
            <a:avLst/>
          </a:prstGeom>
        </p:spPr>
      </p:pic>
      <p:sp>
        <p:nvSpPr>
          <p:cNvPr id="2053" name="Title 1"/>
          <p:cNvSpPr>
            <a:spLocks noGrp="1"/>
          </p:cNvSpPr>
          <p:nvPr>
            <p:ph type="title"/>
          </p:nvPr>
        </p:nvSpPr>
        <p:spPr/>
        <p:txBody>
          <a:bodyPr/>
          <a:lstStyle/>
          <a:p>
            <a:pPr eaLnBrk="1" hangingPunct="1"/>
            <a:r>
              <a:rPr lang="en-US" sz="4400" b="1" dirty="0" smtClean="0"/>
              <a:t>Darcy’s Experiments</a:t>
            </a:r>
          </a:p>
        </p:txBody>
      </p:sp>
      <p:sp>
        <p:nvSpPr>
          <p:cNvPr id="2054" name="Content Placeholder 2"/>
          <p:cNvSpPr>
            <a:spLocks noGrp="1"/>
          </p:cNvSpPr>
          <p:nvPr>
            <p:ph sz="half" idx="1"/>
          </p:nvPr>
        </p:nvSpPr>
        <p:spPr>
          <a:xfrm>
            <a:off x="457200" y="1600200"/>
            <a:ext cx="3810000" cy="4525963"/>
          </a:xfrm>
        </p:spPr>
        <p:txBody>
          <a:bodyPr>
            <a:normAutofit/>
          </a:bodyPr>
          <a:lstStyle/>
          <a:p>
            <a:r>
              <a:rPr lang="en-US" sz="2400" dirty="0" smtClean="0"/>
              <a:t>Discharge (Q) is </a:t>
            </a:r>
          </a:p>
          <a:p>
            <a:pPr marL="457200" lvl="1" indent="0">
              <a:buNone/>
            </a:pPr>
            <a:r>
              <a:rPr lang="en-US" sz="2000" dirty="0" smtClean="0"/>
              <a:t>Proportional </a:t>
            </a:r>
            <a:r>
              <a:rPr lang="en-US" sz="2000" dirty="0"/>
              <a:t>to </a:t>
            </a:r>
          </a:p>
          <a:p>
            <a:pPr lvl="1"/>
            <a:r>
              <a:rPr lang="en-US" sz="2200" dirty="0" smtClean="0"/>
              <a:t>Area (A)</a:t>
            </a:r>
            <a:endParaRPr lang="en-US" sz="2200" dirty="0"/>
          </a:p>
          <a:p>
            <a:pPr lvl="1"/>
            <a:r>
              <a:rPr lang="en-US" sz="2200" dirty="0" smtClean="0"/>
              <a:t>Head difference (dh)</a:t>
            </a:r>
            <a:endParaRPr lang="en-US" sz="2200" dirty="0"/>
          </a:p>
          <a:p>
            <a:pPr marL="457200" lvl="1" indent="0">
              <a:buNone/>
            </a:pPr>
            <a:r>
              <a:rPr lang="en-US" sz="2000" dirty="0" smtClean="0"/>
              <a:t>Inversely proportional </a:t>
            </a:r>
            <a:r>
              <a:rPr lang="en-US" sz="2000" dirty="0"/>
              <a:t>to </a:t>
            </a:r>
          </a:p>
          <a:p>
            <a:pPr lvl="1"/>
            <a:r>
              <a:rPr lang="en-US" sz="2200" dirty="0" smtClean="0"/>
              <a:t>Length (dl)</a:t>
            </a:r>
          </a:p>
          <a:p>
            <a:r>
              <a:rPr lang="en-US" sz="2400" dirty="0" smtClean="0"/>
              <a:t>Coefficient of proportionality is </a:t>
            </a:r>
          </a:p>
          <a:p>
            <a:pPr marL="457200" lvl="1" indent="0">
              <a:buNone/>
            </a:pPr>
            <a:r>
              <a:rPr lang="en-US" sz="2000" b="1" i="1" dirty="0" smtClean="0">
                <a:solidFill>
                  <a:srgbClr val="FF0000"/>
                </a:solidFill>
              </a:rPr>
              <a:t>K</a:t>
            </a:r>
            <a:r>
              <a:rPr lang="en-US" sz="2000" b="1" dirty="0" smtClean="0">
                <a:solidFill>
                  <a:srgbClr val="FF0000"/>
                </a:solidFill>
              </a:rPr>
              <a:t> </a:t>
            </a:r>
            <a:r>
              <a:rPr lang="en-US" sz="2000" b="1" dirty="0">
                <a:solidFill>
                  <a:srgbClr val="FF0000"/>
                </a:solidFill>
              </a:rPr>
              <a:t>= hydraulic </a:t>
            </a:r>
            <a:r>
              <a:rPr lang="en-US" sz="2000" b="1" dirty="0" smtClean="0">
                <a:solidFill>
                  <a:srgbClr val="FF0000"/>
                </a:solidFill>
              </a:rPr>
              <a:t>conductivity</a:t>
            </a:r>
            <a:endParaRPr lang="en-US" sz="2000" b="1" dirty="0">
              <a:solidFill>
                <a:srgbClr val="FF0000"/>
              </a:solidFill>
            </a:endParaRPr>
          </a:p>
          <a:p>
            <a:pPr marL="114300" indent="0">
              <a:buNone/>
            </a:pPr>
            <a:endParaRPr lang="en-US" sz="2400" dirty="0"/>
          </a:p>
          <a:p>
            <a:pPr lvl="1"/>
            <a:endParaRPr lang="en-US" sz="2000" i="1" dirty="0"/>
          </a:p>
        </p:txBody>
      </p:sp>
      <p:graphicFrame>
        <p:nvGraphicFramePr>
          <p:cNvPr id="2050" name="Object 2"/>
          <p:cNvGraphicFramePr>
            <a:graphicFrameLocks noChangeAspect="1"/>
          </p:cNvGraphicFramePr>
          <p:nvPr>
            <p:extLst>
              <p:ext uri="{D42A27DB-BD31-4B8C-83A1-F6EECF244321}">
                <p14:modId xmlns:p14="http://schemas.microsoft.com/office/powerpoint/2010/main" val="1048180052"/>
              </p:ext>
            </p:extLst>
          </p:nvPr>
        </p:nvGraphicFramePr>
        <p:xfrm>
          <a:off x="1377950" y="5778500"/>
          <a:ext cx="1435100" cy="660400"/>
        </p:xfrm>
        <a:graphic>
          <a:graphicData uri="http://schemas.openxmlformats.org/presentationml/2006/ole">
            <mc:AlternateContent xmlns:mc="http://schemas.openxmlformats.org/markup-compatibility/2006">
              <mc:Choice xmlns:v="urn:schemas-microsoft-com:vml" Requires="v">
                <p:oleObj spid="_x0000_s5207" name="Equation" r:id="rId5" imgW="1434960" imgH="660240" progId="Equation.3">
                  <p:embed/>
                </p:oleObj>
              </mc:Choice>
              <mc:Fallback>
                <p:oleObj name="Equation" r:id="rId5" imgW="1434960" imgH="660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7950" y="5778500"/>
                        <a:ext cx="14351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751771505"/>
              </p:ext>
            </p:extLst>
          </p:nvPr>
        </p:nvGraphicFramePr>
        <p:xfrm>
          <a:off x="3898900" y="5803900"/>
          <a:ext cx="1625600" cy="609600"/>
        </p:xfrm>
        <a:graphic>
          <a:graphicData uri="http://schemas.openxmlformats.org/presentationml/2006/ole">
            <mc:AlternateContent xmlns:mc="http://schemas.openxmlformats.org/markup-compatibility/2006">
              <mc:Choice xmlns:v="urn:schemas-microsoft-com:vml" Requires="v">
                <p:oleObj spid="_x0000_s5208" name="Equation" r:id="rId7" imgW="1625600" imgH="609600" progId="Equation.3">
                  <p:embed/>
                </p:oleObj>
              </mc:Choice>
              <mc:Fallback>
                <p:oleObj name="Equation" r:id="rId7" imgW="1625600" imgH="609600" progId="Equation.3">
                  <p:embed/>
                  <p:pic>
                    <p:nvPicPr>
                      <p:cNvPr id="0" name=""/>
                      <p:cNvPicPr>
                        <a:picLocks noChangeAspect="1" noChangeArrowheads="1"/>
                      </p:cNvPicPr>
                      <p:nvPr/>
                    </p:nvPicPr>
                    <p:blipFill>
                      <a:blip r:embed="rId8"/>
                      <a:srcRect/>
                      <a:stretch>
                        <a:fillRect/>
                      </a:stretch>
                    </p:blipFill>
                    <p:spPr bwMode="auto">
                      <a:xfrm>
                        <a:off x="3898900" y="5803900"/>
                        <a:ext cx="1625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116782432"/>
              </p:ext>
            </p:extLst>
          </p:nvPr>
        </p:nvGraphicFramePr>
        <p:xfrm>
          <a:off x="6381750" y="5778500"/>
          <a:ext cx="1282700" cy="609600"/>
        </p:xfrm>
        <a:graphic>
          <a:graphicData uri="http://schemas.openxmlformats.org/presentationml/2006/ole">
            <mc:AlternateContent xmlns:mc="http://schemas.openxmlformats.org/markup-compatibility/2006">
              <mc:Choice xmlns:v="urn:schemas-microsoft-com:vml" Requires="v">
                <p:oleObj spid="_x0000_s5209" name="Equation" r:id="rId9" imgW="1282700" imgH="609600" progId="Equation.3">
                  <p:embed/>
                </p:oleObj>
              </mc:Choice>
              <mc:Fallback>
                <p:oleObj name="Equation" r:id="rId9" imgW="1282700" imgH="609600" progId="Equation.3">
                  <p:embed/>
                  <p:pic>
                    <p:nvPicPr>
                      <p:cNvPr id="0" name=""/>
                      <p:cNvPicPr>
                        <a:picLocks noChangeAspect="1" noChangeArrowheads="1"/>
                      </p:cNvPicPr>
                      <p:nvPr/>
                    </p:nvPicPr>
                    <p:blipFill>
                      <a:blip r:embed="rId10"/>
                      <a:srcRect/>
                      <a:stretch>
                        <a:fillRect/>
                      </a:stretch>
                    </p:blipFill>
                    <p:spPr bwMode="auto">
                      <a:xfrm>
                        <a:off x="6381750" y="5778500"/>
                        <a:ext cx="12827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8ED7972-2960-4BC0-9B18-775109CACEB6}" type="slidenum">
              <a:rPr lang="en-US" smtClean="0"/>
              <a:pPr>
                <a:defRPr/>
              </a:pPr>
              <a:t>3</a:t>
            </a:fld>
            <a:endParaRPr lang="en-US"/>
          </a:p>
        </p:txBody>
      </p:sp>
    </p:spTree>
    <p:extLst>
      <p:ext uri="{BB962C8B-B14F-4D97-AF65-F5344CB8AC3E}">
        <p14:creationId xmlns:p14="http://schemas.microsoft.com/office/powerpoint/2010/main" val="289543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3200" dirty="0" smtClean="0"/>
              <a:t>Laboratory measurements for Hydraulic Conductivity</a:t>
            </a:r>
            <a:endParaRPr lang="en-US" sz="3200" dirty="0"/>
          </a:p>
        </p:txBody>
      </p:sp>
      <p:sp>
        <p:nvSpPr>
          <p:cNvPr id="3" name="Content Placeholder 2"/>
          <p:cNvSpPr>
            <a:spLocks noGrp="1"/>
          </p:cNvSpPr>
          <p:nvPr>
            <p:ph idx="1"/>
          </p:nvPr>
        </p:nvSpPr>
        <p:spPr>
          <a:xfrm>
            <a:off x="457200" y="1646237"/>
            <a:ext cx="3962400" cy="4526280"/>
          </a:xfrm>
        </p:spPr>
        <p:txBody>
          <a:bodyPr>
            <a:normAutofit/>
          </a:bodyPr>
          <a:lstStyle/>
          <a:p>
            <a:pPr algn="just"/>
            <a:r>
              <a:rPr lang="en-US" sz="2000" dirty="0" err="1" smtClean="0"/>
              <a:t>Va</a:t>
            </a:r>
            <a:r>
              <a:rPr lang="en-US" sz="2000" dirty="0" smtClean="0"/>
              <a:t> can also be expressed as distance over time or L/t. Equating these in the previous equation and solving for K yields.</a:t>
            </a:r>
          </a:p>
          <a:p>
            <a:pPr algn="just"/>
            <a:endParaRPr lang="en-US" sz="2000" dirty="0" smtClean="0"/>
          </a:p>
          <a:p>
            <a:pPr algn="just"/>
            <a:endParaRPr lang="en-US" sz="2000" dirty="0" smtClean="0"/>
          </a:p>
          <a:p>
            <a:pPr algn="just"/>
            <a:endParaRPr lang="en-US" sz="2000" dirty="0" smtClean="0"/>
          </a:p>
          <a:p>
            <a:pPr algn="just"/>
            <a:endParaRPr lang="en-US" sz="2000" dirty="0" smtClean="0"/>
          </a:p>
          <a:p>
            <a:pPr algn="just"/>
            <a:r>
              <a:rPr lang="en-US" sz="2000" dirty="0" smtClean="0"/>
              <a:t>Though this procedure is simple but the results are only the approximation of K because of serious limitations in the field.</a:t>
            </a:r>
          </a:p>
          <a:p>
            <a:pPr algn="just"/>
            <a:endParaRPr lang="en-US" sz="2000" dirty="0" smtClean="0"/>
          </a:p>
        </p:txBody>
      </p:sp>
      <p:pic>
        <p:nvPicPr>
          <p:cNvPr id="3074" name="Picture 2"/>
          <p:cNvPicPr>
            <a:picLocks noChangeAspect="1" noChangeArrowheads="1"/>
          </p:cNvPicPr>
          <p:nvPr/>
        </p:nvPicPr>
        <p:blipFill>
          <a:blip r:embed="rId2" cstate="print"/>
          <a:srcRect/>
          <a:stretch>
            <a:fillRect/>
          </a:stretch>
        </p:blipFill>
        <p:spPr bwMode="auto">
          <a:xfrm>
            <a:off x="1828800" y="3429000"/>
            <a:ext cx="1263015" cy="742950"/>
          </a:xfrm>
          <a:prstGeom prst="rect">
            <a:avLst/>
          </a:prstGeom>
          <a:noFill/>
          <a:ln w="28575">
            <a:solidFill>
              <a:srgbClr val="FF0000"/>
            </a:solid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4425382" y="1752600"/>
            <a:ext cx="4509067"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3200" dirty="0" smtClean="0"/>
              <a:t>Laboratory measurements for Hydraulic Conductivity</a:t>
            </a:r>
            <a:endParaRPr lang="en-US" sz="3200" dirty="0"/>
          </a:p>
        </p:txBody>
      </p:sp>
      <p:sp>
        <p:nvSpPr>
          <p:cNvPr id="3" name="Content Placeholder 2"/>
          <p:cNvSpPr>
            <a:spLocks noGrp="1"/>
          </p:cNvSpPr>
          <p:nvPr>
            <p:ph idx="1"/>
          </p:nvPr>
        </p:nvSpPr>
        <p:spPr>
          <a:xfrm>
            <a:off x="1435608" y="1676400"/>
            <a:ext cx="7498080" cy="4800600"/>
          </a:xfrm>
        </p:spPr>
        <p:txBody>
          <a:bodyPr>
            <a:normAutofit fontScale="85000" lnSpcReduction="20000"/>
          </a:bodyPr>
          <a:lstStyle/>
          <a:p>
            <a:pPr algn="just"/>
            <a:r>
              <a:rPr lang="en-US" dirty="0" smtClean="0"/>
              <a:t>Limitations of tracer tests are the following:</a:t>
            </a:r>
          </a:p>
          <a:p>
            <a:pPr algn="just"/>
            <a:endParaRPr lang="en-US" dirty="0" smtClean="0"/>
          </a:p>
          <a:p>
            <a:pPr algn="just"/>
            <a:r>
              <a:rPr lang="en-US" dirty="0" smtClean="0"/>
              <a:t>The holes need to be close together, otherwise the travel time interval can be excessively long.</a:t>
            </a:r>
          </a:p>
          <a:p>
            <a:pPr algn="just"/>
            <a:endParaRPr lang="en-US" dirty="0" smtClean="0"/>
          </a:p>
          <a:p>
            <a:pPr algn="just"/>
            <a:r>
              <a:rPr lang="en-US" dirty="0" smtClean="0"/>
              <a:t>Unless the flow direction is accurately known, the tracer may miss the downstream hole entirely.</a:t>
            </a:r>
          </a:p>
          <a:p>
            <a:pPr algn="just"/>
            <a:endParaRPr lang="en-US" dirty="0" smtClean="0"/>
          </a:p>
          <a:p>
            <a:pPr algn="just"/>
            <a:r>
              <a:rPr lang="en-US" dirty="0" smtClean="0"/>
              <a:t>If the aquifer is layered with different hydraulic conductivities, the first arrival of the tracer will result in a conductivity considerably larger than the average of the aquifer.</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smtClean="0"/>
              <a:t>Laboratory measurements for Hydraulic Conductivity</a:t>
            </a:r>
            <a:endParaRPr lang="en-US" dirty="0"/>
          </a:p>
        </p:txBody>
      </p:sp>
      <p:sp>
        <p:nvSpPr>
          <p:cNvPr id="3" name="Content Placeholder 2"/>
          <p:cNvSpPr>
            <a:spLocks noGrp="1"/>
          </p:cNvSpPr>
          <p:nvPr>
            <p:ph idx="1"/>
          </p:nvPr>
        </p:nvSpPr>
        <p:spPr>
          <a:xfrm>
            <a:off x="457200" y="1646237"/>
            <a:ext cx="8229600" cy="1477963"/>
          </a:xfrm>
        </p:spPr>
        <p:txBody>
          <a:bodyPr>
            <a:normAutofit fontScale="55000" lnSpcReduction="20000"/>
          </a:bodyPr>
          <a:lstStyle/>
          <a:p>
            <a:pPr algn="just"/>
            <a:r>
              <a:rPr lang="en-US" dirty="0" smtClean="0"/>
              <a:t>A tracer test is conducted to determine the hydraulic conductivity of an unconfined aquifer. The water levels in the two observation wells 20 m apart are 18.4 m and 17.1 m respectively. The tracer injected in the first well reaches the second well in 167 hours. Calculate the hydraulic conductivity of the unconfined aquifer if the porosity of the formation is 0.25.</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200" dirty="0" smtClean="0"/>
              <a:t>Laboratory measurements for Hydraulic Conductivity</a:t>
            </a:r>
            <a:endParaRPr lang="en-US" sz="3200"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most reliable method for estimating aquifer hydraulic conductivity is by pumping test of wells.</a:t>
            </a:r>
          </a:p>
          <a:p>
            <a:pPr algn="just"/>
            <a:endParaRPr lang="en-US" dirty="0" smtClean="0"/>
          </a:p>
          <a:p>
            <a:pPr algn="just"/>
            <a:r>
              <a:rPr lang="en-US" dirty="0" smtClean="0"/>
              <a:t>Based on observation of water levels near pumping wells, an integrated K value over a big section of the aquifer can be obtained</a:t>
            </a:r>
          </a:p>
          <a:p>
            <a:pPr algn="just"/>
            <a:endParaRPr lang="en-US" dirty="0" smtClean="0"/>
          </a:p>
          <a:p>
            <a:pPr algn="just"/>
            <a:r>
              <a:rPr lang="en-US" dirty="0" smtClean="0"/>
              <a:t>The reliability of this method is much superior to the methods discussed earlier.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Hydraulic Conductivity for </a:t>
            </a:r>
            <a:r>
              <a:rPr lang="en-US" sz="3200" dirty="0" smtClean="0"/>
              <a:t>Anisotropic </a:t>
            </a:r>
            <a:r>
              <a:rPr lang="en-US" sz="3200" dirty="0" smtClean="0"/>
              <a:t>Aquifer</a:t>
            </a:r>
            <a:endParaRPr lang="en-US" sz="3200" dirty="0"/>
          </a:p>
        </p:txBody>
      </p:sp>
      <p:sp>
        <p:nvSpPr>
          <p:cNvPr id="3" name="Content Placeholder 2"/>
          <p:cNvSpPr>
            <a:spLocks noGrp="1"/>
          </p:cNvSpPr>
          <p:nvPr>
            <p:ph idx="1"/>
          </p:nvPr>
        </p:nvSpPr>
        <p:spPr>
          <a:xfrm>
            <a:off x="990600" y="1447800"/>
            <a:ext cx="7943088" cy="4800600"/>
          </a:xfrm>
        </p:spPr>
        <p:txBody>
          <a:bodyPr>
            <a:normAutofit/>
          </a:bodyPr>
          <a:lstStyle/>
          <a:p>
            <a:pPr algn="just"/>
            <a:r>
              <a:rPr lang="en-US" dirty="0" smtClean="0"/>
              <a:t>All the pervious calculations of hydraulic conductivity was based on the assumption  that the geologic material was homogeneous and isotropic, implying that the hydraulic conductivity was equal in all directions.</a:t>
            </a:r>
          </a:p>
          <a:p>
            <a:pPr algn="just"/>
            <a:endParaRPr lang="en-US" dirty="0" smtClean="0"/>
          </a:p>
          <a:p>
            <a:pPr algn="just"/>
            <a:r>
              <a:rPr lang="en-US" dirty="0" smtClean="0"/>
              <a:t>However, for undisturbed , unconsolidated alluvial material it is rarely the case.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30"/>
          <p:cNvSpPr>
            <a:spLocks noGrp="1"/>
          </p:cNvSpPr>
          <p:nvPr>
            <p:ph idx="1"/>
          </p:nvPr>
        </p:nvSpPr>
        <p:spPr>
          <a:xfrm>
            <a:off x="457200" y="1646237"/>
            <a:ext cx="8382000" cy="3078163"/>
          </a:xfrm>
        </p:spPr>
        <p:txBody>
          <a:bodyPr>
            <a:normAutofit fontScale="47500" lnSpcReduction="20000"/>
          </a:bodyPr>
          <a:lstStyle/>
          <a:p>
            <a:pPr algn="just"/>
            <a:r>
              <a:rPr lang="en-US" dirty="0" smtClean="0"/>
              <a:t>Consider an aquifer consisting of two horizontal layers, each individually isotropic with different thickness and conductivities as shown in the figure.</a:t>
            </a:r>
          </a:p>
          <a:p>
            <a:pPr algn="just"/>
            <a:endParaRPr lang="en-US" dirty="0" smtClean="0"/>
          </a:p>
          <a:p>
            <a:pPr algn="just"/>
            <a:r>
              <a:rPr lang="en-US" dirty="0" smtClean="0"/>
              <a:t>For horizontal flow parallel to the layers, </a:t>
            </a:r>
            <a:r>
              <a:rPr lang="en-US" dirty="0" smtClean="0"/>
              <a:t>the </a:t>
            </a:r>
            <a:r>
              <a:rPr lang="en-US" dirty="0" smtClean="0"/>
              <a:t>flow </a:t>
            </a:r>
            <a:r>
              <a:rPr lang="en-US" dirty="0" smtClean="0"/>
              <a:t>in </a:t>
            </a:r>
            <a:r>
              <a:rPr lang="en-US" dirty="0" smtClean="0"/>
              <a:t>the upper layer per unit width is</a:t>
            </a:r>
          </a:p>
          <a:p>
            <a:pPr algn="ctr">
              <a:buNone/>
            </a:pPr>
            <a:r>
              <a:rPr lang="en-US" b="1" dirty="0" smtClean="0">
                <a:solidFill>
                  <a:srgbClr val="FF0000"/>
                </a:solidFill>
              </a:rPr>
              <a:t>q</a:t>
            </a:r>
            <a:r>
              <a:rPr lang="en-US" b="1" baseline="-25000" dirty="0" smtClean="0">
                <a:solidFill>
                  <a:srgbClr val="FF0000"/>
                </a:solidFill>
              </a:rPr>
              <a:t>1</a:t>
            </a:r>
            <a:r>
              <a:rPr lang="en-US" b="1" dirty="0" smtClean="0">
                <a:solidFill>
                  <a:srgbClr val="FF0000"/>
                </a:solidFill>
              </a:rPr>
              <a:t> = K</a:t>
            </a:r>
            <a:r>
              <a:rPr lang="en-US" b="1" baseline="-25000" dirty="0" smtClean="0">
                <a:solidFill>
                  <a:srgbClr val="FF0000"/>
                </a:solidFill>
              </a:rPr>
              <a:t>1</a:t>
            </a:r>
            <a:r>
              <a:rPr lang="en-US" b="1" dirty="0" smtClean="0">
                <a:solidFill>
                  <a:srgbClr val="FF0000"/>
                </a:solidFill>
              </a:rPr>
              <a:t>iz</a:t>
            </a:r>
            <a:r>
              <a:rPr lang="en-US" b="1" baseline="-25000" dirty="0" smtClean="0">
                <a:solidFill>
                  <a:srgbClr val="FF0000"/>
                </a:solidFill>
              </a:rPr>
              <a:t>1</a:t>
            </a:r>
          </a:p>
          <a:p>
            <a:pPr algn="ctr">
              <a:buNone/>
            </a:pPr>
            <a:endParaRPr lang="en-US" b="1" dirty="0" smtClean="0"/>
          </a:p>
          <a:p>
            <a:pPr algn="just"/>
            <a:r>
              <a:rPr lang="en-US" dirty="0" smtClean="0"/>
              <a:t>Where </a:t>
            </a:r>
            <a:r>
              <a:rPr lang="en-US" dirty="0" err="1" smtClean="0"/>
              <a:t>i</a:t>
            </a:r>
            <a:r>
              <a:rPr lang="en-US" dirty="0" smtClean="0"/>
              <a:t> is the hydraulic gradient and K</a:t>
            </a:r>
            <a:r>
              <a:rPr lang="en-US" sz="3100" baseline="-25000" dirty="0" smtClean="0"/>
              <a:t>1</a:t>
            </a:r>
            <a:r>
              <a:rPr lang="en-US" dirty="0" smtClean="0"/>
              <a:t> and z</a:t>
            </a:r>
            <a:r>
              <a:rPr lang="en-US" sz="3100" baseline="-25000" dirty="0" smtClean="0"/>
              <a:t>1</a:t>
            </a:r>
            <a:r>
              <a:rPr lang="en-US" dirty="0" smtClean="0"/>
              <a:t> are shown in the figure.</a:t>
            </a:r>
          </a:p>
          <a:p>
            <a:pPr algn="just"/>
            <a:endParaRPr lang="en-US" dirty="0" smtClean="0"/>
          </a:p>
          <a:p>
            <a:pPr algn="just"/>
            <a:r>
              <a:rPr lang="en-US" dirty="0" smtClean="0"/>
              <a:t>Because </a:t>
            </a:r>
            <a:r>
              <a:rPr lang="en-US" dirty="0" err="1" smtClean="0"/>
              <a:t>i</a:t>
            </a:r>
            <a:r>
              <a:rPr lang="en-US" dirty="0" smtClean="0"/>
              <a:t> must be the same in each layer for horizontal flow it follows that the total horizontal flow </a:t>
            </a:r>
            <a:r>
              <a:rPr lang="en-US" dirty="0" err="1" smtClean="0"/>
              <a:t>q</a:t>
            </a:r>
            <a:r>
              <a:rPr lang="en-US" sz="3300" b="1" baseline="-25000" dirty="0" err="1" smtClean="0"/>
              <a:t>x</a:t>
            </a:r>
            <a:r>
              <a:rPr lang="en-US" sz="3300" b="1" baseline="-25000" dirty="0" smtClean="0"/>
              <a:t> </a:t>
            </a:r>
            <a:r>
              <a:rPr lang="en-US" dirty="0" smtClean="0"/>
              <a:t>is</a:t>
            </a:r>
          </a:p>
          <a:p>
            <a:pPr algn="just">
              <a:buNone/>
            </a:pPr>
            <a:endParaRPr lang="en-US" dirty="0" smtClean="0"/>
          </a:p>
          <a:p>
            <a:pPr algn="ctr">
              <a:buNone/>
            </a:pPr>
            <a:r>
              <a:rPr lang="en-US" b="1" dirty="0" err="1" smtClean="0">
                <a:solidFill>
                  <a:srgbClr val="FF0000"/>
                </a:solidFill>
              </a:rPr>
              <a:t>q</a:t>
            </a:r>
            <a:r>
              <a:rPr lang="en-US" b="1" baseline="-25000" dirty="0" err="1" smtClean="0">
                <a:solidFill>
                  <a:srgbClr val="FF0000"/>
                </a:solidFill>
              </a:rPr>
              <a:t>x</a:t>
            </a:r>
            <a:r>
              <a:rPr lang="en-US" b="1" dirty="0" smtClean="0">
                <a:solidFill>
                  <a:srgbClr val="FF0000"/>
                </a:solidFill>
              </a:rPr>
              <a:t> = q</a:t>
            </a:r>
            <a:r>
              <a:rPr lang="en-US" sz="3300" b="1" baseline="-25000" dirty="0" smtClean="0">
                <a:solidFill>
                  <a:srgbClr val="FF0000"/>
                </a:solidFill>
              </a:rPr>
              <a:t>1</a:t>
            </a:r>
            <a:r>
              <a:rPr lang="en-US" b="1" dirty="0" smtClean="0">
                <a:solidFill>
                  <a:srgbClr val="FF0000"/>
                </a:solidFill>
              </a:rPr>
              <a:t> + q</a:t>
            </a:r>
            <a:r>
              <a:rPr lang="en-US" sz="3300" b="1" baseline="-25000" dirty="0" smtClean="0">
                <a:solidFill>
                  <a:srgbClr val="FF0000"/>
                </a:solidFill>
              </a:rPr>
              <a:t>2</a:t>
            </a:r>
            <a:r>
              <a:rPr lang="en-US" b="1" dirty="0" smtClean="0">
                <a:solidFill>
                  <a:srgbClr val="FF0000"/>
                </a:solidFill>
              </a:rPr>
              <a:t> = </a:t>
            </a:r>
            <a:r>
              <a:rPr lang="en-US" b="1" dirty="0" err="1" smtClean="0">
                <a:solidFill>
                  <a:srgbClr val="FF0000"/>
                </a:solidFill>
              </a:rPr>
              <a:t>i</a:t>
            </a:r>
            <a:r>
              <a:rPr lang="en-US" b="1" dirty="0" smtClean="0">
                <a:solidFill>
                  <a:srgbClr val="FF0000"/>
                </a:solidFill>
              </a:rPr>
              <a:t>(K</a:t>
            </a:r>
            <a:r>
              <a:rPr lang="en-US" sz="3300" b="1" baseline="-25000" dirty="0" smtClean="0">
                <a:solidFill>
                  <a:srgbClr val="FF0000"/>
                </a:solidFill>
              </a:rPr>
              <a:t>1</a:t>
            </a:r>
            <a:r>
              <a:rPr lang="en-US" b="1" dirty="0" smtClean="0">
                <a:solidFill>
                  <a:srgbClr val="FF0000"/>
                </a:solidFill>
              </a:rPr>
              <a:t>z</a:t>
            </a:r>
            <a:r>
              <a:rPr lang="en-US" sz="3300" b="1" baseline="-25000" dirty="0" smtClean="0">
                <a:solidFill>
                  <a:srgbClr val="FF0000"/>
                </a:solidFill>
              </a:rPr>
              <a:t>1</a:t>
            </a:r>
            <a:r>
              <a:rPr lang="en-US" b="1" dirty="0" smtClean="0">
                <a:solidFill>
                  <a:srgbClr val="FF0000"/>
                </a:solidFill>
              </a:rPr>
              <a:t> + K</a:t>
            </a:r>
            <a:r>
              <a:rPr lang="en-US" sz="3300" b="1" baseline="-25000" dirty="0" smtClean="0">
                <a:solidFill>
                  <a:srgbClr val="FF0000"/>
                </a:solidFill>
              </a:rPr>
              <a:t>2</a:t>
            </a:r>
            <a:r>
              <a:rPr lang="en-US" b="1" dirty="0" smtClean="0">
                <a:solidFill>
                  <a:srgbClr val="FF0000"/>
                </a:solidFill>
              </a:rPr>
              <a:t>z</a:t>
            </a:r>
            <a:r>
              <a:rPr lang="en-US" sz="3300" b="1" baseline="-25000" dirty="0" smtClean="0">
                <a:solidFill>
                  <a:srgbClr val="FF0000"/>
                </a:solidFill>
              </a:rPr>
              <a:t>2</a:t>
            </a:r>
            <a:r>
              <a:rPr lang="en-US" b="1" dirty="0" smtClean="0">
                <a:solidFill>
                  <a:srgbClr val="FF0000"/>
                </a:solidFill>
              </a:rPr>
              <a:t>)</a:t>
            </a:r>
          </a:p>
        </p:txBody>
      </p:sp>
      <p:grpSp>
        <p:nvGrpSpPr>
          <p:cNvPr id="2" name="Group 1"/>
          <p:cNvGrpSpPr/>
          <p:nvPr/>
        </p:nvGrpSpPr>
        <p:grpSpPr>
          <a:xfrm>
            <a:off x="2538745" y="4467225"/>
            <a:ext cx="3547730" cy="2266950"/>
            <a:chOff x="2538745" y="4467225"/>
            <a:chExt cx="3547730" cy="2266950"/>
          </a:xfrm>
        </p:grpSpPr>
        <p:sp>
          <p:nvSpPr>
            <p:cNvPr id="4" name="Rectangle 3"/>
            <p:cNvSpPr/>
            <p:nvPr/>
          </p:nvSpPr>
          <p:spPr>
            <a:xfrm>
              <a:off x="3327129" y="5096933"/>
              <a:ext cx="2759346" cy="8186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327129" y="5915554"/>
              <a:ext cx="2759346" cy="8186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795233" y="5647928"/>
              <a:ext cx="0" cy="25188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3795233" y="5104805"/>
              <a:ext cx="0" cy="2493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3639198" y="5340945"/>
              <a:ext cx="357790" cy="369332"/>
            </a:xfrm>
            <a:prstGeom prst="rect">
              <a:avLst/>
            </a:prstGeom>
            <a:noFill/>
          </p:spPr>
          <p:txBody>
            <a:bodyPr wrap="none" rtlCol="0">
              <a:spAutoFit/>
            </a:bodyPr>
            <a:lstStyle/>
            <a:p>
              <a:r>
                <a:rPr lang="en-US" dirty="0" smtClean="0">
                  <a:solidFill>
                    <a:srgbClr val="FF0000"/>
                  </a:solidFill>
                </a:rPr>
                <a:t>z</a:t>
              </a:r>
              <a:r>
                <a:rPr lang="en-US" baseline="-25000" dirty="0" smtClean="0">
                  <a:solidFill>
                    <a:srgbClr val="FF0000"/>
                  </a:solidFill>
                </a:rPr>
                <a:t>1</a:t>
              </a:r>
              <a:endParaRPr lang="en-US" baseline="-25000" dirty="0">
                <a:solidFill>
                  <a:srgbClr val="FF0000"/>
                </a:solidFill>
              </a:endParaRPr>
            </a:p>
          </p:txBody>
        </p:sp>
        <p:cxnSp>
          <p:nvCxnSpPr>
            <p:cNvPr id="11" name="Straight Arrow Connector 10"/>
            <p:cNvCxnSpPr/>
            <p:nvPr/>
          </p:nvCxnSpPr>
          <p:spPr>
            <a:xfrm>
              <a:off x="3926630" y="6466549"/>
              <a:ext cx="0" cy="25188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3926630" y="5923426"/>
              <a:ext cx="0" cy="2493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770596" y="6159566"/>
              <a:ext cx="357790" cy="369332"/>
            </a:xfrm>
            <a:prstGeom prst="rect">
              <a:avLst/>
            </a:prstGeom>
            <a:noFill/>
          </p:spPr>
          <p:txBody>
            <a:bodyPr wrap="none" rtlCol="0">
              <a:spAutoFit/>
            </a:bodyPr>
            <a:lstStyle/>
            <a:p>
              <a:r>
                <a:rPr lang="en-US" dirty="0" smtClean="0">
                  <a:solidFill>
                    <a:srgbClr val="FF0000"/>
                  </a:solidFill>
                </a:rPr>
                <a:t>z</a:t>
              </a:r>
              <a:r>
                <a:rPr lang="en-US" baseline="-25000" dirty="0" smtClean="0">
                  <a:solidFill>
                    <a:srgbClr val="FF0000"/>
                  </a:solidFill>
                </a:rPr>
                <a:t>2</a:t>
              </a:r>
              <a:endParaRPr lang="en-US" baseline="-25000" dirty="0">
                <a:solidFill>
                  <a:srgbClr val="FF0000"/>
                </a:solidFill>
              </a:endParaRPr>
            </a:p>
          </p:txBody>
        </p:sp>
        <p:sp>
          <p:nvSpPr>
            <p:cNvPr id="16" name="TextBox 15"/>
            <p:cNvSpPr txBox="1"/>
            <p:nvPr/>
          </p:nvSpPr>
          <p:spPr>
            <a:xfrm>
              <a:off x="4706802" y="5411788"/>
              <a:ext cx="412292" cy="369332"/>
            </a:xfrm>
            <a:prstGeom prst="rect">
              <a:avLst/>
            </a:prstGeom>
            <a:noFill/>
          </p:spPr>
          <p:txBody>
            <a:bodyPr wrap="none" rtlCol="0">
              <a:spAutoFit/>
            </a:bodyPr>
            <a:lstStyle/>
            <a:p>
              <a:r>
                <a:rPr lang="en-US" dirty="0" smtClean="0">
                  <a:solidFill>
                    <a:srgbClr val="FF0000"/>
                  </a:solidFill>
                </a:rPr>
                <a:t>K</a:t>
              </a:r>
              <a:r>
                <a:rPr lang="en-US" baseline="-25000" dirty="0" smtClean="0">
                  <a:solidFill>
                    <a:srgbClr val="FF0000"/>
                  </a:solidFill>
                </a:rPr>
                <a:t>1</a:t>
              </a:r>
              <a:endParaRPr lang="en-US" baseline="-25000" dirty="0">
                <a:solidFill>
                  <a:srgbClr val="FF0000"/>
                </a:solidFill>
              </a:endParaRPr>
            </a:p>
          </p:txBody>
        </p:sp>
        <p:sp>
          <p:nvSpPr>
            <p:cNvPr id="17" name="TextBox 16"/>
            <p:cNvSpPr txBox="1"/>
            <p:nvPr/>
          </p:nvSpPr>
          <p:spPr>
            <a:xfrm>
              <a:off x="4838200" y="6041496"/>
              <a:ext cx="412292" cy="369332"/>
            </a:xfrm>
            <a:prstGeom prst="rect">
              <a:avLst/>
            </a:prstGeom>
            <a:noFill/>
          </p:spPr>
          <p:txBody>
            <a:bodyPr wrap="none" rtlCol="0">
              <a:spAutoFit/>
            </a:bodyPr>
            <a:lstStyle/>
            <a:p>
              <a:r>
                <a:rPr lang="en-US" dirty="0" smtClean="0">
                  <a:solidFill>
                    <a:srgbClr val="FF0000"/>
                  </a:solidFill>
                </a:rPr>
                <a:t>K</a:t>
              </a:r>
              <a:r>
                <a:rPr lang="en-US" baseline="-25000" dirty="0" smtClean="0">
                  <a:solidFill>
                    <a:srgbClr val="FF0000"/>
                  </a:solidFill>
                </a:rPr>
                <a:t>2</a:t>
              </a:r>
              <a:endParaRPr lang="en-US" baseline="-25000" dirty="0">
                <a:solidFill>
                  <a:srgbClr val="FF0000"/>
                </a:solidFill>
              </a:endParaRPr>
            </a:p>
          </p:txBody>
        </p:sp>
        <p:sp>
          <p:nvSpPr>
            <p:cNvPr id="18" name="TextBox 17"/>
            <p:cNvSpPr txBox="1"/>
            <p:nvPr/>
          </p:nvSpPr>
          <p:spPr>
            <a:xfrm>
              <a:off x="2538745" y="5348817"/>
              <a:ext cx="377026" cy="369332"/>
            </a:xfrm>
            <a:prstGeom prst="rect">
              <a:avLst/>
            </a:prstGeom>
            <a:noFill/>
          </p:spPr>
          <p:txBody>
            <a:bodyPr wrap="none" rtlCol="0">
              <a:spAutoFit/>
            </a:bodyPr>
            <a:lstStyle/>
            <a:p>
              <a:r>
                <a:rPr lang="en-US" dirty="0" smtClean="0">
                  <a:solidFill>
                    <a:srgbClr val="FF0000"/>
                  </a:solidFill>
                </a:rPr>
                <a:t>q</a:t>
              </a:r>
              <a:r>
                <a:rPr lang="en-US" baseline="-25000" dirty="0" smtClean="0">
                  <a:solidFill>
                    <a:srgbClr val="FF0000"/>
                  </a:solidFill>
                </a:rPr>
                <a:t>1</a:t>
              </a:r>
              <a:endParaRPr lang="en-US" baseline="-25000" dirty="0">
                <a:solidFill>
                  <a:srgbClr val="FF0000"/>
                </a:solidFill>
              </a:endParaRPr>
            </a:p>
          </p:txBody>
        </p:sp>
        <p:cxnSp>
          <p:nvCxnSpPr>
            <p:cNvPr id="21" name="Straight Arrow Connector 20"/>
            <p:cNvCxnSpPr>
              <a:stCxn id="18" idx="3"/>
              <a:endCxn id="4" idx="1"/>
            </p:cNvCxnSpPr>
            <p:nvPr/>
          </p:nvCxnSpPr>
          <p:spPr>
            <a:xfrm flipV="1">
              <a:off x="2915771" y="5506244"/>
              <a:ext cx="411358" cy="272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2538745" y="6114109"/>
              <a:ext cx="377026" cy="369332"/>
            </a:xfrm>
            <a:prstGeom prst="rect">
              <a:avLst/>
            </a:prstGeom>
            <a:noFill/>
          </p:spPr>
          <p:txBody>
            <a:bodyPr wrap="none" rtlCol="0">
              <a:spAutoFit/>
            </a:bodyPr>
            <a:lstStyle/>
            <a:p>
              <a:r>
                <a:rPr lang="en-US" dirty="0" smtClean="0">
                  <a:solidFill>
                    <a:srgbClr val="FF0000"/>
                  </a:solidFill>
                </a:rPr>
                <a:t>q</a:t>
              </a:r>
              <a:r>
                <a:rPr lang="en-US" baseline="-25000" dirty="0" smtClean="0">
                  <a:solidFill>
                    <a:srgbClr val="FF0000"/>
                  </a:solidFill>
                </a:rPr>
                <a:t>2</a:t>
              </a:r>
              <a:endParaRPr lang="en-US" baseline="-25000" dirty="0">
                <a:solidFill>
                  <a:srgbClr val="FF0000"/>
                </a:solidFill>
              </a:endParaRPr>
            </a:p>
          </p:txBody>
        </p:sp>
        <p:cxnSp>
          <p:nvCxnSpPr>
            <p:cNvPr id="23" name="Straight Arrow Connector 22"/>
            <p:cNvCxnSpPr>
              <a:stCxn id="22" idx="3"/>
            </p:cNvCxnSpPr>
            <p:nvPr/>
          </p:nvCxnSpPr>
          <p:spPr>
            <a:xfrm flipV="1">
              <a:off x="2915771" y="6271536"/>
              <a:ext cx="411358" cy="272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4534343" y="4467225"/>
              <a:ext cx="364202" cy="369332"/>
            </a:xfrm>
            <a:prstGeom prst="rect">
              <a:avLst/>
            </a:prstGeom>
            <a:noFill/>
          </p:spPr>
          <p:txBody>
            <a:bodyPr wrap="none" rtlCol="0">
              <a:spAutoFit/>
            </a:bodyPr>
            <a:lstStyle/>
            <a:p>
              <a:r>
                <a:rPr lang="en-US" dirty="0" smtClean="0">
                  <a:solidFill>
                    <a:srgbClr val="FF0000"/>
                  </a:solidFill>
                </a:rPr>
                <a:t>q</a:t>
              </a:r>
              <a:r>
                <a:rPr lang="en-US" baseline="-25000" dirty="0" smtClean="0">
                  <a:solidFill>
                    <a:srgbClr val="FF0000"/>
                  </a:solidFill>
                </a:rPr>
                <a:t>z</a:t>
              </a:r>
              <a:endParaRPr lang="en-US" baseline="-25000" dirty="0">
                <a:solidFill>
                  <a:srgbClr val="FF0000"/>
                </a:solidFill>
              </a:endParaRPr>
            </a:p>
          </p:txBody>
        </p:sp>
        <p:cxnSp>
          <p:nvCxnSpPr>
            <p:cNvPr id="28" name="Straight Arrow Connector 27"/>
            <p:cNvCxnSpPr>
              <a:stCxn id="26" idx="2"/>
              <a:endCxn id="4" idx="0"/>
            </p:cNvCxnSpPr>
            <p:nvPr/>
          </p:nvCxnSpPr>
          <p:spPr>
            <a:xfrm flipH="1">
              <a:off x="4706802" y="4836557"/>
              <a:ext cx="9642" cy="2603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5" name="Title 1"/>
          <p:cNvSpPr txBox="1">
            <a:spLocks/>
          </p:cNvSpPr>
          <p:nvPr/>
        </p:nvSpPr>
        <p:spPr>
          <a:xfrm>
            <a:off x="1183827" y="304800"/>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dirty="0" smtClean="0"/>
              <a:t>Hydraulic Conductivity for Anisotropic Aquifer</a:t>
            </a:r>
            <a:r>
              <a:rPr lang="en-US" sz="3200" dirty="0"/>
              <a:t>(</a:t>
            </a:r>
            <a:r>
              <a:rPr lang="en-US" sz="3200" dirty="0" err="1"/>
              <a:t>K</a:t>
            </a:r>
            <a:r>
              <a:rPr lang="en-US" sz="3200" baseline="-25000" dirty="0" err="1"/>
              <a:t>x</a:t>
            </a:r>
            <a:r>
              <a:rPr lang="en-US" sz="3200" dirty="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7"/>
            <a:ext cx="8305800" cy="4526280"/>
          </a:xfrm>
        </p:spPr>
        <p:txBody>
          <a:bodyPr>
            <a:normAutofit fontScale="62500" lnSpcReduction="20000"/>
          </a:bodyPr>
          <a:lstStyle/>
          <a:p>
            <a:r>
              <a:rPr lang="en-US" dirty="0" smtClean="0"/>
              <a:t>For a homogeneous system it will be expressed as </a:t>
            </a:r>
          </a:p>
          <a:p>
            <a:endParaRPr lang="en-US" dirty="0" smtClean="0"/>
          </a:p>
          <a:p>
            <a:pPr algn="ctr">
              <a:buNone/>
            </a:pPr>
            <a:r>
              <a:rPr lang="en-US" b="1" dirty="0" err="1" smtClean="0">
                <a:solidFill>
                  <a:srgbClr val="FF0000"/>
                </a:solidFill>
              </a:rPr>
              <a:t>q</a:t>
            </a:r>
            <a:r>
              <a:rPr lang="en-US" b="1" baseline="-25000" dirty="0" err="1" smtClean="0">
                <a:solidFill>
                  <a:srgbClr val="FF0000"/>
                </a:solidFill>
              </a:rPr>
              <a:t>x</a:t>
            </a:r>
            <a:r>
              <a:rPr lang="en-US" b="1" dirty="0" smtClean="0">
                <a:solidFill>
                  <a:srgbClr val="FF0000"/>
                </a:solidFill>
              </a:rPr>
              <a:t> = K</a:t>
            </a:r>
            <a:r>
              <a:rPr lang="en-US" b="1" baseline="-25000" dirty="0" smtClean="0">
                <a:solidFill>
                  <a:srgbClr val="FF0000"/>
                </a:solidFill>
              </a:rPr>
              <a:t>x</a:t>
            </a:r>
            <a:r>
              <a:rPr lang="en-US" b="1" dirty="0" smtClean="0">
                <a:solidFill>
                  <a:srgbClr val="FF0000"/>
                </a:solidFill>
              </a:rPr>
              <a:t>i(z</a:t>
            </a:r>
            <a:r>
              <a:rPr lang="en-US" b="1" baseline="-25000" dirty="0" smtClean="0">
                <a:solidFill>
                  <a:srgbClr val="FF0000"/>
                </a:solidFill>
              </a:rPr>
              <a:t>1</a:t>
            </a:r>
            <a:r>
              <a:rPr lang="en-US" b="1" dirty="0" smtClean="0">
                <a:solidFill>
                  <a:srgbClr val="FF0000"/>
                </a:solidFill>
              </a:rPr>
              <a:t> + z</a:t>
            </a:r>
            <a:r>
              <a:rPr lang="en-US" b="1" baseline="-25000" dirty="0" smtClean="0">
                <a:solidFill>
                  <a:srgbClr val="FF0000"/>
                </a:solidFill>
              </a:rPr>
              <a:t>2</a:t>
            </a:r>
            <a:r>
              <a:rPr lang="en-US" b="1" dirty="0" smtClean="0">
                <a:solidFill>
                  <a:srgbClr val="FF0000"/>
                </a:solidFill>
              </a:rPr>
              <a:t>)</a:t>
            </a:r>
          </a:p>
          <a:p>
            <a:endParaRPr lang="en-US" dirty="0" smtClean="0"/>
          </a:p>
          <a:p>
            <a:r>
              <a:rPr lang="en-US" dirty="0" smtClean="0"/>
              <a:t>Where K</a:t>
            </a:r>
            <a:r>
              <a:rPr lang="en-US" baseline="-25000" dirty="0" smtClean="0"/>
              <a:t>x</a:t>
            </a:r>
            <a:r>
              <a:rPr lang="en-US" dirty="0" smtClean="0"/>
              <a:t> is the horizontal hydraulic conductivity for the entire system.</a:t>
            </a:r>
          </a:p>
          <a:p>
            <a:pPr>
              <a:buNone/>
            </a:pPr>
            <a:endParaRPr lang="en-US" dirty="0" smtClean="0"/>
          </a:p>
          <a:p>
            <a:r>
              <a:rPr lang="en-US" dirty="0" smtClean="0"/>
              <a:t>Therefore the equivalent </a:t>
            </a:r>
            <a:r>
              <a:rPr lang="en-US" u="sng" dirty="0" smtClean="0"/>
              <a:t>horizontal hydraulic conductivity </a:t>
            </a:r>
            <a:r>
              <a:rPr lang="en-US" dirty="0" smtClean="0"/>
              <a:t>of a stratified aquifer can be defined as</a:t>
            </a:r>
          </a:p>
          <a:p>
            <a:pPr>
              <a:buNone/>
            </a:pPr>
            <a:r>
              <a:rPr lang="en-US" dirty="0" smtClean="0"/>
              <a:t>  </a:t>
            </a:r>
          </a:p>
          <a:p>
            <a:pPr algn="ctr">
              <a:buNone/>
            </a:pPr>
            <a:r>
              <a:rPr lang="en-US" dirty="0" smtClean="0"/>
              <a:t>K</a:t>
            </a:r>
            <a:r>
              <a:rPr lang="en-US" baseline="-25000" dirty="0" smtClean="0"/>
              <a:t>x</a:t>
            </a:r>
            <a:r>
              <a:rPr lang="en-US" dirty="0" smtClean="0"/>
              <a:t>i(z</a:t>
            </a:r>
            <a:r>
              <a:rPr lang="en-US" baseline="-25000" dirty="0" smtClean="0"/>
              <a:t>1</a:t>
            </a:r>
            <a:r>
              <a:rPr lang="en-US" dirty="0" smtClean="0"/>
              <a:t> + z</a:t>
            </a:r>
            <a:r>
              <a:rPr lang="en-US" baseline="-25000" dirty="0" smtClean="0"/>
              <a:t>2</a:t>
            </a:r>
            <a:r>
              <a:rPr lang="en-US" dirty="0" smtClean="0"/>
              <a:t>) = </a:t>
            </a:r>
            <a:r>
              <a:rPr lang="en-US" dirty="0" err="1" smtClean="0"/>
              <a:t>i</a:t>
            </a:r>
            <a:r>
              <a:rPr lang="en-US" dirty="0" smtClean="0"/>
              <a:t>(K</a:t>
            </a:r>
            <a:r>
              <a:rPr lang="en-US" sz="3300" baseline="-25000" dirty="0" smtClean="0"/>
              <a:t>1</a:t>
            </a:r>
            <a:r>
              <a:rPr lang="en-US" dirty="0" smtClean="0"/>
              <a:t>z</a:t>
            </a:r>
            <a:r>
              <a:rPr lang="en-US" sz="3300" baseline="-25000" dirty="0" smtClean="0"/>
              <a:t>1</a:t>
            </a:r>
            <a:r>
              <a:rPr lang="en-US" dirty="0" smtClean="0"/>
              <a:t> + K</a:t>
            </a:r>
            <a:r>
              <a:rPr lang="en-US" sz="3300" baseline="-25000" dirty="0" smtClean="0"/>
              <a:t>2</a:t>
            </a:r>
            <a:r>
              <a:rPr lang="en-US" dirty="0" smtClean="0"/>
              <a:t>z</a:t>
            </a:r>
            <a:r>
              <a:rPr lang="en-US" sz="3300" baseline="-25000" dirty="0" smtClean="0"/>
              <a:t>2</a:t>
            </a:r>
            <a:r>
              <a:rPr lang="en-US" dirty="0" smtClean="0"/>
              <a:t>)</a:t>
            </a:r>
            <a:r>
              <a:rPr lang="en-US" b="1" dirty="0" smtClean="0">
                <a:solidFill>
                  <a:srgbClr val="FFC000"/>
                </a:solidFill>
              </a:rPr>
              <a:t> </a:t>
            </a:r>
            <a:r>
              <a:rPr lang="en-US" dirty="0" smtClean="0"/>
              <a:t>or</a:t>
            </a:r>
          </a:p>
          <a:p>
            <a:pPr algn="ctr"/>
            <a:endParaRPr lang="en-US" dirty="0" smtClean="0"/>
          </a:p>
          <a:p>
            <a:pPr algn="ctr">
              <a:buNone/>
            </a:pPr>
            <a:r>
              <a:rPr lang="en-US" b="1" dirty="0" smtClean="0"/>
              <a:t>K</a:t>
            </a:r>
            <a:r>
              <a:rPr lang="en-US" b="1" baseline="-25000" dirty="0" smtClean="0"/>
              <a:t>x</a:t>
            </a:r>
            <a:r>
              <a:rPr lang="en-US" b="1" dirty="0" smtClean="0"/>
              <a:t> = K</a:t>
            </a:r>
            <a:r>
              <a:rPr lang="en-US" b="1" baseline="-25000" dirty="0" smtClean="0"/>
              <a:t>1</a:t>
            </a:r>
            <a:r>
              <a:rPr lang="en-US" b="1" dirty="0" smtClean="0"/>
              <a:t>z</a:t>
            </a:r>
            <a:r>
              <a:rPr lang="en-US" b="1" baseline="-25000" dirty="0" smtClean="0"/>
              <a:t>1</a:t>
            </a:r>
            <a:r>
              <a:rPr lang="en-US" b="1" dirty="0" smtClean="0"/>
              <a:t> + K</a:t>
            </a:r>
            <a:r>
              <a:rPr lang="en-US" b="1" baseline="-25000" dirty="0" smtClean="0"/>
              <a:t>2</a:t>
            </a:r>
            <a:r>
              <a:rPr lang="en-US" b="1" dirty="0" smtClean="0"/>
              <a:t>z</a:t>
            </a:r>
            <a:r>
              <a:rPr lang="en-US" b="1" baseline="-25000" dirty="0" smtClean="0"/>
              <a:t>2</a:t>
            </a:r>
          </a:p>
          <a:p>
            <a:pPr algn="ctr">
              <a:buNone/>
            </a:pPr>
            <a:r>
              <a:rPr lang="en-US" b="1" dirty="0" smtClean="0"/>
              <a:t>        z</a:t>
            </a:r>
            <a:r>
              <a:rPr lang="en-US" b="1" baseline="-25000" dirty="0" smtClean="0"/>
              <a:t>1</a:t>
            </a:r>
            <a:r>
              <a:rPr lang="en-US" b="1" dirty="0" smtClean="0"/>
              <a:t> + z</a:t>
            </a:r>
            <a:r>
              <a:rPr lang="en-US" b="1" baseline="-25000" dirty="0" smtClean="0"/>
              <a:t>2</a:t>
            </a:r>
          </a:p>
          <a:p>
            <a:pPr algn="just">
              <a:buNone/>
            </a:pPr>
            <a:endParaRPr lang="en-US" b="1" baseline="-25000" dirty="0" smtClean="0">
              <a:solidFill>
                <a:srgbClr val="FF0000"/>
              </a:solidFill>
            </a:endParaRPr>
          </a:p>
          <a:p>
            <a:pPr algn="ctr">
              <a:buNone/>
            </a:pPr>
            <a:endParaRPr lang="en-US" b="1" baseline="-25000" dirty="0" smtClean="0">
              <a:solidFill>
                <a:srgbClr val="FFC000"/>
              </a:solidFill>
            </a:endParaRPr>
          </a:p>
        </p:txBody>
      </p:sp>
      <p:cxnSp>
        <p:nvCxnSpPr>
          <p:cNvPr id="5" name="Straight Connector 4"/>
          <p:cNvCxnSpPr/>
          <p:nvPr/>
        </p:nvCxnSpPr>
        <p:spPr>
          <a:xfrm>
            <a:off x="4259975" y="5438275"/>
            <a:ext cx="1447800" cy="0"/>
          </a:xfrm>
          <a:prstGeom prst="line">
            <a:avLst/>
          </a:prstGeom>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534075" y="4961825"/>
            <a:ext cx="23622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noGrp="1"/>
          </p:cNvSpPr>
          <p:nvPr>
            <p:ph type="title"/>
          </p:nvPr>
        </p:nvSpPr>
        <p:spPr>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dirty="0" smtClean="0"/>
              <a:t>Hydraulic Conductivity for Anisotropic Aquifer</a:t>
            </a:r>
            <a:r>
              <a:rPr lang="en-US" sz="3200" dirty="0"/>
              <a:t>(</a:t>
            </a:r>
            <a:r>
              <a:rPr lang="en-US" sz="3200" dirty="0" err="1"/>
              <a:t>K</a:t>
            </a:r>
            <a:r>
              <a:rPr lang="en-US" sz="3200" baseline="-25000" dirty="0" err="1"/>
              <a:t>x</a:t>
            </a:r>
            <a:r>
              <a:rPr lang="en-US" sz="3200" dirty="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447800"/>
            <a:ext cx="7498080" cy="4495800"/>
          </a:xfrm>
        </p:spPr>
        <p:txBody>
          <a:bodyPr>
            <a:normAutofit fontScale="85000" lnSpcReduction="20000"/>
          </a:bodyPr>
          <a:lstStyle/>
          <a:p>
            <a:r>
              <a:rPr lang="en-US" sz="2800" dirty="0" smtClean="0"/>
              <a:t>Now for the vertical flow through the two layers in the figure</a:t>
            </a:r>
          </a:p>
          <a:p>
            <a:endParaRPr lang="en-US" sz="2800" dirty="0" smtClean="0"/>
          </a:p>
          <a:p>
            <a:endParaRPr lang="en-US" sz="2800" dirty="0" smtClean="0"/>
          </a:p>
          <a:p>
            <a:endParaRPr lang="en-US" sz="2800" dirty="0" smtClean="0"/>
          </a:p>
          <a:p>
            <a:r>
              <a:rPr lang="en-US" sz="2800" dirty="0" smtClean="0"/>
              <a:t>Where dh</a:t>
            </a:r>
            <a:r>
              <a:rPr lang="en-US" sz="2800" baseline="-25000" dirty="0" smtClean="0"/>
              <a:t>1</a:t>
            </a:r>
            <a:r>
              <a:rPr lang="en-US" sz="2800" dirty="0" smtClean="0"/>
              <a:t> is the head loss within the first layer. Solving for the head loss we get</a:t>
            </a:r>
          </a:p>
          <a:p>
            <a:endParaRPr lang="en-US" sz="2800" dirty="0" smtClean="0"/>
          </a:p>
          <a:p>
            <a:endParaRPr lang="en-US" sz="2800" dirty="0" smtClean="0"/>
          </a:p>
          <a:p>
            <a:endParaRPr lang="en-US" sz="2800" dirty="0" smtClean="0"/>
          </a:p>
          <a:p>
            <a:r>
              <a:rPr lang="en-US" sz="2800" dirty="0" smtClean="0"/>
              <a:t>From continuity equation, q</a:t>
            </a:r>
            <a:r>
              <a:rPr lang="en-US" sz="2800" baseline="-25000" dirty="0" smtClean="0"/>
              <a:t>z</a:t>
            </a:r>
            <a:r>
              <a:rPr lang="en-US" sz="2800" dirty="0" smtClean="0"/>
              <a:t> must be the same for the other layers so that the total head loss is </a:t>
            </a:r>
          </a:p>
          <a:p>
            <a:endParaRPr lang="en-US" dirty="0" smtClean="0"/>
          </a:p>
          <a:p>
            <a:endParaRPr lang="en-US" dirty="0" smtClean="0"/>
          </a:p>
        </p:txBody>
      </p:sp>
      <p:pic>
        <p:nvPicPr>
          <p:cNvPr id="1027" name="Picture 3"/>
          <p:cNvPicPr>
            <a:picLocks noChangeAspect="1" noChangeArrowheads="1"/>
          </p:cNvPicPr>
          <p:nvPr/>
        </p:nvPicPr>
        <p:blipFill>
          <a:blip r:embed="rId2" cstate="print"/>
          <a:srcRect/>
          <a:stretch>
            <a:fillRect/>
          </a:stretch>
        </p:blipFill>
        <p:spPr bwMode="auto">
          <a:xfrm>
            <a:off x="4038600" y="2133600"/>
            <a:ext cx="1076325" cy="647700"/>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981450" y="4181475"/>
            <a:ext cx="1171575" cy="657225"/>
          </a:xfrm>
          <a:prstGeom prst="rect">
            <a:avLst/>
          </a:prstGeom>
          <a:noFill/>
          <a:ln w="9525">
            <a:solidFill>
              <a:schemeClr val="tx1"/>
            </a:solid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3429000" y="5800725"/>
            <a:ext cx="2276475" cy="781050"/>
          </a:xfrm>
          <a:prstGeom prst="rect">
            <a:avLst/>
          </a:prstGeom>
          <a:noFill/>
          <a:ln w="9525">
            <a:solidFill>
              <a:schemeClr val="tx1"/>
            </a:solidFill>
            <a:miter lim="800000"/>
            <a:headEnd/>
            <a:tailEnd/>
          </a:ln>
        </p:spPr>
      </p:pic>
      <p:sp>
        <p:nvSpPr>
          <p:cNvPr id="9" name="Title 1"/>
          <p:cNvSpPr txBox="1">
            <a:spLocks noGrp="1"/>
          </p:cNvSpPr>
          <p:nvPr>
            <p:ph type="title"/>
          </p:nvPr>
        </p:nvSpPr>
        <p:spPr>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dirty="0" smtClean="0"/>
              <a:t>Hydraulic Conductivity for Anisotropic Aquifer(</a:t>
            </a:r>
            <a:r>
              <a:rPr lang="en-US" sz="3200" dirty="0" err="1" smtClean="0"/>
              <a:t>K</a:t>
            </a:r>
            <a:r>
              <a:rPr lang="en-US" sz="3200" baseline="-25000" dirty="0" err="1" smtClean="0"/>
              <a:t>z</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6"/>
            <a:ext cx="8229600" cy="4983163"/>
          </a:xfrm>
        </p:spPr>
        <p:txBody>
          <a:bodyPr>
            <a:normAutofit fontScale="62500" lnSpcReduction="20000"/>
          </a:bodyPr>
          <a:lstStyle/>
          <a:p>
            <a:r>
              <a:rPr lang="en-US" dirty="0" smtClean="0"/>
              <a:t>For a homogeneous system</a:t>
            </a:r>
          </a:p>
          <a:p>
            <a:endParaRPr lang="en-US" dirty="0" smtClean="0"/>
          </a:p>
          <a:p>
            <a:endParaRPr lang="en-US" dirty="0" smtClean="0"/>
          </a:p>
          <a:p>
            <a:pPr>
              <a:buNone/>
            </a:pPr>
            <a:endParaRPr lang="en-US" dirty="0" smtClean="0"/>
          </a:p>
          <a:p>
            <a:r>
              <a:rPr lang="en-US" dirty="0" smtClean="0"/>
              <a:t>Where </a:t>
            </a:r>
            <a:r>
              <a:rPr lang="en-US" dirty="0" err="1" smtClean="0"/>
              <a:t>Kz</a:t>
            </a:r>
            <a:r>
              <a:rPr lang="en-US" dirty="0" smtClean="0"/>
              <a:t> is the vertical hydraulic conductivity for the entire system. Rearranging yields we get</a:t>
            </a:r>
          </a:p>
          <a:p>
            <a:endParaRPr lang="en-US" dirty="0" smtClean="0"/>
          </a:p>
          <a:p>
            <a:endParaRPr lang="en-US" dirty="0" smtClean="0"/>
          </a:p>
          <a:p>
            <a:endParaRPr lang="en-US" dirty="0" smtClean="0"/>
          </a:p>
          <a:p>
            <a:r>
              <a:rPr lang="en-US" dirty="0" smtClean="0"/>
              <a:t>Therefore equating with the equation for heterogeneous aquifer we get </a:t>
            </a:r>
          </a:p>
          <a:p>
            <a:endParaRPr lang="en-US" dirty="0" smtClean="0"/>
          </a:p>
          <a:p>
            <a:endParaRPr lang="en-US" dirty="0" smtClean="0"/>
          </a:p>
          <a:p>
            <a:endParaRPr lang="en-US" dirty="0" smtClean="0"/>
          </a:p>
          <a:p>
            <a:endParaRPr lang="en-US" dirty="0" smtClean="0"/>
          </a:p>
          <a:p>
            <a:r>
              <a:rPr lang="en-US" dirty="0" smtClean="0"/>
              <a:t>This defines the </a:t>
            </a:r>
            <a:r>
              <a:rPr lang="en-US" u="sng" dirty="0" smtClean="0"/>
              <a:t>vertical hydraulic conductivity</a:t>
            </a:r>
            <a:r>
              <a:rPr lang="en-US" dirty="0" smtClean="0"/>
              <a:t> for a stratified aquifer</a:t>
            </a:r>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3771900" y="2047875"/>
            <a:ext cx="1743075" cy="75247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657600" y="3562350"/>
            <a:ext cx="1952625" cy="752475"/>
          </a:xfrm>
          <a:prstGeom prst="rect">
            <a:avLst/>
          </a:prstGeom>
          <a:noFill/>
          <a:ln w="9525">
            <a:noFill/>
            <a:miter lim="800000"/>
            <a:headEnd/>
            <a:tailEnd/>
          </a:ln>
        </p:spPr>
      </p:pic>
      <p:pic>
        <p:nvPicPr>
          <p:cNvPr id="2056" name="Picture 8"/>
          <p:cNvPicPr>
            <a:picLocks noChangeAspect="1" noChangeArrowheads="1"/>
          </p:cNvPicPr>
          <p:nvPr/>
        </p:nvPicPr>
        <p:blipFill>
          <a:blip r:embed="rId4" cstate="print"/>
          <a:srcRect/>
          <a:stretch>
            <a:fillRect/>
          </a:stretch>
        </p:blipFill>
        <p:spPr bwMode="auto">
          <a:xfrm>
            <a:off x="3867150" y="5105400"/>
            <a:ext cx="1381125" cy="819150"/>
          </a:xfrm>
          <a:prstGeom prst="rect">
            <a:avLst/>
          </a:prstGeom>
          <a:solidFill>
            <a:schemeClr val="bg1">
              <a:lumMod val="85000"/>
            </a:schemeClr>
          </a:solidFill>
          <a:ln w="28575">
            <a:solidFill>
              <a:srgbClr val="FF0000"/>
            </a:solidFill>
            <a:miter lim="800000"/>
            <a:headEnd/>
            <a:tailEnd/>
          </a:ln>
        </p:spPr>
      </p:pic>
      <p:sp>
        <p:nvSpPr>
          <p:cNvPr id="9" name="Title 1"/>
          <p:cNvSpPr txBox="1">
            <a:spLocks noGrp="1"/>
          </p:cNvSpPr>
          <p:nvPr>
            <p:ph type="title"/>
          </p:nvPr>
        </p:nvSpPr>
        <p:spPr>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dirty="0" smtClean="0"/>
              <a:t>Hydraulic Conductivity for Anisotropic Aquifer(</a:t>
            </a:r>
            <a:r>
              <a:rPr lang="en-US" sz="3200" dirty="0" err="1" smtClean="0"/>
              <a:t>K</a:t>
            </a:r>
            <a:r>
              <a:rPr lang="en-US" sz="3200" baseline="-25000" dirty="0" err="1" smtClean="0"/>
              <a:t>z</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horizontal hydraulic conductivity in alluvium is normally greater than the vertical direction</a:t>
            </a:r>
          </a:p>
          <a:p>
            <a:pPr algn="just"/>
            <a:endParaRPr lang="en-US" dirty="0" smtClean="0"/>
          </a:p>
          <a:p>
            <a:pPr algn="just"/>
            <a:endParaRPr lang="en-US" dirty="0" smtClean="0"/>
          </a:p>
          <a:p>
            <a:pPr algn="just"/>
            <a:r>
              <a:rPr lang="en-US" dirty="0" smtClean="0"/>
              <a:t>For a two layered case it follows that</a:t>
            </a:r>
          </a:p>
          <a:p>
            <a:pPr algn="just"/>
            <a:endParaRPr lang="en-US" dirty="0" smtClean="0"/>
          </a:p>
          <a:p>
            <a:pPr algn="just"/>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038600" y="3276600"/>
            <a:ext cx="1146989" cy="633412"/>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3581400" y="4876800"/>
            <a:ext cx="2383971" cy="1066800"/>
          </a:xfrm>
          <a:prstGeom prst="rect">
            <a:avLst/>
          </a:prstGeom>
          <a:noFill/>
          <a:ln w="28575">
            <a:solidFill>
              <a:srgbClr val="FF0000"/>
            </a:solidFill>
            <a:miter lim="800000"/>
            <a:headEnd/>
            <a:tailEnd/>
          </a:ln>
        </p:spPr>
      </p:pic>
      <p:sp>
        <p:nvSpPr>
          <p:cNvPr id="6" name="Title 1"/>
          <p:cNvSpPr txBox="1">
            <a:spLocks noGrp="1"/>
          </p:cNvSpPr>
          <p:nvPr>
            <p:ph type="title"/>
          </p:nvPr>
        </p:nvSpPr>
        <p:spPr>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dirty="0" smtClean="0"/>
              <a:t>Hydraulic Conductivity for Anisotropic Aquifer</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Darcy Law</a:t>
            </a:r>
            <a:endParaRPr lang="en-US" dirty="0"/>
          </a:p>
        </p:txBody>
      </p:sp>
      <p:sp>
        <p:nvSpPr>
          <p:cNvPr id="3" name="Content Placeholder 2"/>
          <p:cNvSpPr>
            <a:spLocks noGrp="1"/>
          </p:cNvSpPr>
          <p:nvPr>
            <p:ph idx="1"/>
          </p:nvPr>
        </p:nvSpPr>
        <p:spPr>
          <a:xfrm>
            <a:off x="457200" y="1219200"/>
            <a:ext cx="8229600" cy="5638800"/>
          </a:xfrm>
        </p:spPr>
        <p:txBody>
          <a:bodyPr>
            <a:normAutofit fontScale="47500" lnSpcReduction="20000"/>
          </a:bodyPr>
          <a:lstStyle/>
          <a:p>
            <a:pPr algn="just"/>
            <a:r>
              <a:rPr lang="en-US" dirty="0" smtClean="0"/>
              <a:t>Darcy measurements showed that the flow rate Q is directly proportional to the head loss (dh) and the cross-sectional area (A) of flow.</a:t>
            </a:r>
          </a:p>
          <a:p>
            <a:pPr algn="just"/>
            <a:endParaRPr lang="en-US" dirty="0" smtClean="0"/>
          </a:p>
          <a:p>
            <a:pPr algn="ctr">
              <a:buNone/>
            </a:pPr>
            <a:r>
              <a:rPr lang="en-US" sz="4200" dirty="0"/>
              <a:t>Q </a:t>
            </a:r>
            <a:r>
              <a:rPr lang="el-GR" sz="4200" dirty="0"/>
              <a:t>α</a:t>
            </a:r>
            <a:r>
              <a:rPr lang="en-US" sz="4200" dirty="0"/>
              <a:t> dh, Q </a:t>
            </a:r>
            <a:r>
              <a:rPr lang="el-GR" sz="4200" dirty="0"/>
              <a:t>α</a:t>
            </a:r>
            <a:r>
              <a:rPr lang="en-US" sz="4200" dirty="0"/>
              <a:t> A</a:t>
            </a:r>
          </a:p>
          <a:p>
            <a:pPr algn="ctr">
              <a:buNone/>
            </a:pPr>
            <a:endParaRPr lang="en-US" dirty="0" smtClean="0">
              <a:latin typeface="Calibri"/>
            </a:endParaRPr>
          </a:p>
          <a:p>
            <a:pPr algn="just"/>
            <a:r>
              <a:rPr lang="en-US" dirty="0" smtClean="0">
                <a:latin typeface="Calibri"/>
              </a:rPr>
              <a:t>And inversely proportional to the length of the flow path</a:t>
            </a:r>
          </a:p>
          <a:p>
            <a:pPr algn="just"/>
            <a:endParaRPr lang="en-US" dirty="0" smtClean="0">
              <a:latin typeface="Calibri"/>
            </a:endParaRPr>
          </a:p>
          <a:p>
            <a:pPr algn="ctr">
              <a:buNone/>
            </a:pPr>
            <a:r>
              <a:rPr lang="en-US" sz="4200" dirty="0"/>
              <a:t>Q </a:t>
            </a:r>
            <a:r>
              <a:rPr lang="el-GR" sz="4200" dirty="0"/>
              <a:t>α</a:t>
            </a:r>
            <a:r>
              <a:rPr lang="en-US" sz="4200" dirty="0"/>
              <a:t> 1/dl</a:t>
            </a:r>
          </a:p>
          <a:p>
            <a:pPr algn="ctr">
              <a:buNone/>
            </a:pPr>
            <a:endParaRPr lang="en-US" dirty="0" smtClean="0">
              <a:latin typeface="Calibri"/>
            </a:endParaRPr>
          </a:p>
          <a:p>
            <a:pPr algn="just"/>
            <a:r>
              <a:rPr lang="en-US" dirty="0" smtClean="0">
                <a:latin typeface="Calibri"/>
              </a:rPr>
              <a:t>The above equations can be rearranged as</a:t>
            </a:r>
          </a:p>
          <a:p>
            <a:pPr algn="just"/>
            <a:endParaRPr lang="en-US" dirty="0" smtClean="0">
              <a:latin typeface="Calibri"/>
            </a:endParaRPr>
          </a:p>
          <a:p>
            <a:pPr algn="ctr">
              <a:buNone/>
            </a:pPr>
            <a:r>
              <a:rPr lang="en-US" sz="4200" dirty="0"/>
              <a:t>Q </a:t>
            </a:r>
            <a:r>
              <a:rPr lang="el-GR" sz="4200" dirty="0"/>
              <a:t>α</a:t>
            </a:r>
            <a:r>
              <a:rPr lang="en-US" sz="4200" dirty="0"/>
              <a:t> (dh*A)/dl</a:t>
            </a:r>
          </a:p>
          <a:p>
            <a:pPr algn="ctr">
              <a:buNone/>
            </a:pPr>
            <a:endParaRPr lang="en-US" dirty="0" smtClean="0">
              <a:latin typeface="Calibri"/>
            </a:endParaRPr>
          </a:p>
          <a:p>
            <a:pPr algn="just"/>
            <a:r>
              <a:rPr lang="en-US" dirty="0" smtClean="0">
                <a:latin typeface="Calibri"/>
              </a:rPr>
              <a:t>Introducing the proportionality constant K in the above equation we get the Darcy Law which can be written as </a:t>
            </a:r>
          </a:p>
          <a:p>
            <a:pPr algn="just"/>
            <a:endParaRPr lang="en-US" dirty="0" smtClean="0">
              <a:latin typeface="Calibri"/>
            </a:endParaRPr>
          </a:p>
          <a:p>
            <a:pPr algn="ctr">
              <a:buNone/>
            </a:pPr>
            <a:r>
              <a:rPr lang="en-US" sz="4200" dirty="0"/>
              <a:t>Q = -K(dh*A)/dl or K*I*A       (I = dh/dl)</a:t>
            </a:r>
          </a:p>
          <a:p>
            <a:pPr algn="ctr">
              <a:buNone/>
            </a:pPr>
            <a:endParaRPr lang="en-US" b="1" dirty="0" smtClean="0">
              <a:solidFill>
                <a:srgbClr val="FFFF00"/>
              </a:solidFill>
              <a:latin typeface="Calibri"/>
            </a:endParaRPr>
          </a:p>
          <a:p>
            <a:pPr algn="just"/>
            <a:r>
              <a:rPr lang="en-US" dirty="0" smtClean="0">
                <a:latin typeface="Calibri"/>
              </a:rPr>
              <a:t>The constant</a:t>
            </a:r>
            <a:r>
              <a:rPr lang="en-US" dirty="0" smtClean="0">
                <a:solidFill>
                  <a:srgbClr val="FF0000"/>
                </a:solidFill>
                <a:latin typeface="Calibri"/>
              </a:rPr>
              <a:t> </a:t>
            </a:r>
            <a:r>
              <a:rPr lang="en-US" b="1" dirty="0" smtClean="0">
                <a:solidFill>
                  <a:srgbClr val="FF0000"/>
                </a:solidFill>
                <a:latin typeface="Calibri"/>
              </a:rPr>
              <a:t>K</a:t>
            </a:r>
            <a:r>
              <a:rPr lang="en-US" dirty="0" smtClean="0">
                <a:solidFill>
                  <a:srgbClr val="FF0000"/>
                </a:solidFill>
                <a:latin typeface="Calibri"/>
              </a:rPr>
              <a:t> </a:t>
            </a:r>
            <a:r>
              <a:rPr lang="en-US" dirty="0" smtClean="0">
                <a:latin typeface="Calibri"/>
              </a:rPr>
              <a:t>is called </a:t>
            </a:r>
            <a:r>
              <a:rPr lang="en-US" b="1" dirty="0" smtClean="0">
                <a:solidFill>
                  <a:srgbClr val="FF0000"/>
                </a:solidFill>
                <a:latin typeface="Calibri"/>
              </a:rPr>
              <a:t>hydraulic conductivity</a:t>
            </a:r>
            <a:r>
              <a:rPr lang="en-US" dirty="0" smtClean="0">
                <a:solidFill>
                  <a:srgbClr val="FF0000"/>
                </a:solidFill>
                <a:latin typeface="Calibri"/>
              </a:rPr>
              <a:t> </a:t>
            </a:r>
            <a:r>
              <a:rPr lang="en-US" dirty="0" smtClean="0">
                <a:latin typeface="Calibri"/>
              </a:rPr>
              <a:t>and depends both on the porous medium and on the fluid passing through it. The negative sign was introduced to obtain a positive value for the discharge; indeed, the groundwater flows in the direction of the decreasing head, which is negative.</a:t>
            </a:r>
          </a:p>
          <a:p>
            <a:pPr algn="just"/>
            <a:endParaRPr lang="en-US" dirty="0" smtClean="0">
              <a:latin typeface="Calibri"/>
            </a:endParaRP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Slide Number Placeholder 2"/>
          <p:cNvSpPr>
            <a:spLocks noGrp="1"/>
          </p:cNvSpPr>
          <p:nvPr>
            <p:ph type="sldNum" sz="quarter" idx="12"/>
          </p:nvPr>
        </p:nvSpPr>
        <p:spPr/>
        <p:txBody>
          <a:bodyPr/>
          <a:lstStyle/>
          <a:p>
            <a:pPr>
              <a:defRPr/>
            </a:pPr>
            <a:fld id="{701E7098-25E3-43CE-AE13-22F078A24CAC}" type="slidenum">
              <a:rPr lang="en-US" smtClean="0"/>
              <a:pPr>
                <a:defRPr/>
              </a:pPr>
              <a:t>40</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738" y="2333625"/>
            <a:ext cx="4706937" cy="219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574" y="4953000"/>
            <a:ext cx="6999287" cy="676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956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Slide Number Placeholder 3"/>
          <p:cNvSpPr>
            <a:spLocks noGrp="1"/>
          </p:cNvSpPr>
          <p:nvPr>
            <p:ph type="sldNum" sz="quarter" idx="12"/>
          </p:nvPr>
        </p:nvSpPr>
        <p:spPr/>
        <p:txBody>
          <a:bodyPr/>
          <a:lstStyle/>
          <a:p>
            <a:pPr>
              <a:defRPr/>
            </a:pPr>
            <a:fld id="{701E7098-25E3-43CE-AE13-22F078A24CAC}" type="slidenum">
              <a:rPr lang="en-US" smtClean="0"/>
              <a:pPr>
                <a:defRPr/>
              </a:pPr>
              <a:t>41</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0" y="1371600"/>
            <a:ext cx="1841500" cy="2640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95800"/>
            <a:ext cx="5210175" cy="1009650"/>
          </a:xfrm>
          <a:prstGeom prst="rect">
            <a:avLst/>
          </a:prstGeom>
          <a:solidFill>
            <a:schemeClr val="bg1">
              <a:lumMod val="95000"/>
            </a:schemeClr>
          </a:solidFill>
          <a:ln>
            <a:noFill/>
          </a:ln>
          <a:effectLst/>
        </p:spPr>
      </p:pic>
    </p:spTree>
    <p:extLst>
      <p:ext uri="{BB962C8B-B14F-4D97-AF65-F5344CB8AC3E}">
        <p14:creationId xmlns:p14="http://schemas.microsoft.com/office/powerpoint/2010/main" val="33099203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29" name="Content Placeholder 28"/>
          <p:cNvSpPr>
            <a:spLocks noGrp="1"/>
          </p:cNvSpPr>
          <p:nvPr>
            <p:ph idx="1"/>
          </p:nvPr>
        </p:nvSpPr>
        <p:spPr/>
        <p:txBody>
          <a:bodyPr/>
          <a:lstStyle/>
          <a:p>
            <a:pPr algn="just"/>
            <a:r>
              <a:rPr lang="en-US" dirty="0" smtClean="0"/>
              <a:t>Calculate the equivalent horizontal and vertical hydraulic conductivities for the figure given below.</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657600"/>
            <a:ext cx="3298825"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Net</a:t>
            </a:r>
            <a:endParaRPr lang="en-US" dirty="0"/>
          </a:p>
        </p:txBody>
      </p:sp>
      <p:sp>
        <p:nvSpPr>
          <p:cNvPr id="3" name="Content Placeholder 2"/>
          <p:cNvSpPr>
            <a:spLocks noGrp="1"/>
          </p:cNvSpPr>
          <p:nvPr>
            <p:ph idx="1"/>
          </p:nvPr>
        </p:nvSpPr>
        <p:spPr>
          <a:xfrm>
            <a:off x="1435608" y="1447800"/>
            <a:ext cx="7498080" cy="4495800"/>
          </a:xfrm>
        </p:spPr>
        <p:txBody>
          <a:bodyPr>
            <a:normAutofit fontScale="62500" lnSpcReduction="20000"/>
          </a:bodyPr>
          <a:lstStyle/>
          <a:p>
            <a:pPr algn="just"/>
            <a:r>
              <a:rPr lang="en-US" dirty="0" smtClean="0"/>
              <a:t>A flow net is a graphical representation of a flow pattern. It consists of families of flow lines and Equipotential lines.</a:t>
            </a:r>
          </a:p>
          <a:p>
            <a:pPr algn="just"/>
            <a:endParaRPr lang="en-US" dirty="0" smtClean="0"/>
          </a:p>
          <a:p>
            <a:pPr algn="just"/>
            <a:r>
              <a:rPr lang="en-US" dirty="0" smtClean="0"/>
              <a:t>A Flow line or stream line is the mean path of flow of a particle of water. Equipotential lines represent contours of equal head. </a:t>
            </a:r>
          </a:p>
          <a:p>
            <a:pPr algn="just"/>
            <a:endParaRPr lang="en-US" dirty="0" smtClean="0"/>
          </a:p>
          <a:p>
            <a:pPr algn="just"/>
            <a:r>
              <a:rPr lang="en-US" dirty="0" smtClean="0"/>
              <a:t>When constructing a flow net the flow lines are drawn orthogonal (right angles) to the Equipotential lines, resulting in a pattern of squares (or rectangles), with the ratio of the mean dimensions of each pattern equal. </a:t>
            </a:r>
          </a:p>
          <a:p>
            <a:pPr algn="just"/>
            <a:endParaRPr lang="en-US" dirty="0" smtClean="0"/>
          </a:p>
          <a:p>
            <a:pPr algn="just"/>
            <a:r>
              <a:rPr lang="en-US" dirty="0" smtClean="0"/>
              <a:t>To construct a flow net for a region, it is necessary to have sufficient groundwater elevation and aquifer test data.</a:t>
            </a:r>
          </a:p>
          <a:p>
            <a:pPr algn="just"/>
            <a:endParaRPr lang="en-US" dirty="0" smtClean="0"/>
          </a:p>
          <a:p>
            <a:pPr algn="just">
              <a:buNone/>
            </a:pPr>
            <a:r>
              <a:rPr lang="en-US" dirty="0" smtClean="0"/>
              <a:t>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Assumptions of Flow net Analysis </a:t>
            </a:r>
            <a:endParaRPr lang="en-US" dirty="0"/>
          </a:p>
        </p:txBody>
      </p:sp>
      <p:sp>
        <p:nvSpPr>
          <p:cNvPr id="3" name="Content Placeholder 2"/>
          <p:cNvSpPr>
            <a:spLocks noGrp="1"/>
          </p:cNvSpPr>
          <p:nvPr>
            <p:ph idx="1"/>
          </p:nvPr>
        </p:nvSpPr>
        <p:spPr>
          <a:xfrm>
            <a:off x="457200" y="1646236"/>
            <a:ext cx="8229600" cy="4906963"/>
          </a:xfrm>
        </p:spPr>
        <p:txBody>
          <a:bodyPr>
            <a:normAutofit fontScale="62500" lnSpcReduction="20000"/>
          </a:bodyPr>
          <a:lstStyle/>
          <a:p>
            <a:pPr algn="just"/>
            <a:r>
              <a:rPr lang="en-US" dirty="0" smtClean="0"/>
              <a:t>The aquifer is homogeneous, isotropic and is fully saturated.</a:t>
            </a:r>
          </a:p>
          <a:p>
            <a:pPr algn="just"/>
            <a:endParaRPr lang="en-US" dirty="0" smtClean="0"/>
          </a:p>
          <a:p>
            <a:pPr algn="just"/>
            <a:r>
              <a:rPr lang="en-US" dirty="0" smtClean="0"/>
              <a:t>The flow field is at steady-state.</a:t>
            </a:r>
          </a:p>
          <a:p>
            <a:pPr algn="just"/>
            <a:endParaRPr lang="en-US" dirty="0" smtClean="0"/>
          </a:p>
          <a:p>
            <a:pPr algn="just"/>
            <a:r>
              <a:rPr lang="en-US" dirty="0" smtClean="0"/>
              <a:t>The aquifer material and water are incompressible.</a:t>
            </a:r>
          </a:p>
          <a:p>
            <a:pPr algn="just"/>
            <a:endParaRPr lang="en-US" dirty="0" smtClean="0"/>
          </a:p>
          <a:p>
            <a:pPr algn="just"/>
            <a:r>
              <a:rPr lang="en-US" dirty="0" smtClean="0"/>
              <a:t>Flow is laminar and Darcy’s law is applicable.</a:t>
            </a:r>
          </a:p>
          <a:p>
            <a:pPr algn="just"/>
            <a:endParaRPr lang="en-US" dirty="0" smtClean="0"/>
          </a:p>
          <a:p>
            <a:pPr algn="just"/>
            <a:r>
              <a:rPr lang="en-US" dirty="0" smtClean="0"/>
              <a:t>Boundary conditions are known.</a:t>
            </a:r>
          </a:p>
          <a:p>
            <a:pPr algn="just"/>
            <a:endParaRPr lang="en-US" dirty="0" smtClean="0"/>
          </a:p>
          <a:p>
            <a:pPr algn="just"/>
            <a:r>
              <a:rPr lang="en-US" dirty="0" smtClean="0"/>
              <a:t>Stream lines and Equipotential lines intersect at right angles.</a:t>
            </a:r>
          </a:p>
          <a:p>
            <a:pPr algn="just"/>
            <a:endParaRPr lang="en-US" dirty="0" smtClean="0"/>
          </a:p>
          <a:p>
            <a:pPr algn="just"/>
            <a:r>
              <a:rPr lang="en-US" dirty="0" smtClean="0"/>
              <a:t>Flow quantity between all parts of adjacent streamlines is same.</a:t>
            </a:r>
          </a:p>
          <a:p>
            <a:pPr algn="just"/>
            <a:endParaRPr lang="en-US" dirty="0" smtClean="0"/>
          </a:p>
          <a:p>
            <a:pPr algn="just"/>
            <a:r>
              <a:rPr lang="en-US" dirty="0" smtClean="0"/>
              <a:t>Energy loss between all pairs of Equipotential lines is same.</a:t>
            </a:r>
          </a:p>
          <a:p>
            <a:pPr algn="just"/>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net analysis</a:t>
            </a:r>
            <a:endParaRPr lang="en-US" dirty="0"/>
          </a:p>
        </p:txBody>
      </p:sp>
      <p:sp>
        <p:nvSpPr>
          <p:cNvPr id="3" name="Content Placeholder 2"/>
          <p:cNvSpPr>
            <a:spLocks noGrp="1"/>
          </p:cNvSpPr>
          <p:nvPr>
            <p:ph idx="1"/>
          </p:nvPr>
        </p:nvSpPr>
        <p:spPr>
          <a:xfrm>
            <a:off x="457200" y="1646236"/>
            <a:ext cx="5181600" cy="5211763"/>
          </a:xfrm>
        </p:spPr>
        <p:txBody>
          <a:bodyPr>
            <a:normAutofit fontScale="62500" lnSpcReduction="20000"/>
          </a:bodyPr>
          <a:lstStyle/>
          <a:p>
            <a:r>
              <a:rPr lang="en-US" dirty="0" smtClean="0"/>
              <a:t>Consider a portion of a flow net. The hydraulic gradient , (Equation 1)</a:t>
            </a:r>
          </a:p>
          <a:p>
            <a:endParaRPr lang="en-US" dirty="0" smtClean="0"/>
          </a:p>
          <a:p>
            <a:pPr>
              <a:buNone/>
            </a:pPr>
            <a:r>
              <a:rPr lang="en-US" dirty="0" smtClean="0"/>
              <a:t>	</a:t>
            </a:r>
          </a:p>
          <a:p>
            <a:pPr>
              <a:buNone/>
            </a:pPr>
            <a:endParaRPr lang="en-US" dirty="0" smtClean="0"/>
          </a:p>
          <a:p>
            <a:r>
              <a:rPr lang="en-US" dirty="0" smtClean="0"/>
              <a:t>and the constant flow between two adjacent flow lines, (Equation 2)</a:t>
            </a:r>
          </a:p>
          <a:p>
            <a:endParaRPr lang="en-US" dirty="0" smtClean="0"/>
          </a:p>
          <a:p>
            <a:endParaRPr lang="en-US" dirty="0" smtClean="0"/>
          </a:p>
          <a:p>
            <a:pPr>
              <a:buNone/>
            </a:pPr>
            <a:r>
              <a:rPr lang="en-US" dirty="0" smtClean="0"/>
              <a:t>		          </a:t>
            </a:r>
          </a:p>
          <a:p>
            <a:endParaRPr lang="en-US" dirty="0" smtClean="0"/>
          </a:p>
          <a:p>
            <a:r>
              <a:rPr lang="en-US" dirty="0" smtClean="0"/>
              <a:t>For unit thickness and for the square of the flow net, the approximation   </a:t>
            </a:r>
            <a:r>
              <a:rPr lang="en-US" i="1" dirty="0" err="1" smtClean="0"/>
              <a:t>ds</a:t>
            </a:r>
            <a:r>
              <a:rPr lang="en-US" i="1" dirty="0" smtClean="0"/>
              <a:t> </a:t>
            </a:r>
            <a:r>
              <a:rPr lang="en-US" dirty="0" smtClean="0">
                <a:latin typeface="Calibri"/>
              </a:rPr>
              <a:t>≈</a:t>
            </a:r>
            <a:r>
              <a:rPr lang="en-US" dirty="0" smtClean="0"/>
              <a:t> </a:t>
            </a:r>
            <a:r>
              <a:rPr lang="en-US" i="1" dirty="0" smtClean="0"/>
              <a:t>dm</a:t>
            </a:r>
          </a:p>
          <a:p>
            <a:endParaRPr lang="en-US" i="1" dirty="0" smtClean="0"/>
          </a:p>
          <a:p>
            <a:r>
              <a:rPr lang="en-US" dirty="0" smtClean="0"/>
              <a:t>So, Eq. 2  reduces to</a:t>
            </a:r>
          </a:p>
          <a:p>
            <a:endParaRPr lang="en-US" dirty="0" smtClean="0"/>
          </a:p>
          <a:p>
            <a:endParaRPr lang="en-US" dirty="0" smtClean="0"/>
          </a:p>
          <a:p>
            <a:endParaRPr lang="en-US" dirty="0"/>
          </a:p>
        </p:txBody>
      </p:sp>
      <p:pic>
        <p:nvPicPr>
          <p:cNvPr id="4" name="Picture 2" descr="Flownet"/>
          <p:cNvPicPr>
            <a:picLocks noChangeAspect="1" noChangeArrowheads="1"/>
          </p:cNvPicPr>
          <p:nvPr/>
        </p:nvPicPr>
        <p:blipFill>
          <a:blip r:embed="rId3" cstate="print"/>
          <a:srcRect/>
          <a:stretch>
            <a:fillRect/>
          </a:stretch>
        </p:blipFill>
        <p:spPr bwMode="auto">
          <a:xfrm>
            <a:off x="5867400" y="1371600"/>
            <a:ext cx="2882388" cy="2909887"/>
          </a:xfrm>
          <a:prstGeom prst="rect">
            <a:avLst/>
          </a:prstGeom>
          <a:noFill/>
          <a:ln w="9525">
            <a:noFill/>
            <a:miter lim="800000"/>
            <a:headEnd/>
            <a:tailEnd/>
          </a:ln>
        </p:spPr>
      </p:pic>
      <p:pic>
        <p:nvPicPr>
          <p:cNvPr id="5" name="Picture 2" descr="Fig-8"/>
          <p:cNvPicPr>
            <a:picLocks noChangeAspect="1" noChangeArrowheads="1"/>
          </p:cNvPicPr>
          <p:nvPr/>
        </p:nvPicPr>
        <p:blipFill>
          <a:blip r:embed="rId4" cstate="print"/>
          <a:srcRect l="3558" t="3698" r="4391" b="5203"/>
          <a:stretch>
            <a:fillRect/>
          </a:stretch>
        </p:blipFill>
        <p:spPr bwMode="auto">
          <a:xfrm>
            <a:off x="5620407" y="4267200"/>
            <a:ext cx="3294993" cy="2514600"/>
          </a:xfrm>
          <a:prstGeom prst="rect">
            <a:avLst/>
          </a:prstGeom>
          <a:noFill/>
          <a:ln w="9525">
            <a:noFill/>
            <a:miter lim="800000"/>
            <a:headEnd/>
            <a:tailEnd/>
          </a:ln>
        </p:spPr>
      </p:pic>
      <p:graphicFrame>
        <p:nvGraphicFramePr>
          <p:cNvPr id="6" name="Object 5"/>
          <p:cNvGraphicFramePr>
            <a:graphicFrameLocks noChangeAspect="1"/>
          </p:cNvGraphicFramePr>
          <p:nvPr/>
        </p:nvGraphicFramePr>
        <p:xfrm>
          <a:off x="2819400" y="2184400"/>
          <a:ext cx="914400" cy="787400"/>
        </p:xfrm>
        <a:graphic>
          <a:graphicData uri="http://schemas.openxmlformats.org/presentationml/2006/ole">
            <mc:AlternateContent xmlns:mc="http://schemas.openxmlformats.org/markup-compatibility/2006">
              <mc:Choice xmlns:v="urn:schemas-microsoft-com:vml" Requires="v">
                <p:oleObj spid="_x0000_s1125" name="معادلة" r:id="rId5" imgW="419040" imgH="393480" progId="Equation.3">
                  <p:embed/>
                </p:oleObj>
              </mc:Choice>
              <mc:Fallback>
                <p:oleObj name="معادلة" r:id="rId5" imgW="419040" imgH="3934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184400"/>
                        <a:ext cx="9144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590800" y="3657600"/>
          <a:ext cx="1730477" cy="838200"/>
        </p:xfrm>
        <a:graphic>
          <a:graphicData uri="http://schemas.openxmlformats.org/presentationml/2006/ole">
            <mc:AlternateContent xmlns:mc="http://schemas.openxmlformats.org/markup-compatibility/2006">
              <mc:Choice xmlns:v="urn:schemas-microsoft-com:vml" Requires="v">
                <p:oleObj spid="_x0000_s1126" name="معادلة" r:id="rId7" imgW="812520" imgH="393480" progId="Equation.3">
                  <p:embed/>
                </p:oleObj>
              </mc:Choice>
              <mc:Fallback>
                <p:oleObj name="معادلة" r:id="rId7" imgW="812520" imgH="39348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657600"/>
                        <a:ext cx="173047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17426664"/>
              </p:ext>
            </p:extLst>
          </p:nvPr>
        </p:nvGraphicFramePr>
        <p:xfrm>
          <a:off x="3157538" y="6054725"/>
          <a:ext cx="1228725" cy="457200"/>
        </p:xfrm>
        <a:graphic>
          <a:graphicData uri="http://schemas.openxmlformats.org/presentationml/2006/ole">
            <mc:AlternateContent xmlns:mc="http://schemas.openxmlformats.org/markup-compatibility/2006">
              <mc:Choice xmlns:v="urn:schemas-microsoft-com:vml" Requires="v">
                <p:oleObj spid="_x0000_s1127" name="Equation" r:id="rId9" imgW="545760" imgH="203040" progId="Equation.3">
                  <p:embed/>
                </p:oleObj>
              </mc:Choice>
              <mc:Fallback>
                <p:oleObj name="Equation" r:id="rId9" imgW="545760" imgH="203040" progId="Equation.3">
                  <p:embed/>
                  <p:pic>
                    <p:nvPicPr>
                      <p:cNvPr id="0" name="Picture 4"/>
                      <p:cNvPicPr>
                        <a:picLocks noChangeAspect="1" noChangeArrowheads="1"/>
                      </p:cNvPicPr>
                      <p:nvPr/>
                    </p:nvPicPr>
                    <p:blipFill>
                      <a:blip r:embed="rId10"/>
                      <a:srcRect/>
                      <a:stretch>
                        <a:fillRect/>
                      </a:stretch>
                    </p:blipFill>
                    <p:spPr bwMode="auto">
                      <a:xfrm>
                        <a:off x="3157538" y="6054725"/>
                        <a:ext cx="12287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60993" y="139482"/>
            <a:ext cx="1130607" cy="922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Flow net analysis</a:t>
            </a:r>
            <a:endParaRPr lang="en-US" dirty="0"/>
          </a:p>
        </p:txBody>
      </p:sp>
      <p:sp>
        <p:nvSpPr>
          <p:cNvPr id="3" name="Content Placeholder 2"/>
          <p:cNvSpPr>
            <a:spLocks noGrp="1"/>
          </p:cNvSpPr>
          <p:nvPr>
            <p:ph idx="1"/>
          </p:nvPr>
        </p:nvSpPr>
        <p:spPr>
          <a:xfrm>
            <a:off x="457200" y="1646236"/>
            <a:ext cx="5105400" cy="4830763"/>
          </a:xfrm>
        </p:spPr>
        <p:txBody>
          <a:bodyPr>
            <a:normAutofit fontScale="55000" lnSpcReduction="20000"/>
          </a:bodyPr>
          <a:lstStyle/>
          <a:p>
            <a:pPr algn="just"/>
            <a:r>
              <a:rPr lang="en-US" dirty="0" smtClean="0"/>
              <a:t>Applying to entire flow net, when total head is divided into n squares between any two adjacent flow lines, </a:t>
            </a:r>
          </a:p>
          <a:p>
            <a:pPr algn="just"/>
            <a:endParaRPr lang="en-US" dirty="0" smtClean="0"/>
          </a:p>
          <a:p>
            <a:pPr algn="just"/>
            <a:endParaRPr lang="en-US" dirty="0" smtClean="0"/>
          </a:p>
          <a:p>
            <a:pPr algn="just"/>
            <a:endParaRPr lang="en-US" dirty="0" smtClean="0"/>
          </a:p>
          <a:p>
            <a:pPr algn="just"/>
            <a:endParaRPr lang="en-US" dirty="0" smtClean="0"/>
          </a:p>
          <a:p>
            <a:pPr algn="just"/>
            <a:r>
              <a:rPr lang="en-US" dirty="0" smtClean="0"/>
              <a:t>If the flow is divided into m channels by flow lines, then the total flow, </a:t>
            </a:r>
          </a:p>
          <a:p>
            <a:pPr algn="just"/>
            <a:endParaRPr lang="en-US" dirty="0" smtClean="0"/>
          </a:p>
          <a:p>
            <a:pPr algn="just">
              <a:buNone/>
            </a:pPr>
            <a:endParaRPr lang="en-US" dirty="0" smtClean="0"/>
          </a:p>
          <a:p>
            <a:pPr algn="just">
              <a:buNone/>
            </a:pPr>
            <a:endParaRPr lang="en-US" dirty="0" smtClean="0"/>
          </a:p>
          <a:p>
            <a:pPr algn="just">
              <a:buNone/>
            </a:pPr>
            <a:r>
              <a:rPr lang="en-US" dirty="0" smtClean="0"/>
              <a:t>			</a:t>
            </a:r>
          </a:p>
          <a:p>
            <a:pPr algn="just"/>
            <a:r>
              <a:rPr lang="en-US" dirty="0" smtClean="0"/>
              <a:t>So, the geometry of the flow net together with the hydraulic conductivity and head loss enable the total flow to be computed directly.</a:t>
            </a:r>
          </a:p>
          <a:p>
            <a:pPr algn="just"/>
            <a:endParaRPr lang="en-US" dirty="0"/>
          </a:p>
        </p:txBody>
      </p:sp>
      <p:pic>
        <p:nvPicPr>
          <p:cNvPr id="4" name="Picture 2" descr="Flownet"/>
          <p:cNvPicPr>
            <a:picLocks noChangeAspect="1" noChangeArrowheads="1"/>
          </p:cNvPicPr>
          <p:nvPr/>
        </p:nvPicPr>
        <p:blipFill>
          <a:blip r:embed="rId3" cstate="print"/>
          <a:srcRect/>
          <a:stretch>
            <a:fillRect/>
          </a:stretch>
        </p:blipFill>
        <p:spPr bwMode="auto">
          <a:xfrm>
            <a:off x="5867400" y="1371600"/>
            <a:ext cx="2882388" cy="2909887"/>
          </a:xfrm>
          <a:prstGeom prst="rect">
            <a:avLst/>
          </a:prstGeom>
          <a:noFill/>
          <a:ln w="9525">
            <a:noFill/>
            <a:miter lim="800000"/>
            <a:headEnd/>
            <a:tailEnd/>
          </a:ln>
        </p:spPr>
      </p:pic>
      <p:pic>
        <p:nvPicPr>
          <p:cNvPr id="5" name="Picture 2" descr="Fig-8"/>
          <p:cNvPicPr>
            <a:picLocks noChangeAspect="1" noChangeArrowheads="1"/>
          </p:cNvPicPr>
          <p:nvPr/>
        </p:nvPicPr>
        <p:blipFill>
          <a:blip r:embed="rId4" cstate="print"/>
          <a:srcRect l="3558" t="3698" r="4391" b="5203"/>
          <a:stretch>
            <a:fillRect/>
          </a:stretch>
        </p:blipFill>
        <p:spPr bwMode="auto">
          <a:xfrm>
            <a:off x="5620407" y="4267200"/>
            <a:ext cx="3294993" cy="2514600"/>
          </a:xfrm>
          <a:prstGeom prst="rect">
            <a:avLst/>
          </a:prstGeom>
          <a:noFill/>
          <a:ln w="9525">
            <a:noFill/>
            <a:miter lim="800000"/>
            <a:headEnd/>
            <a:tailEnd/>
          </a:ln>
        </p:spPr>
      </p:pic>
      <p:graphicFrame>
        <p:nvGraphicFramePr>
          <p:cNvPr id="6" name="Object 5"/>
          <p:cNvGraphicFramePr>
            <a:graphicFrameLocks noChangeAspect="1"/>
          </p:cNvGraphicFramePr>
          <p:nvPr/>
        </p:nvGraphicFramePr>
        <p:xfrm>
          <a:off x="2819400" y="2489200"/>
          <a:ext cx="914400" cy="787400"/>
        </p:xfrm>
        <a:graphic>
          <a:graphicData uri="http://schemas.openxmlformats.org/presentationml/2006/ole">
            <mc:AlternateContent xmlns:mc="http://schemas.openxmlformats.org/markup-compatibility/2006">
              <mc:Choice xmlns:v="urn:schemas-microsoft-com:vml" Requires="v">
                <p:oleObj spid="_x0000_s2114" name="معادلة" r:id="rId5" imgW="457200" imgH="393480" progId="Equation.3">
                  <p:embed/>
                </p:oleObj>
              </mc:Choice>
              <mc:Fallback>
                <p:oleObj name="معادلة" r:id="rId5" imgW="457200" imgH="3934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489200"/>
                        <a:ext cx="9144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438400" y="3962400"/>
          <a:ext cx="1828801" cy="736270"/>
        </p:xfrm>
        <a:graphic>
          <a:graphicData uri="http://schemas.openxmlformats.org/presentationml/2006/ole">
            <mc:AlternateContent xmlns:mc="http://schemas.openxmlformats.org/markup-compatibility/2006">
              <mc:Choice xmlns:v="urn:schemas-microsoft-com:vml" Requires="v">
                <p:oleObj spid="_x0000_s2115" name="معادلة" r:id="rId7" imgW="977760" imgH="393480" progId="Equation.3">
                  <p:embed/>
                </p:oleObj>
              </mc:Choice>
              <mc:Fallback>
                <p:oleObj name="معادلة" r:id="rId7" imgW="977760" imgH="39348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962400"/>
                        <a:ext cx="1828801" cy="7362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Flow net analysis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When a contour map of groundwater levels contains closed contours around a group of wells of known total discharge (Q), then the aquifer transmissivity (T) can be calculated.</a:t>
            </a:r>
          </a:p>
          <a:p>
            <a:pPr algn="just">
              <a:buNone/>
            </a:pPr>
            <a:endParaRPr lang="en-US" dirty="0" smtClean="0"/>
          </a:p>
          <a:p>
            <a:pPr algn="just">
              <a:buNone/>
            </a:pPr>
            <a:endParaRPr lang="en-US" dirty="0" smtClean="0"/>
          </a:p>
          <a:p>
            <a:pPr algn="just">
              <a:buNone/>
            </a:pPr>
            <a:r>
              <a:rPr lang="en-US" dirty="0" smtClean="0"/>
              <a:t>	</a:t>
            </a:r>
          </a:p>
          <a:p>
            <a:pPr algn="just"/>
            <a:r>
              <a:rPr lang="en-US" dirty="0" smtClean="0"/>
              <a:t>For an area of uniform groundwater flow, the areas with wide contour spacing (flat gradient) possess higher hydraulic conductivity (k) than those of narrow spacing.</a:t>
            </a:r>
          </a:p>
          <a:p>
            <a:pPr algn="just"/>
            <a:endParaRPr lang="en-US" dirty="0" smtClean="0"/>
          </a:p>
          <a:p>
            <a:pPr algn="just"/>
            <a:r>
              <a:rPr lang="en-US" dirty="0" smtClean="0"/>
              <a:t>Therefore, prospects for a production well are better near flat gradient. </a:t>
            </a:r>
          </a:p>
          <a:p>
            <a:pPr algn="just"/>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754496315"/>
              </p:ext>
            </p:extLst>
          </p:nvPr>
        </p:nvGraphicFramePr>
        <p:xfrm>
          <a:off x="3876675" y="2514600"/>
          <a:ext cx="1371600" cy="850392"/>
        </p:xfrm>
        <a:graphic>
          <a:graphicData uri="http://schemas.openxmlformats.org/presentationml/2006/ole">
            <mc:AlternateContent xmlns:mc="http://schemas.openxmlformats.org/markup-compatibility/2006">
              <mc:Choice xmlns:v="urn:schemas-microsoft-com:vml" Requires="v">
                <p:oleObj spid="_x0000_s3108" name="معادلة" r:id="rId3" imgW="507960" imgH="393480" progId="Equation.3">
                  <p:embed/>
                </p:oleObj>
              </mc:Choice>
              <mc:Fallback>
                <p:oleObj name="معادلة" r:id="rId3" imgW="507960" imgH="3934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5" y="2514600"/>
                        <a:ext cx="1371600" cy="850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Flow net</a:t>
            </a:r>
            <a:endParaRPr lang="en-US" dirty="0"/>
          </a:p>
        </p:txBody>
      </p:sp>
      <p:sp>
        <p:nvSpPr>
          <p:cNvPr id="3" name="Content Placeholder 2"/>
          <p:cNvSpPr>
            <a:spLocks noGrp="1"/>
          </p:cNvSpPr>
          <p:nvPr>
            <p:ph idx="1"/>
          </p:nvPr>
        </p:nvSpPr>
        <p:spPr/>
        <p:txBody>
          <a:bodyPr/>
          <a:lstStyle/>
          <a:p>
            <a:pPr algn="just"/>
            <a:r>
              <a:rPr lang="en-US" dirty="0" smtClean="0"/>
              <a:t>Direct calculation of total flow (Q)</a:t>
            </a:r>
          </a:p>
          <a:p>
            <a:pPr algn="just"/>
            <a:endParaRPr lang="en-US" dirty="0" smtClean="0"/>
          </a:p>
          <a:p>
            <a:pPr algn="just"/>
            <a:r>
              <a:rPr lang="en-US" dirty="0" smtClean="0"/>
              <a:t>Determination of aquifer transmissivity (T)</a:t>
            </a:r>
          </a:p>
          <a:p>
            <a:pPr algn="just"/>
            <a:endParaRPr lang="en-US" dirty="0" smtClean="0"/>
          </a:p>
          <a:p>
            <a:pPr algn="just"/>
            <a:r>
              <a:rPr lang="en-US" dirty="0" smtClean="0"/>
              <a:t>Direction of flow</a:t>
            </a:r>
          </a:p>
          <a:p>
            <a:pPr algn="just"/>
            <a:endParaRPr lang="en-US" dirty="0" smtClean="0"/>
          </a:p>
          <a:p>
            <a:pPr algn="just"/>
            <a:r>
              <a:rPr lang="en-US" dirty="0" smtClean="0"/>
              <a:t>Location of new water wells.</a:t>
            </a:r>
          </a:p>
          <a:p>
            <a:pPr algn="just"/>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899" y="152400"/>
            <a:ext cx="5372101" cy="1143000"/>
          </a:xfrm>
        </p:spPr>
        <p:txBody>
          <a:bodyPr>
            <a:normAutofit/>
          </a:bodyPr>
          <a:lstStyle/>
          <a:p>
            <a:r>
              <a:rPr lang="en-US" sz="3200" dirty="0" smtClean="0"/>
              <a:t>Groundwater flow direction</a:t>
            </a:r>
            <a:endParaRPr lang="en-US" sz="3200" dirty="0"/>
          </a:p>
        </p:txBody>
      </p:sp>
      <p:sp>
        <p:nvSpPr>
          <p:cNvPr id="3" name="Content Placeholder 2"/>
          <p:cNvSpPr>
            <a:spLocks noGrp="1"/>
          </p:cNvSpPr>
          <p:nvPr>
            <p:ph idx="1"/>
          </p:nvPr>
        </p:nvSpPr>
        <p:spPr>
          <a:xfrm>
            <a:off x="457200" y="3352800"/>
            <a:ext cx="8229600" cy="1981200"/>
          </a:xfrm>
        </p:spPr>
        <p:txBody>
          <a:bodyPr>
            <a:noAutofit/>
          </a:bodyPr>
          <a:lstStyle/>
          <a:p>
            <a:pPr algn="just"/>
            <a:r>
              <a:rPr lang="en-US" sz="1600" dirty="0" smtClean="0"/>
              <a:t>Draw a line connecting the points of maximum and minimum water level. In the above figure it will be between Point A and Point C</a:t>
            </a:r>
            <a:r>
              <a:rPr lang="en-US" sz="1600" dirty="0" smtClean="0"/>
              <a:t>.</a:t>
            </a:r>
            <a:endParaRPr lang="en-US" sz="1600" dirty="0" smtClean="0"/>
          </a:p>
          <a:p>
            <a:pPr algn="just"/>
            <a:r>
              <a:rPr lang="en-US" sz="1600" dirty="0" smtClean="0"/>
              <a:t>Find the difference between the maximum and minimum water level. In Figure 1 above C = 14m (maximum) and A = 10m (minimum). Difference in water level = 14m - 10m = </a:t>
            </a:r>
            <a:r>
              <a:rPr lang="en-US" sz="1600" dirty="0" smtClean="0"/>
              <a:t>4m</a:t>
            </a:r>
            <a:endParaRPr lang="en-US" sz="1600" dirty="0" smtClean="0"/>
          </a:p>
          <a:p>
            <a:pPr algn="just"/>
            <a:r>
              <a:rPr lang="en-US" sz="1600" dirty="0" smtClean="0"/>
              <a:t>Divide the line connecting the points of maximum and minimum water level into as many parts as the difference between the two. In the above case it will be 4, (see Figure 2</a:t>
            </a:r>
            <a:r>
              <a:rPr lang="en-US" sz="1600" dirty="0" smtClean="0"/>
              <a:t>)</a:t>
            </a:r>
            <a:endParaRPr lang="en-US" sz="1600" dirty="0" smtClean="0"/>
          </a:p>
          <a:p>
            <a:pPr algn="just"/>
            <a:r>
              <a:rPr lang="en-US" sz="1600" dirty="0" smtClean="0"/>
              <a:t>Join the point of 12m on the line AC with B. This line represents the water level contour for 12m</a:t>
            </a:r>
            <a:r>
              <a:rPr lang="en-US" sz="1600" dirty="0" smtClean="0"/>
              <a:t>.</a:t>
            </a:r>
            <a:endParaRPr lang="en-US" sz="1600" dirty="0" smtClean="0"/>
          </a:p>
          <a:p>
            <a:pPr algn="just"/>
            <a:r>
              <a:rPr lang="en-US" sz="1600" dirty="0" smtClean="0"/>
              <a:t>Draw lines parallel to the 12m contour at every 1m interval. This will represent the contours of 10 m, 11m, 12m, 13m and 14m respectively. See the blue lines in Figure 2</a:t>
            </a:r>
            <a:r>
              <a:rPr lang="en-US" sz="1600" dirty="0" smtClean="0"/>
              <a:t>.</a:t>
            </a:r>
            <a:endParaRPr lang="en-US" sz="1600" dirty="0" smtClean="0"/>
          </a:p>
          <a:p>
            <a:pPr algn="just"/>
            <a:r>
              <a:rPr lang="en-US" sz="1600" dirty="0" smtClean="0"/>
              <a:t>The groundwater will flow from the higher elevation to the lower elevation perpendicular to the water level contours. The red arrow in Figure 2 shows the groundwater flow direction</a:t>
            </a:r>
          </a:p>
        </p:txBody>
      </p:sp>
      <p:pic>
        <p:nvPicPr>
          <p:cNvPr id="57346" name="Picture 2"/>
          <p:cNvPicPr>
            <a:picLocks noChangeAspect="1" noChangeArrowheads="1"/>
          </p:cNvPicPr>
          <p:nvPr/>
        </p:nvPicPr>
        <p:blipFill>
          <a:blip r:embed="rId2" cstate="print"/>
          <a:srcRect/>
          <a:stretch>
            <a:fillRect/>
          </a:stretch>
        </p:blipFill>
        <p:spPr bwMode="auto">
          <a:xfrm>
            <a:off x="1066800" y="1143000"/>
            <a:ext cx="3262194" cy="1962550"/>
          </a:xfrm>
          <a:prstGeom prst="rect">
            <a:avLst/>
          </a:prstGeom>
          <a:noFill/>
          <a:ln w="9525">
            <a:solidFill>
              <a:schemeClr val="tx1"/>
            </a:solid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4495801" y="1143000"/>
            <a:ext cx="4191000" cy="1890059"/>
          </a:xfrm>
          <a:prstGeom prst="rect">
            <a:avLst/>
          </a:prstGeom>
          <a:noFill/>
          <a:ln w="9525">
            <a:solidFill>
              <a:schemeClr val="tx1"/>
            </a:solidFill>
            <a:miter lim="800000"/>
            <a:headEnd/>
            <a:tailEnd/>
          </a:ln>
        </p:spPr>
      </p:pic>
      <p:sp>
        <p:nvSpPr>
          <p:cNvPr id="14" name="TextBox 13"/>
          <p:cNvSpPr txBox="1"/>
          <p:nvPr/>
        </p:nvSpPr>
        <p:spPr>
          <a:xfrm>
            <a:off x="2209800" y="3124200"/>
            <a:ext cx="811441" cy="276999"/>
          </a:xfrm>
          <a:prstGeom prst="rect">
            <a:avLst/>
          </a:prstGeom>
          <a:noFill/>
        </p:spPr>
        <p:txBody>
          <a:bodyPr wrap="none" rtlCol="0">
            <a:spAutoFit/>
          </a:bodyPr>
          <a:lstStyle/>
          <a:p>
            <a:r>
              <a:rPr lang="en-US" sz="1200" b="1" dirty="0" smtClean="0"/>
              <a:t>Figure 1</a:t>
            </a:r>
            <a:endParaRPr lang="en-US" sz="1200" b="1" dirty="0"/>
          </a:p>
        </p:txBody>
      </p:sp>
      <p:sp>
        <p:nvSpPr>
          <p:cNvPr id="15" name="TextBox 14"/>
          <p:cNvSpPr txBox="1"/>
          <p:nvPr/>
        </p:nvSpPr>
        <p:spPr>
          <a:xfrm>
            <a:off x="5983204" y="3124200"/>
            <a:ext cx="811441" cy="276999"/>
          </a:xfrm>
          <a:prstGeom prst="rect">
            <a:avLst/>
          </a:prstGeom>
          <a:noFill/>
        </p:spPr>
        <p:txBody>
          <a:bodyPr wrap="none" rtlCol="0">
            <a:spAutoFit/>
          </a:bodyPr>
          <a:lstStyle/>
          <a:p>
            <a:r>
              <a:rPr lang="en-US" sz="1200" b="1" dirty="0" smtClean="0"/>
              <a:t>Figure 2</a:t>
            </a:r>
            <a:endParaRPr lang="en-US"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Darcy Law</a:t>
            </a:r>
            <a:endParaRPr lang="en-US" dirty="0"/>
          </a:p>
        </p:txBody>
      </p:sp>
      <p:sp>
        <p:nvSpPr>
          <p:cNvPr id="3" name="Content Placeholder 2"/>
          <p:cNvSpPr>
            <a:spLocks noGrp="1"/>
          </p:cNvSpPr>
          <p:nvPr>
            <p:ph idx="1"/>
          </p:nvPr>
        </p:nvSpPr>
        <p:spPr>
          <a:xfrm>
            <a:off x="457200" y="2305050"/>
            <a:ext cx="8439150" cy="4324350"/>
          </a:xfrm>
        </p:spPr>
        <p:txBody>
          <a:bodyPr>
            <a:normAutofit fontScale="62500" lnSpcReduction="20000"/>
          </a:bodyPr>
          <a:lstStyle/>
          <a:p>
            <a:pPr algn="just"/>
            <a:r>
              <a:rPr lang="en-US" dirty="0" smtClean="0"/>
              <a:t>A horizontal pipe filled with sand is used to demonstrate Darcy’s experiment. </a:t>
            </a:r>
          </a:p>
          <a:p>
            <a:pPr algn="just"/>
            <a:endParaRPr lang="en-US" dirty="0" smtClean="0"/>
          </a:p>
          <a:p>
            <a:pPr algn="just"/>
            <a:r>
              <a:rPr lang="en-US" dirty="0" smtClean="0"/>
              <a:t>Water is applied under pressure through end A, flows through the pipe, and discharges at end B. </a:t>
            </a:r>
          </a:p>
          <a:p>
            <a:pPr algn="just"/>
            <a:endParaRPr lang="en-US" dirty="0" smtClean="0"/>
          </a:p>
          <a:p>
            <a:pPr algn="just"/>
            <a:r>
              <a:rPr lang="en-US" dirty="0" smtClean="0"/>
              <a:t>Water pressure is measured using </a:t>
            </a:r>
            <a:r>
              <a:rPr lang="en-US" dirty="0" err="1" smtClean="0"/>
              <a:t>piezometer</a:t>
            </a:r>
            <a:r>
              <a:rPr lang="en-US" dirty="0" smtClean="0"/>
              <a:t> tubes (thin vertical pipes installed at each end of the horizontal pipe). </a:t>
            </a:r>
          </a:p>
          <a:p>
            <a:pPr algn="just"/>
            <a:endParaRPr lang="en-US" dirty="0" smtClean="0"/>
          </a:p>
          <a:p>
            <a:pPr algn="just"/>
            <a:r>
              <a:rPr lang="en-US" dirty="0" smtClean="0"/>
              <a:t>The difference in hydraulic head (between points A and B) is </a:t>
            </a:r>
            <a:r>
              <a:rPr lang="en-US" dirty="0" smtClean="0">
                <a:solidFill>
                  <a:srgbClr val="FF0000"/>
                </a:solidFill>
              </a:rPr>
              <a:t>dh</a:t>
            </a:r>
            <a:r>
              <a:rPr lang="en-US" dirty="0" smtClean="0"/>
              <a:t> (change in height). </a:t>
            </a:r>
          </a:p>
          <a:p>
            <a:pPr algn="just"/>
            <a:endParaRPr lang="en-US" dirty="0" smtClean="0"/>
          </a:p>
          <a:p>
            <a:pPr algn="just"/>
            <a:r>
              <a:rPr lang="en-US" dirty="0" smtClean="0"/>
              <a:t>Dividing this by the </a:t>
            </a:r>
            <a:r>
              <a:rPr lang="en-US" dirty="0" smtClean="0">
                <a:solidFill>
                  <a:srgbClr val="FF0000"/>
                </a:solidFill>
              </a:rPr>
              <a:t>flow length </a:t>
            </a:r>
            <a:r>
              <a:rPr lang="en-US" dirty="0" smtClean="0"/>
              <a:t>(i.e. the distance between the two tubes), </a:t>
            </a:r>
            <a:r>
              <a:rPr lang="en-US" dirty="0" smtClean="0">
                <a:solidFill>
                  <a:srgbClr val="FF0000"/>
                </a:solidFill>
              </a:rPr>
              <a:t>dl</a:t>
            </a:r>
            <a:r>
              <a:rPr lang="en-US" dirty="0" smtClean="0"/>
              <a:t> the </a:t>
            </a:r>
            <a:r>
              <a:rPr lang="en-US" b="1" dirty="0" smtClean="0">
                <a:solidFill>
                  <a:srgbClr val="FF0000"/>
                </a:solidFill>
              </a:rPr>
              <a:t>hydraulic gradient (I) </a:t>
            </a:r>
            <a:r>
              <a:rPr lang="en-US" dirty="0" smtClean="0"/>
              <a:t>is obtained.</a:t>
            </a:r>
          </a:p>
          <a:p>
            <a:pPr algn="just"/>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5638800" y="152400"/>
            <a:ext cx="3257550"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Darcy Law</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The velocity of groundwater is based on hydraulic conductivity (K), as well as the hydraulic head (I). </a:t>
            </a:r>
          </a:p>
          <a:p>
            <a:pPr algn="just"/>
            <a:endParaRPr lang="en-US" dirty="0" smtClean="0"/>
          </a:p>
          <a:p>
            <a:pPr algn="just"/>
            <a:r>
              <a:rPr lang="en-US" dirty="0" smtClean="0"/>
              <a:t>The specific discharge or Darcy velocity (v) is obtained by dividing the flow rate (Q) by the cross sectional area. </a:t>
            </a:r>
          </a:p>
          <a:p>
            <a:pPr algn="just"/>
            <a:endParaRPr lang="en-US" dirty="0" smtClean="0"/>
          </a:p>
          <a:p>
            <a:pPr algn="just"/>
            <a:r>
              <a:rPr lang="en-US" dirty="0" smtClean="0"/>
              <a:t>The Darcy Law can be re-written as</a:t>
            </a:r>
          </a:p>
          <a:p>
            <a:endParaRPr lang="en-US" dirty="0" smtClean="0"/>
          </a:p>
          <a:p>
            <a:pPr>
              <a:buNone/>
            </a:pPr>
            <a:r>
              <a:rPr lang="en-US" b="1" dirty="0" smtClean="0">
                <a:solidFill>
                  <a:srgbClr val="FF0000"/>
                </a:solidFill>
              </a:rPr>
              <a:t>Q/A = K*I where Q/A = </a:t>
            </a:r>
            <a:r>
              <a:rPr lang="en-US" b="1" dirty="0" err="1" smtClean="0">
                <a:solidFill>
                  <a:srgbClr val="FF0000"/>
                </a:solidFill>
              </a:rPr>
              <a:t>v</a:t>
            </a:r>
            <a:r>
              <a:rPr lang="en-US" b="1" baseline="-25000" dirty="0" err="1" smtClean="0">
                <a:solidFill>
                  <a:srgbClr val="FF0000"/>
                </a:solidFill>
              </a:rPr>
              <a:t>D</a:t>
            </a:r>
            <a:r>
              <a:rPr lang="en-US" b="1" dirty="0" smtClean="0">
                <a:solidFill>
                  <a:srgbClr val="FF0000"/>
                </a:solidFill>
              </a:rPr>
              <a:t> (Darcy Velocity)</a:t>
            </a:r>
          </a:p>
          <a:p>
            <a:endParaRPr lang="en-US"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52400"/>
            <a:ext cx="1447800" cy="1181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Darcy Velocity</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v is the </a:t>
            </a:r>
            <a:r>
              <a:rPr lang="en-US" b="1" dirty="0" smtClean="0">
                <a:solidFill>
                  <a:srgbClr val="FF0000"/>
                </a:solidFill>
              </a:rPr>
              <a:t>specific discharge</a:t>
            </a:r>
            <a:r>
              <a:rPr lang="en-US" dirty="0" smtClean="0">
                <a:solidFill>
                  <a:srgbClr val="FF0000"/>
                </a:solidFill>
              </a:rPr>
              <a:t> </a:t>
            </a:r>
            <a:r>
              <a:rPr lang="en-US" dirty="0" smtClean="0"/>
              <a:t>(</a:t>
            </a:r>
            <a:r>
              <a:rPr lang="en-US" b="1" dirty="0" smtClean="0">
                <a:solidFill>
                  <a:srgbClr val="FF0000"/>
                </a:solidFill>
              </a:rPr>
              <a:t>Darcy velocity</a:t>
            </a:r>
            <a:r>
              <a:rPr lang="en-US" dirty="0" smtClean="0"/>
              <a:t>). </a:t>
            </a:r>
          </a:p>
          <a:p>
            <a:pPr algn="just"/>
            <a:endParaRPr lang="en-US" dirty="0"/>
          </a:p>
          <a:p>
            <a:pPr algn="just"/>
            <a:r>
              <a:rPr lang="en-US" dirty="0" smtClean="0"/>
              <a:t>Specific discharge has units of velocity (L/T).</a:t>
            </a:r>
          </a:p>
          <a:p>
            <a:pPr algn="just"/>
            <a:endParaRPr lang="en-US" dirty="0" smtClean="0"/>
          </a:p>
          <a:p>
            <a:pPr algn="just"/>
            <a:r>
              <a:rPr lang="en-US" dirty="0" smtClean="0"/>
              <a:t>(–) indicates that v occurs in the direction of the decreasing head.</a:t>
            </a:r>
          </a:p>
          <a:p>
            <a:pPr algn="just"/>
            <a:endParaRPr lang="en-US" dirty="0" smtClean="0"/>
          </a:p>
          <a:p>
            <a:pPr algn="just"/>
            <a:r>
              <a:rPr lang="en-US" dirty="0" smtClean="0"/>
              <a:t>The specific discharge is a macroscopic concept, and is easily measured. </a:t>
            </a:r>
          </a:p>
          <a:p>
            <a:pPr algn="just"/>
            <a:endParaRPr lang="en-US" dirty="0" smtClean="0"/>
          </a:p>
          <a:p>
            <a:pPr algn="just"/>
            <a:r>
              <a:rPr lang="en-US" dirty="0" smtClean="0"/>
              <a:t>It should be noted that Darcy’s velocity is different from the microscopic velocities associated with the actual paths of individual particles of water as they wind their way through the grains of sand.</a:t>
            </a:r>
          </a:p>
          <a:p>
            <a:pPr algn="just"/>
            <a:endParaRPr lang="en-US" dirty="0" smtClean="0"/>
          </a:p>
          <a:p>
            <a:pPr algn="just"/>
            <a:r>
              <a:rPr lang="en-US" dirty="0" smtClean="0"/>
              <a:t>The microscopic velocities are real, but are probably impossible to measure.</a:t>
            </a:r>
          </a:p>
          <a:p>
            <a:pPr algn="just"/>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498080" cy="1143000"/>
          </a:xfrm>
        </p:spPr>
        <p:txBody>
          <a:bodyPr>
            <a:normAutofit/>
          </a:bodyPr>
          <a:lstStyle/>
          <a:p>
            <a:r>
              <a:rPr lang="en-US" sz="3600" dirty="0" smtClean="0"/>
              <a:t>Darcy Velocity and Seepage Velocity</a:t>
            </a:r>
            <a:endParaRPr lang="en-US" sz="3600" dirty="0"/>
          </a:p>
        </p:txBody>
      </p:sp>
      <p:sp>
        <p:nvSpPr>
          <p:cNvPr id="3" name="Content Placeholder 2"/>
          <p:cNvSpPr>
            <a:spLocks noGrp="1"/>
          </p:cNvSpPr>
          <p:nvPr>
            <p:ph idx="1"/>
          </p:nvPr>
        </p:nvSpPr>
        <p:spPr>
          <a:xfrm>
            <a:off x="457200" y="1646237"/>
            <a:ext cx="8229600" cy="4297363"/>
          </a:xfrm>
        </p:spPr>
        <p:txBody>
          <a:bodyPr>
            <a:normAutofit fontScale="62500" lnSpcReduction="20000"/>
          </a:bodyPr>
          <a:lstStyle/>
          <a:p>
            <a:pPr algn="just"/>
            <a:r>
              <a:rPr lang="en-US" dirty="0" smtClean="0"/>
              <a:t>Darcy velocity is a fictitious velocity since it assumes that flow occurs across the entire cross-section of the soil sample. </a:t>
            </a:r>
          </a:p>
          <a:p>
            <a:pPr algn="just"/>
            <a:endParaRPr lang="en-US" dirty="0"/>
          </a:p>
          <a:p>
            <a:pPr algn="just"/>
            <a:r>
              <a:rPr lang="en-US" dirty="0" smtClean="0"/>
              <a:t>Flow actually takes place only through interconnected pore channels.</a:t>
            </a:r>
          </a:p>
          <a:p>
            <a:pPr algn="just"/>
            <a:endParaRPr lang="en-US" dirty="0" smtClean="0"/>
          </a:p>
          <a:p>
            <a:pPr algn="just"/>
            <a:r>
              <a:rPr lang="en-US" dirty="0" smtClean="0"/>
              <a:t>From the Continuity Equation: </a:t>
            </a:r>
            <a:r>
              <a:rPr lang="en-US" b="1" dirty="0" smtClean="0">
                <a:solidFill>
                  <a:srgbClr val="FF0000"/>
                </a:solidFill>
              </a:rPr>
              <a:t>Q = A*</a:t>
            </a:r>
            <a:r>
              <a:rPr lang="en-US" b="1" dirty="0" err="1" smtClean="0">
                <a:solidFill>
                  <a:srgbClr val="FF0000"/>
                </a:solidFill>
              </a:rPr>
              <a:t>v</a:t>
            </a:r>
            <a:r>
              <a:rPr lang="en-US" b="1" baseline="-25000" dirty="0" err="1" smtClean="0">
                <a:solidFill>
                  <a:srgbClr val="FF0000"/>
                </a:solidFill>
              </a:rPr>
              <a:t>D</a:t>
            </a:r>
            <a:r>
              <a:rPr lang="en-US" b="1" dirty="0" smtClean="0">
                <a:solidFill>
                  <a:srgbClr val="FF0000"/>
                </a:solidFill>
              </a:rPr>
              <a:t> = A</a:t>
            </a:r>
            <a:r>
              <a:rPr lang="en-US" b="1" baseline="-25000" dirty="0" smtClean="0">
                <a:solidFill>
                  <a:srgbClr val="FF0000"/>
                </a:solidFill>
              </a:rPr>
              <a:t>V </a:t>
            </a:r>
            <a:r>
              <a:rPr lang="en-US" b="1" dirty="0" smtClean="0">
                <a:solidFill>
                  <a:srgbClr val="FF0000"/>
                </a:solidFill>
              </a:rPr>
              <a:t>*</a:t>
            </a:r>
            <a:r>
              <a:rPr lang="en-US" b="1" dirty="0" err="1" smtClean="0">
                <a:solidFill>
                  <a:srgbClr val="FF0000"/>
                </a:solidFill>
              </a:rPr>
              <a:t>v</a:t>
            </a:r>
            <a:r>
              <a:rPr lang="en-US" b="1" baseline="-25000" dirty="0" err="1" smtClean="0">
                <a:solidFill>
                  <a:srgbClr val="FF0000"/>
                </a:solidFill>
              </a:rPr>
              <a:t>s</a:t>
            </a:r>
            <a:endParaRPr lang="en-US" b="1" baseline="-25000" dirty="0" smtClean="0">
              <a:solidFill>
                <a:srgbClr val="FF0000"/>
              </a:solidFill>
            </a:endParaRPr>
          </a:p>
          <a:p>
            <a:pPr algn="just"/>
            <a:endParaRPr lang="en-US" dirty="0" smtClean="0"/>
          </a:p>
          <a:p>
            <a:pPr algn="just"/>
            <a:r>
              <a:rPr lang="en-US" dirty="0" smtClean="0"/>
              <a:t>Where : Q = flow rate, </a:t>
            </a:r>
          </a:p>
          <a:p>
            <a:pPr algn="just"/>
            <a:r>
              <a:rPr lang="en-US" dirty="0" smtClean="0"/>
              <a:t>A = total cross-sectional area of material, </a:t>
            </a:r>
          </a:p>
          <a:p>
            <a:pPr algn="just"/>
            <a:r>
              <a:rPr lang="en-US" dirty="0" smtClean="0"/>
              <a:t>A</a:t>
            </a:r>
            <a:r>
              <a:rPr lang="en-US" baseline="-25000" dirty="0" smtClean="0"/>
              <a:t>V</a:t>
            </a:r>
            <a:r>
              <a:rPr lang="en-US" dirty="0" smtClean="0"/>
              <a:t> = area of voids, </a:t>
            </a:r>
          </a:p>
          <a:p>
            <a:pPr algn="just"/>
            <a:r>
              <a:rPr lang="en-US" dirty="0" smtClean="0"/>
              <a:t>v</a:t>
            </a:r>
            <a:r>
              <a:rPr lang="en-US" baseline="-25000" dirty="0" smtClean="0"/>
              <a:t>s</a:t>
            </a:r>
            <a:r>
              <a:rPr lang="en-US" dirty="0" smtClean="0"/>
              <a:t> = seepage velocity and </a:t>
            </a:r>
          </a:p>
          <a:p>
            <a:pPr algn="just"/>
            <a:r>
              <a:rPr lang="en-US" dirty="0" err="1" smtClean="0"/>
              <a:t>v</a:t>
            </a:r>
            <a:r>
              <a:rPr lang="en-US" baseline="-25000" dirty="0" err="1" smtClean="0"/>
              <a:t>D</a:t>
            </a:r>
            <a:r>
              <a:rPr lang="en-US" dirty="0" smtClean="0"/>
              <a:t>  = Darcy velocity</a:t>
            </a:r>
          </a:p>
          <a:p>
            <a:pPr algn="just"/>
            <a:endParaRPr lang="en-US" dirty="0" smtClean="0"/>
          </a:p>
          <a:p>
            <a:pPr algn="just"/>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408"/>
          <a:stretch/>
        </p:blipFill>
        <p:spPr bwMode="auto">
          <a:xfrm>
            <a:off x="3581400" y="4718050"/>
            <a:ext cx="5279457" cy="1987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400"/>
            <a:ext cx="1447800" cy="1181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Darcy Velocity and Seepage Velocity</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66800" y="1905000"/>
            <a:ext cx="3352800" cy="2774950"/>
          </a:xfrm>
          <a:prstGeom prst="rect">
            <a:avLst/>
          </a:prstGeom>
          <a:noFill/>
          <a:ln w="9525">
            <a:solidFill>
              <a:schemeClr val="tx1"/>
            </a:solid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5124450" y="4495800"/>
            <a:ext cx="3714750" cy="2043113"/>
          </a:xfrm>
          <a:prstGeom prst="rect">
            <a:avLst/>
          </a:prstGeom>
          <a:noFill/>
          <a:ln w="9525">
            <a:solidFill>
              <a:schemeClr val="tx1"/>
            </a:solidFill>
            <a:miter lim="800000"/>
            <a:headEnd/>
            <a:tailEnd/>
          </a:ln>
          <a:effectLst/>
        </p:spPr>
      </p:pic>
      <p:sp>
        <p:nvSpPr>
          <p:cNvPr id="6" name="Text Box 5"/>
          <p:cNvSpPr txBox="1">
            <a:spLocks noChangeArrowheads="1"/>
          </p:cNvSpPr>
          <p:nvPr/>
        </p:nvSpPr>
        <p:spPr bwMode="auto">
          <a:xfrm>
            <a:off x="1380590" y="5334000"/>
            <a:ext cx="3115210" cy="646331"/>
          </a:xfrm>
          <a:prstGeom prst="rect">
            <a:avLst/>
          </a:prstGeom>
          <a:noFill/>
          <a:ln w="9525">
            <a:noFill/>
            <a:miter lim="800000"/>
            <a:headEnd/>
            <a:tailEnd/>
          </a:ln>
          <a:effectLst/>
        </p:spPr>
        <p:txBody>
          <a:bodyPr wrap="square">
            <a:spAutoFit/>
          </a:bodyPr>
          <a:lstStyle/>
          <a:p>
            <a:r>
              <a:rPr lang="en-US" dirty="0">
                <a:latin typeface="+mj-lt"/>
              </a:rPr>
              <a:t>Linear flow paths assumed in Darcy’s law</a:t>
            </a:r>
          </a:p>
        </p:txBody>
      </p:sp>
      <p:sp>
        <p:nvSpPr>
          <p:cNvPr id="7" name="Text Box 6"/>
          <p:cNvSpPr txBox="1">
            <a:spLocks noChangeArrowheads="1"/>
          </p:cNvSpPr>
          <p:nvPr/>
        </p:nvSpPr>
        <p:spPr bwMode="auto">
          <a:xfrm>
            <a:off x="4800600" y="3063875"/>
            <a:ext cx="2268538" cy="457200"/>
          </a:xfrm>
          <a:prstGeom prst="rect">
            <a:avLst/>
          </a:prstGeom>
          <a:noFill/>
          <a:ln w="9525">
            <a:noFill/>
            <a:miter lim="800000"/>
            <a:headEnd/>
            <a:tailEnd/>
          </a:ln>
          <a:effectLst/>
        </p:spPr>
        <p:txBody>
          <a:bodyPr wrap="none">
            <a:spAutoFit/>
          </a:bodyPr>
          <a:lstStyle/>
          <a:p>
            <a:r>
              <a:rPr lang="en-US" dirty="0">
                <a:latin typeface="Arial" charset="0"/>
              </a:rPr>
              <a:t>True flow paths</a:t>
            </a:r>
          </a:p>
        </p:txBody>
      </p:sp>
    </p:spTree>
    <p:extLst>
      <p:ext uri="{BB962C8B-B14F-4D97-AF65-F5344CB8AC3E}">
        <p14:creationId xmlns:p14="http://schemas.microsoft.com/office/powerpoint/2010/main" val="27451837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1266</TotalTime>
  <Words>3274</Words>
  <Application>Microsoft Office PowerPoint</Application>
  <PresentationFormat>On-screen Show (4:3)</PresentationFormat>
  <Paragraphs>458</Paragraphs>
  <Slides>49</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Solstice</vt:lpstr>
      <vt:lpstr>Equation</vt:lpstr>
      <vt:lpstr>معادلة</vt:lpstr>
      <vt:lpstr>UNIT 2</vt:lpstr>
      <vt:lpstr>Darcy Law</vt:lpstr>
      <vt:lpstr>Darcy’s Experiments</vt:lpstr>
      <vt:lpstr>Darcy Law</vt:lpstr>
      <vt:lpstr>Darcy Law</vt:lpstr>
      <vt:lpstr>Darcy Law</vt:lpstr>
      <vt:lpstr>Darcy Velocity</vt:lpstr>
      <vt:lpstr>Darcy Velocity and Seepage Velocity</vt:lpstr>
      <vt:lpstr>Darcy Velocity and Seepage Velocity</vt:lpstr>
      <vt:lpstr>Darcy Velocity and Seepage Velocity</vt:lpstr>
      <vt:lpstr>Darcy Law Example</vt:lpstr>
      <vt:lpstr>Validity of Darcy’s Law</vt:lpstr>
      <vt:lpstr>Validity of Darcy’s Law</vt:lpstr>
      <vt:lpstr>Condition of Darcy Law</vt:lpstr>
      <vt:lpstr>Permeabilty</vt:lpstr>
      <vt:lpstr>Permeability</vt:lpstr>
      <vt:lpstr>Permeability</vt:lpstr>
      <vt:lpstr>Permeability</vt:lpstr>
      <vt:lpstr>Hydraulic Conductivity of Geologic Materials</vt:lpstr>
      <vt:lpstr>Permeability</vt:lpstr>
      <vt:lpstr>Laboratory measurements for Hydraulic Conductivity</vt:lpstr>
      <vt:lpstr>Laboratory measurements for Hydraulic Conductivity</vt:lpstr>
      <vt:lpstr>Laboratory measurements for Hydraulic Conductivity</vt:lpstr>
      <vt:lpstr>Laboratory measurements for Hydraulic Conductivity</vt:lpstr>
      <vt:lpstr>Laboratory measurements for Hydraulic Conductivity</vt:lpstr>
      <vt:lpstr>Laboratory measurements for Hydraulic Conductivity</vt:lpstr>
      <vt:lpstr>Laboratory measurements for Hydraulic Conductivity</vt:lpstr>
      <vt:lpstr>Laboratory measurements for Hydraulic Conductivity</vt:lpstr>
      <vt:lpstr>Laboratory measurements for Hydraulic Conductivity</vt:lpstr>
      <vt:lpstr>Laboratory measurements for Hydraulic Conductivity</vt:lpstr>
      <vt:lpstr>Laboratory measurements for Hydraulic Conductivity</vt:lpstr>
      <vt:lpstr>Laboratory measurements for Hydraulic Conductivity</vt:lpstr>
      <vt:lpstr>Laboratory measurements for Hydraulic Conductivity</vt:lpstr>
      <vt:lpstr>Hydraulic Conductivity for Anisotropic Aquifer</vt:lpstr>
      <vt:lpstr>PowerPoint Presentation</vt:lpstr>
      <vt:lpstr>Hydraulic Conductivity for Anisotropic Aquifer(Kx)</vt:lpstr>
      <vt:lpstr>Hydraulic Conductivity for Anisotropic Aquifer(Kz)</vt:lpstr>
      <vt:lpstr>Hydraulic Conductivity for Anisotropic Aquifer(Kz)</vt:lpstr>
      <vt:lpstr>Hydraulic Conductivity for Anisotropic Aquifer</vt:lpstr>
      <vt:lpstr>Example</vt:lpstr>
      <vt:lpstr>Example</vt:lpstr>
      <vt:lpstr>Exercise</vt:lpstr>
      <vt:lpstr>Flow Net</vt:lpstr>
      <vt:lpstr>Assumptions of Flow net Analysis </vt:lpstr>
      <vt:lpstr>Flow net analysis</vt:lpstr>
      <vt:lpstr>Flow net analysis</vt:lpstr>
      <vt:lpstr>Flow net analysis</vt:lpstr>
      <vt:lpstr>Advantages of Flow net</vt:lpstr>
      <vt:lpstr>Groundwater flow direction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User</cp:lastModifiedBy>
  <cp:revision>141</cp:revision>
  <dcterms:created xsi:type="dcterms:W3CDTF">2012-02-19T10:15:17Z</dcterms:created>
  <dcterms:modified xsi:type="dcterms:W3CDTF">2017-11-09T06:43:27Z</dcterms:modified>
</cp:coreProperties>
</file>