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0" d="100"/>
          <a:sy n="60" d="100"/>
        </p:scale>
        <p:origin x="2126" y="6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9/28/2019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eographic data and m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5" y="1668780"/>
            <a:ext cx="7589520" cy="37947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13259" y="1453186"/>
            <a:ext cx="6517482" cy="250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dirty="0" smtClean="0"/>
              <a:t>Unit 2: DIGITAL GEOGRAPHIC DATA AND </a:t>
            </a:r>
            <a:r>
              <a:rPr lang="en-US" dirty="0" smtClean="0"/>
              <a:t>MAPS: Part 1</a:t>
            </a:r>
            <a:endParaRPr lang="en-US" dirty="0"/>
          </a:p>
        </p:txBody>
      </p:sp>
      <p:sp>
        <p:nvSpPr>
          <p:cNvPr id="5" name="Subtitle 2"/>
          <p:cNvSpPr txBox="1">
            <a:spLocks/>
          </p:cNvSpPr>
          <p:nvPr/>
        </p:nvSpPr>
        <p:spPr>
          <a:xfrm>
            <a:off x="1465659" y="4038601"/>
            <a:ext cx="6517482" cy="1371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b="1" dirty="0" smtClean="0">
                <a:solidFill>
                  <a:schemeClr val="tx1"/>
                </a:solidFill>
              </a:rPr>
              <a:t>Geo 382: Geographical Information Systems</a:t>
            </a:r>
          </a:p>
          <a:p>
            <a:r>
              <a:rPr lang="en-US" b="1" dirty="0" smtClean="0">
                <a:solidFill>
                  <a:schemeClr val="tx1"/>
                </a:solidFill>
              </a:rPr>
              <a:t>Geology and Geophysics Department</a:t>
            </a:r>
          </a:p>
          <a:p>
            <a:r>
              <a:rPr lang="en-US" b="1" dirty="0" smtClean="0">
                <a:solidFill>
                  <a:schemeClr val="tx1"/>
                </a:solidFill>
              </a:rPr>
              <a:t>King Saud University</a:t>
            </a:r>
          </a:p>
          <a:p>
            <a:endParaRPr lang="en-US" dirty="0"/>
          </a:p>
        </p:txBody>
      </p:sp>
    </p:spTree>
    <p:extLst>
      <p:ext uri="{BB962C8B-B14F-4D97-AF65-F5344CB8AC3E}">
        <p14:creationId xmlns:p14="http://schemas.microsoft.com/office/powerpoint/2010/main" val="2171251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geographic </a:t>
            </a:r>
            <a:r>
              <a:rPr lang="en-US" dirty="0" smtClean="0"/>
              <a:t>concepts (Spatial Interaction)</a:t>
            </a:r>
            <a:endParaRPr lang="en-US" dirty="0"/>
          </a:p>
        </p:txBody>
      </p:sp>
      <p:sp>
        <p:nvSpPr>
          <p:cNvPr id="3" name="Content Placeholder 2"/>
          <p:cNvSpPr>
            <a:spLocks noGrp="1"/>
          </p:cNvSpPr>
          <p:nvPr>
            <p:ph sz="quarter" idx="13"/>
          </p:nvPr>
        </p:nvSpPr>
        <p:spPr>
          <a:xfrm>
            <a:off x="685330" y="2367093"/>
            <a:ext cx="7772870" cy="4143774"/>
          </a:xfrm>
        </p:spPr>
        <p:txBody>
          <a:bodyPr>
            <a:normAutofit/>
          </a:bodyPr>
          <a:lstStyle/>
          <a:p>
            <a:pPr algn="just"/>
            <a:r>
              <a:rPr lang="en-US" sz="2400" cap="none" dirty="0" smtClean="0"/>
              <a:t>Spatial </a:t>
            </a:r>
            <a:r>
              <a:rPr lang="en-US" sz="2400" cap="none" dirty="0"/>
              <a:t>interaction is the cause and effect of an event in one region or area that affects another area and takes a look at the connectivity and relationships of features</a:t>
            </a:r>
            <a:r>
              <a:rPr lang="en-US" sz="2400" cap="none" dirty="0" smtClean="0"/>
              <a:t>.</a:t>
            </a:r>
          </a:p>
          <a:p>
            <a:pPr algn="just"/>
            <a:r>
              <a:rPr lang="en-US" sz="2400" b="1" cap="none" dirty="0">
                <a:solidFill>
                  <a:srgbClr val="002060"/>
                </a:solidFill>
              </a:rPr>
              <a:t>A workplace such as a factory or office tower is an example of a place with a demand for labor</a:t>
            </a:r>
            <a:r>
              <a:rPr lang="en-US" sz="2400" cap="none" dirty="0"/>
              <a:t>, </a:t>
            </a:r>
            <a:r>
              <a:rPr lang="en-US" sz="2400" b="1" cap="none" dirty="0">
                <a:solidFill>
                  <a:srgbClr val="FF0000"/>
                </a:solidFill>
              </a:rPr>
              <a:t>while a residential neighborhood provides a source of workers</a:t>
            </a:r>
            <a:r>
              <a:rPr lang="en-US" sz="2400" cap="none" dirty="0"/>
              <a:t>. </a:t>
            </a:r>
            <a:endParaRPr lang="en-US" sz="2400" cap="none" dirty="0" smtClean="0"/>
          </a:p>
          <a:p>
            <a:pPr algn="just"/>
            <a:r>
              <a:rPr lang="en-US" sz="2400" cap="none" dirty="0" smtClean="0"/>
              <a:t>A </a:t>
            </a:r>
            <a:r>
              <a:rPr lang="en-US" sz="2400" cap="none" dirty="0"/>
              <a:t>sawmill requires logs, while a forest provides them. </a:t>
            </a:r>
          </a:p>
        </p:txBody>
      </p:sp>
    </p:spTree>
    <p:extLst>
      <p:ext uri="{BB962C8B-B14F-4D97-AF65-F5344CB8AC3E}">
        <p14:creationId xmlns:p14="http://schemas.microsoft.com/office/powerpoint/2010/main" val="212792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geographic </a:t>
            </a:r>
            <a:r>
              <a:rPr lang="en-US" dirty="0" smtClean="0"/>
              <a:t>concepts (size and scale)</a:t>
            </a:r>
            <a:endParaRPr lang="en-US" dirty="0"/>
          </a:p>
        </p:txBody>
      </p:sp>
      <p:sp>
        <p:nvSpPr>
          <p:cNvPr id="3" name="Content Placeholder 2"/>
          <p:cNvSpPr>
            <a:spLocks noGrp="1"/>
          </p:cNvSpPr>
          <p:nvPr>
            <p:ph sz="quarter" idx="13"/>
          </p:nvPr>
        </p:nvSpPr>
        <p:spPr>
          <a:xfrm>
            <a:off x="685330" y="2367093"/>
            <a:ext cx="7772870" cy="4101440"/>
          </a:xfrm>
        </p:spPr>
        <p:txBody>
          <a:bodyPr>
            <a:normAutofit fontScale="92500" lnSpcReduction="20000"/>
          </a:bodyPr>
          <a:lstStyle/>
          <a:p>
            <a:pPr algn="just"/>
            <a:r>
              <a:rPr lang="en-US" cap="none" dirty="0" smtClean="0"/>
              <a:t>Geographic </a:t>
            </a:r>
            <a:r>
              <a:rPr lang="en-US" cap="none" dirty="0"/>
              <a:t>features are visualized using a map which is a representation of reality.  </a:t>
            </a:r>
            <a:endParaRPr lang="en-US" cap="none" dirty="0" smtClean="0"/>
          </a:p>
          <a:p>
            <a:pPr algn="just"/>
            <a:r>
              <a:rPr lang="en-US" cap="none" dirty="0" smtClean="0"/>
              <a:t>The </a:t>
            </a:r>
            <a:r>
              <a:rPr lang="en-US" cap="none" dirty="0"/>
              <a:t>size and scale affects the degree of generalization of the features being mapped.  </a:t>
            </a:r>
            <a:endParaRPr lang="en-US" cap="none" dirty="0" smtClean="0"/>
          </a:p>
          <a:p>
            <a:pPr algn="just"/>
            <a:r>
              <a:rPr lang="en-US" b="1" cap="none" dirty="0" smtClean="0">
                <a:solidFill>
                  <a:schemeClr val="accent2">
                    <a:lumMod val="50000"/>
                  </a:schemeClr>
                </a:solidFill>
              </a:rPr>
              <a:t>The </a:t>
            </a:r>
            <a:r>
              <a:rPr lang="en-US" b="1" cap="none" dirty="0">
                <a:solidFill>
                  <a:schemeClr val="accent2">
                    <a:lumMod val="50000"/>
                  </a:schemeClr>
                </a:solidFill>
              </a:rPr>
              <a:t>smaller the scale, the less detail is shown.  </a:t>
            </a:r>
            <a:endParaRPr lang="en-US" b="1" cap="none" dirty="0" smtClean="0">
              <a:solidFill>
                <a:schemeClr val="accent2">
                  <a:lumMod val="50000"/>
                </a:schemeClr>
              </a:solidFill>
            </a:endParaRPr>
          </a:p>
          <a:p>
            <a:pPr algn="just"/>
            <a:r>
              <a:rPr lang="en-US" cap="none" dirty="0" smtClean="0"/>
              <a:t>In </a:t>
            </a:r>
            <a:r>
              <a:rPr lang="en-US" cap="none" dirty="0"/>
              <a:t>other words, </a:t>
            </a:r>
            <a:r>
              <a:rPr lang="en-US" b="1" cap="none" dirty="0">
                <a:solidFill>
                  <a:srgbClr val="FF0000"/>
                </a:solidFill>
              </a:rPr>
              <a:t>a small scale shows a larger geographic area </a:t>
            </a:r>
            <a:r>
              <a:rPr lang="en-US" cap="none" dirty="0"/>
              <a:t>(e.g. a map of the world or of a continent) but shows more generalized features and less detail (e.g. only major highways and major rivers).  </a:t>
            </a:r>
            <a:endParaRPr lang="en-US" cap="none" dirty="0" smtClean="0"/>
          </a:p>
          <a:p>
            <a:pPr algn="just"/>
            <a:r>
              <a:rPr lang="en-US" cap="none" dirty="0" smtClean="0"/>
              <a:t>A </a:t>
            </a:r>
            <a:r>
              <a:rPr lang="en-US" b="1" cap="none" dirty="0">
                <a:solidFill>
                  <a:srgbClr val="0070C0"/>
                </a:solidFill>
              </a:rPr>
              <a:t>large scale map shows a smaller geographic area</a:t>
            </a:r>
            <a:r>
              <a:rPr lang="en-US" cap="none" dirty="0"/>
              <a:t> (e.g. a map of a city or a neighborhood) but shows a greater amount of detail (e.g. the entire street network and all branches of a river).</a:t>
            </a:r>
          </a:p>
        </p:txBody>
      </p:sp>
    </p:spTree>
    <p:extLst>
      <p:ext uri="{BB962C8B-B14F-4D97-AF65-F5344CB8AC3E}">
        <p14:creationId xmlns:p14="http://schemas.microsoft.com/office/powerpoint/2010/main" val="158970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Basic geographic </a:t>
            </a:r>
            <a:r>
              <a:rPr lang="en-US" dirty="0" smtClean="0"/>
              <a:t>concepts (size and scale)</a:t>
            </a:r>
            <a:endParaRPr lang="en-US" dirty="0"/>
          </a:p>
        </p:txBody>
      </p:sp>
      <p:pic>
        <p:nvPicPr>
          <p:cNvPr id="5122" name="Picture 2" descr="http://ianbroad.com/wp-content/uploads/2013/07/Small-sc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43" y="2006601"/>
            <a:ext cx="4194188" cy="3209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2214695"/>
            <a:ext cx="3140603" cy="400110"/>
          </a:xfrm>
          <a:prstGeom prst="rect">
            <a:avLst/>
          </a:prstGeom>
          <a:noFill/>
        </p:spPr>
        <p:txBody>
          <a:bodyPr wrap="none" rtlCol="0">
            <a:spAutoFit/>
          </a:bodyPr>
          <a:lstStyle/>
          <a:p>
            <a:r>
              <a:rPr lang="en-US" sz="2000" i="1" dirty="0"/>
              <a:t>Small scale map (1:400,000)</a:t>
            </a:r>
            <a:endParaRPr lang="en-US" sz="2000" dirty="0"/>
          </a:p>
        </p:txBody>
      </p:sp>
      <p:pic>
        <p:nvPicPr>
          <p:cNvPr id="5124" name="Picture 4" descr="http://ianbroad.com/wp-content/uploads/2013/07/Large-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2953102"/>
            <a:ext cx="4194000" cy="37905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59548" y="6203892"/>
            <a:ext cx="2874377" cy="400110"/>
          </a:xfrm>
          <a:prstGeom prst="rect">
            <a:avLst/>
          </a:prstGeom>
          <a:noFill/>
        </p:spPr>
        <p:txBody>
          <a:bodyPr wrap="none" rtlCol="0">
            <a:spAutoFit/>
          </a:bodyPr>
          <a:lstStyle/>
          <a:p>
            <a:r>
              <a:rPr lang="en-US" sz="2000" i="1" dirty="0"/>
              <a:t>Large scale map (1:1,500)</a:t>
            </a:r>
          </a:p>
        </p:txBody>
      </p:sp>
    </p:spTree>
    <p:extLst>
      <p:ext uri="{BB962C8B-B14F-4D97-AF65-F5344CB8AC3E}">
        <p14:creationId xmlns:p14="http://schemas.microsoft.com/office/powerpoint/2010/main" val="3418135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awareness</a:t>
            </a:r>
            <a:endParaRPr lang="en-US" dirty="0"/>
          </a:p>
        </p:txBody>
      </p:sp>
      <p:sp>
        <p:nvSpPr>
          <p:cNvPr id="3" name="Content Placeholder 2"/>
          <p:cNvSpPr>
            <a:spLocks noGrp="1"/>
          </p:cNvSpPr>
          <p:nvPr>
            <p:ph sz="quarter" idx="13"/>
          </p:nvPr>
        </p:nvSpPr>
        <p:spPr>
          <a:xfrm>
            <a:off x="226424" y="2214695"/>
            <a:ext cx="3964576" cy="4560574"/>
          </a:xfrm>
        </p:spPr>
        <p:txBody>
          <a:bodyPr>
            <a:normAutofit fontScale="92500"/>
          </a:bodyPr>
          <a:lstStyle/>
          <a:p>
            <a:pPr algn="just"/>
            <a:r>
              <a:rPr lang="en-US" cap="none" dirty="0"/>
              <a:t>The focus on one underlying </a:t>
            </a:r>
            <a:r>
              <a:rPr lang="en-US" cap="none" dirty="0" smtClean="0"/>
              <a:t>principle, the </a:t>
            </a:r>
            <a:r>
              <a:rPr lang="en-US" cap="none" dirty="0"/>
              <a:t>examination of spatial </a:t>
            </a:r>
            <a:r>
              <a:rPr lang="en-US" cap="none" dirty="0" smtClean="0"/>
              <a:t>patterns separates </a:t>
            </a:r>
            <a:r>
              <a:rPr lang="en-US" cap="none" dirty="0"/>
              <a:t>geography from all other fields of study. </a:t>
            </a:r>
            <a:endParaRPr lang="en-US" cap="none" dirty="0" smtClean="0"/>
          </a:p>
          <a:p>
            <a:pPr algn="just"/>
            <a:r>
              <a:rPr lang="en-US" cap="none" dirty="0"/>
              <a:t>We will begin exercising our geographic skills by examining the types </a:t>
            </a:r>
            <a:r>
              <a:rPr lang="en-US" cap="none" dirty="0" smtClean="0"/>
              <a:t>of objects </a:t>
            </a:r>
            <a:r>
              <a:rPr lang="en-US" cap="none" dirty="0"/>
              <a:t>and features we encounter</a:t>
            </a:r>
            <a:r>
              <a:rPr lang="en-US" cap="none" dirty="0" smtClean="0"/>
              <a:t>.</a:t>
            </a:r>
          </a:p>
          <a:p>
            <a:pPr algn="just"/>
            <a:r>
              <a:rPr lang="en-US" cap="none" dirty="0"/>
              <a:t>Spatial objects in the real world can </a:t>
            </a:r>
            <a:r>
              <a:rPr lang="en-US" cap="none" dirty="0" smtClean="0"/>
              <a:t>be thought </a:t>
            </a:r>
            <a:r>
              <a:rPr lang="en-US" cap="none" dirty="0"/>
              <a:t>of as occurring as four easily identifiable types: </a:t>
            </a:r>
            <a:r>
              <a:rPr lang="en-US" b="1" cap="none" dirty="0">
                <a:solidFill>
                  <a:srgbClr val="FF0000"/>
                </a:solidFill>
              </a:rPr>
              <a:t>points, lines, areas, </a:t>
            </a:r>
            <a:r>
              <a:rPr lang="en-US" b="1" cap="none" dirty="0" smtClean="0">
                <a:solidFill>
                  <a:srgbClr val="FF0000"/>
                </a:solidFill>
              </a:rPr>
              <a:t>and surfaces</a:t>
            </a:r>
            <a:endParaRPr lang="en-US" b="1" cap="none" dirty="0">
              <a:solidFill>
                <a:srgbClr val="FF0000"/>
              </a:solidFill>
            </a:endParaRPr>
          </a:p>
        </p:txBody>
      </p:sp>
      <p:pic>
        <p:nvPicPr>
          <p:cNvPr id="4" name="Picture 3"/>
          <p:cNvPicPr>
            <a:picLocks noChangeAspect="1"/>
          </p:cNvPicPr>
          <p:nvPr/>
        </p:nvPicPr>
        <p:blipFill rotWithShape="1">
          <a:blip r:embed="rId2"/>
          <a:srcRect l="38431" t="29564" r="17476" b="24423"/>
          <a:stretch/>
        </p:blipFill>
        <p:spPr>
          <a:xfrm>
            <a:off x="4191000" y="2850777"/>
            <a:ext cx="4782050" cy="2807073"/>
          </a:xfrm>
          <a:prstGeom prst="rect">
            <a:avLst/>
          </a:prstGeom>
        </p:spPr>
      </p:pic>
    </p:spTree>
    <p:extLst>
      <p:ext uri="{BB962C8B-B14F-4D97-AF65-F5344CB8AC3E}">
        <p14:creationId xmlns:p14="http://schemas.microsoft.com/office/powerpoint/2010/main" val="2199403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objects: points </a:t>
            </a:r>
            <a:endParaRPr lang="en-US" dirty="0"/>
          </a:p>
        </p:txBody>
      </p:sp>
      <p:sp>
        <p:nvSpPr>
          <p:cNvPr id="3" name="Content Placeholder 2"/>
          <p:cNvSpPr>
            <a:spLocks noGrp="1"/>
          </p:cNvSpPr>
          <p:nvPr>
            <p:ph sz="quarter" idx="13"/>
          </p:nvPr>
        </p:nvSpPr>
        <p:spPr>
          <a:xfrm>
            <a:off x="232682" y="2014668"/>
            <a:ext cx="6359707" cy="4196993"/>
          </a:xfrm>
        </p:spPr>
        <p:txBody>
          <a:bodyPr>
            <a:normAutofit fontScale="92500" lnSpcReduction="20000"/>
          </a:bodyPr>
          <a:lstStyle/>
          <a:p>
            <a:pPr algn="just"/>
            <a:r>
              <a:rPr lang="en-US" cap="none" dirty="0"/>
              <a:t>Inside the GIS software, </a:t>
            </a:r>
            <a:r>
              <a:rPr lang="en-US" cap="none" dirty="0" smtClean="0"/>
              <a:t>real-world objects </a:t>
            </a:r>
            <a:r>
              <a:rPr lang="en-US" cap="none" dirty="0"/>
              <a:t>are represented explicitly by three of these object </a:t>
            </a:r>
            <a:r>
              <a:rPr lang="en-US" cap="none" dirty="0" smtClean="0"/>
              <a:t>types: </a:t>
            </a:r>
            <a:r>
              <a:rPr lang="en-US" b="1" cap="none" dirty="0" smtClean="0">
                <a:solidFill>
                  <a:srgbClr val="FF0000"/>
                </a:solidFill>
              </a:rPr>
              <a:t>Points</a:t>
            </a:r>
            <a:r>
              <a:rPr lang="en-US" b="1" cap="none" dirty="0">
                <a:solidFill>
                  <a:srgbClr val="FF0000"/>
                </a:solidFill>
              </a:rPr>
              <a:t>, </a:t>
            </a:r>
            <a:r>
              <a:rPr lang="en-US" b="1" cap="none" dirty="0" smtClean="0">
                <a:solidFill>
                  <a:srgbClr val="FF0000"/>
                </a:solidFill>
              </a:rPr>
              <a:t>lines</a:t>
            </a:r>
            <a:r>
              <a:rPr lang="en-US" cap="none" dirty="0" smtClean="0"/>
              <a:t>, and </a:t>
            </a:r>
            <a:r>
              <a:rPr lang="en-US" b="1" cap="none" dirty="0">
                <a:solidFill>
                  <a:srgbClr val="FF0000"/>
                </a:solidFill>
              </a:rPr>
              <a:t>areas</a:t>
            </a:r>
            <a:r>
              <a:rPr lang="en-US" cap="none" dirty="0"/>
              <a:t> can be represented by their respective </a:t>
            </a:r>
            <a:r>
              <a:rPr lang="en-US" cap="none" dirty="0" smtClean="0"/>
              <a:t>symbols</a:t>
            </a:r>
          </a:p>
          <a:p>
            <a:pPr algn="just"/>
            <a:r>
              <a:rPr lang="en-US" cap="none" dirty="0"/>
              <a:t>Point features are spatial phenomena, each of which occurs at a </a:t>
            </a:r>
            <a:r>
              <a:rPr lang="en-US" cap="none" dirty="0" smtClean="0"/>
              <a:t>single location:  example: </a:t>
            </a:r>
            <a:r>
              <a:rPr lang="en-US" b="1" cap="none" dirty="0" smtClean="0">
                <a:solidFill>
                  <a:srgbClr val="FF0000"/>
                </a:solidFill>
              </a:rPr>
              <a:t>trees</a:t>
            </a:r>
            <a:r>
              <a:rPr lang="en-US" b="1" cap="none" dirty="0">
                <a:solidFill>
                  <a:srgbClr val="FF0000"/>
                </a:solidFill>
              </a:rPr>
              <a:t>, houses, road </a:t>
            </a:r>
            <a:r>
              <a:rPr lang="en-US" b="1" cap="none" dirty="0" smtClean="0">
                <a:solidFill>
                  <a:srgbClr val="FF0000"/>
                </a:solidFill>
              </a:rPr>
              <a:t>intersections</a:t>
            </a:r>
            <a:r>
              <a:rPr lang="en-US" cap="none" dirty="0" smtClean="0"/>
              <a:t>. </a:t>
            </a:r>
          </a:p>
          <a:p>
            <a:pPr algn="just"/>
            <a:r>
              <a:rPr lang="en-US" cap="none" dirty="0" smtClean="0"/>
              <a:t>Each </a:t>
            </a:r>
            <a:r>
              <a:rPr lang="en-US" cap="none" dirty="0"/>
              <a:t>feature is said </a:t>
            </a:r>
            <a:r>
              <a:rPr lang="en-US" cap="none" dirty="0" smtClean="0"/>
              <a:t>to be </a:t>
            </a:r>
            <a:r>
              <a:rPr lang="en-US" cap="none" dirty="0"/>
              <a:t>discrete in that it can occupy only a given point in space at any </a:t>
            </a:r>
            <a:r>
              <a:rPr lang="en-US" cap="none" dirty="0" smtClean="0"/>
              <a:t>time. </a:t>
            </a:r>
          </a:p>
          <a:p>
            <a:pPr algn="just"/>
            <a:r>
              <a:rPr lang="en-US" cap="none" dirty="0" smtClean="0"/>
              <a:t>These objects have no spatial dimension (no </a:t>
            </a:r>
            <a:r>
              <a:rPr lang="en-US" cap="none" dirty="0"/>
              <a:t>length or </a:t>
            </a:r>
            <a:r>
              <a:rPr lang="en-US" cap="none" dirty="0" smtClean="0"/>
              <a:t>width) although </a:t>
            </a:r>
            <a:r>
              <a:rPr lang="en-US" cap="none" dirty="0"/>
              <a:t>each can be referenced by </a:t>
            </a:r>
            <a:r>
              <a:rPr lang="en-US" cap="none" dirty="0" smtClean="0"/>
              <a:t>its locational </a:t>
            </a:r>
            <a:r>
              <a:rPr lang="en-US" cap="none" dirty="0"/>
              <a:t>coordinates. </a:t>
            </a:r>
            <a:endParaRPr lang="en-US" cap="none" dirty="0" smtClean="0"/>
          </a:p>
          <a:p>
            <a:pPr algn="just"/>
            <a:r>
              <a:rPr lang="en-US" b="1" cap="none" dirty="0" smtClean="0">
                <a:solidFill>
                  <a:srgbClr val="FF0000"/>
                </a:solidFill>
              </a:rPr>
              <a:t>Points </a:t>
            </a:r>
            <a:r>
              <a:rPr lang="en-US" b="1" cap="none" dirty="0">
                <a:solidFill>
                  <a:srgbClr val="FF0000"/>
                </a:solidFill>
              </a:rPr>
              <a:t>are said to have ‘‘0’’ dimensionality</a:t>
            </a:r>
            <a:r>
              <a:rPr lang="en-US" cap="none" dirty="0"/>
              <a:t>.</a:t>
            </a:r>
          </a:p>
        </p:txBody>
      </p:sp>
      <p:pic>
        <p:nvPicPr>
          <p:cNvPr id="1026" name="Picture 2" descr="Image result for saudi arabia cities"/>
          <p:cNvPicPr>
            <a:picLocks noChangeAspect="1" noChangeArrowheads="1"/>
          </p:cNvPicPr>
          <p:nvPr/>
        </p:nvPicPr>
        <p:blipFill rotWithShape="1">
          <a:blip r:embed="rId2">
            <a:extLst>
              <a:ext uri="{28A0092B-C50C-407E-A947-70E740481C1C}">
                <a14:useLocalDpi xmlns:a14="http://schemas.microsoft.com/office/drawing/2010/main" val="0"/>
              </a:ext>
            </a:extLst>
          </a:blip>
          <a:srcRect l="2771" t="10146" r="4069" b="14886"/>
          <a:stretch/>
        </p:blipFill>
        <p:spPr bwMode="auto">
          <a:xfrm>
            <a:off x="6655192" y="2662454"/>
            <a:ext cx="2402669" cy="2054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49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objects: line</a:t>
            </a:r>
            <a:endParaRPr lang="en-US" dirty="0"/>
          </a:p>
        </p:txBody>
      </p:sp>
      <p:sp>
        <p:nvSpPr>
          <p:cNvPr id="3" name="Content Placeholder 2"/>
          <p:cNvSpPr>
            <a:spLocks noGrp="1"/>
          </p:cNvSpPr>
          <p:nvPr>
            <p:ph sz="quarter" idx="13"/>
          </p:nvPr>
        </p:nvSpPr>
        <p:spPr>
          <a:xfrm>
            <a:off x="236220" y="2004061"/>
            <a:ext cx="5654040" cy="4319810"/>
          </a:xfrm>
        </p:spPr>
        <p:txBody>
          <a:bodyPr>
            <a:normAutofit fontScale="92500"/>
          </a:bodyPr>
          <a:lstStyle/>
          <a:p>
            <a:pPr algn="just"/>
            <a:r>
              <a:rPr lang="en-US" cap="none" dirty="0"/>
              <a:t>Linear objects are perceived as occupying a </a:t>
            </a:r>
            <a:r>
              <a:rPr lang="en-US" b="1" cap="none" dirty="0">
                <a:solidFill>
                  <a:srgbClr val="FF0000"/>
                </a:solidFill>
              </a:rPr>
              <a:t>single dimension in </a:t>
            </a:r>
            <a:r>
              <a:rPr lang="en-US" b="1" cap="none" dirty="0" smtClean="0">
                <a:solidFill>
                  <a:srgbClr val="FF0000"/>
                </a:solidFill>
              </a:rPr>
              <a:t>coordinate space</a:t>
            </a:r>
            <a:r>
              <a:rPr lang="en-US" cap="none" dirty="0"/>
              <a:t>. Examples of these ‘‘one-dimensional’’ objects include roads, rivers, political </a:t>
            </a:r>
            <a:r>
              <a:rPr lang="en-US" cap="none" dirty="0" smtClean="0"/>
              <a:t>boundaries.</a:t>
            </a:r>
          </a:p>
          <a:p>
            <a:pPr algn="just"/>
            <a:r>
              <a:rPr lang="en-US" b="1" cap="none" dirty="0">
                <a:solidFill>
                  <a:srgbClr val="FF0000"/>
                </a:solidFill>
              </a:rPr>
              <a:t>Linear objects, unlike point objects, have a measurable length</a:t>
            </a:r>
            <a:r>
              <a:rPr lang="en-US" cap="none" dirty="0"/>
              <a:t>. In </a:t>
            </a:r>
            <a:r>
              <a:rPr lang="en-US" cap="none" dirty="0" smtClean="0"/>
              <a:t>addition, they </a:t>
            </a:r>
            <a:r>
              <a:rPr lang="en-US" cap="none" dirty="0"/>
              <a:t>require at least two coordinate pairs to describe their spatial location. </a:t>
            </a:r>
            <a:endParaRPr lang="en-US" cap="none" dirty="0" smtClean="0"/>
          </a:p>
          <a:p>
            <a:pPr algn="just"/>
            <a:r>
              <a:rPr lang="en-US" cap="none" dirty="0" smtClean="0"/>
              <a:t>The more </a:t>
            </a:r>
            <a:r>
              <a:rPr lang="en-US" cap="none" dirty="0"/>
              <a:t>complex the line, the more points we need to describe them. If we </a:t>
            </a:r>
            <a:r>
              <a:rPr lang="en-US" cap="none" dirty="0" smtClean="0"/>
              <a:t>take a </a:t>
            </a:r>
            <a:r>
              <a:rPr lang="en-US" cap="none" dirty="0"/>
              <a:t>stream as an example of a linear object, the description of its many </a:t>
            </a:r>
            <a:r>
              <a:rPr lang="en-US" cap="none" dirty="0" smtClean="0"/>
              <a:t>twists and </a:t>
            </a:r>
            <a:r>
              <a:rPr lang="en-US" cap="none" dirty="0"/>
              <a:t>turns may require many points.</a:t>
            </a:r>
          </a:p>
        </p:txBody>
      </p:sp>
      <p:pic>
        <p:nvPicPr>
          <p:cNvPr id="2050" name="Picture 2" descr="Image result for saudi road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260" y="1834421"/>
            <a:ext cx="3175000" cy="4489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004060"/>
            <a:ext cx="4770590" cy="4294319"/>
          </a:xfrm>
        </p:spPr>
        <p:txBody>
          <a:bodyPr>
            <a:normAutofit fontScale="92500" lnSpcReduction="20000"/>
          </a:bodyPr>
          <a:lstStyle/>
          <a:p>
            <a:pPr algn="just"/>
            <a:r>
              <a:rPr lang="en-US" cap="none" dirty="0"/>
              <a:t>Objects observed closely enough to be clearly seen to </a:t>
            </a:r>
            <a:r>
              <a:rPr lang="en-US" b="1" cap="none" dirty="0">
                <a:solidFill>
                  <a:srgbClr val="FF0000"/>
                </a:solidFill>
              </a:rPr>
              <a:t>occupy both </a:t>
            </a:r>
            <a:r>
              <a:rPr lang="en-US" b="1" cap="none" dirty="0" smtClean="0">
                <a:solidFill>
                  <a:srgbClr val="FF0000"/>
                </a:solidFill>
              </a:rPr>
              <a:t>length and </a:t>
            </a:r>
            <a:r>
              <a:rPr lang="en-US" b="1" cap="none" dirty="0">
                <a:solidFill>
                  <a:srgbClr val="FF0000"/>
                </a:solidFill>
              </a:rPr>
              <a:t>width are called areas</a:t>
            </a:r>
            <a:r>
              <a:rPr lang="en-US" cap="none" dirty="0"/>
              <a:t>. </a:t>
            </a:r>
            <a:endParaRPr lang="en-US" cap="none" dirty="0" smtClean="0"/>
          </a:p>
          <a:p>
            <a:pPr algn="just"/>
            <a:r>
              <a:rPr lang="en-US" cap="none" dirty="0" smtClean="0"/>
              <a:t>Examples </a:t>
            </a:r>
            <a:r>
              <a:rPr lang="en-US" cap="none" dirty="0"/>
              <a:t>of ‘‘two-dimensional’’ objects include </a:t>
            </a:r>
            <a:r>
              <a:rPr lang="en-US" b="1" cap="none" dirty="0" smtClean="0">
                <a:solidFill>
                  <a:srgbClr val="FF0000"/>
                </a:solidFill>
              </a:rPr>
              <a:t>ball fields</a:t>
            </a:r>
            <a:r>
              <a:rPr lang="en-US" b="1" cap="none" dirty="0">
                <a:solidFill>
                  <a:srgbClr val="FF0000"/>
                </a:solidFill>
              </a:rPr>
              <a:t>, the areal extent of a city, and even an area as large as a continent</a:t>
            </a:r>
            <a:r>
              <a:rPr lang="en-US" cap="none" dirty="0"/>
              <a:t>. </a:t>
            </a:r>
            <a:endParaRPr lang="en-US" cap="none" dirty="0" smtClean="0"/>
          </a:p>
          <a:p>
            <a:pPr algn="just"/>
            <a:r>
              <a:rPr lang="en-US" cap="none" dirty="0" smtClean="0"/>
              <a:t>In GIS we </a:t>
            </a:r>
            <a:r>
              <a:rPr lang="en-US" cap="none" dirty="0"/>
              <a:t>conceive of areas as closed graphic forms composed of lines that begin </a:t>
            </a:r>
            <a:r>
              <a:rPr lang="en-US" cap="none" dirty="0" smtClean="0"/>
              <a:t>and end </a:t>
            </a:r>
            <a:r>
              <a:rPr lang="en-US" cap="none" dirty="0"/>
              <a:t>at the same location. </a:t>
            </a:r>
            <a:endParaRPr lang="en-US" cap="none" dirty="0" smtClean="0"/>
          </a:p>
          <a:p>
            <a:pPr algn="just"/>
            <a:r>
              <a:rPr lang="en-US" cap="none" dirty="0" smtClean="0"/>
              <a:t>With </a:t>
            </a:r>
            <a:r>
              <a:rPr lang="en-US" cap="none" dirty="0"/>
              <a:t>areas we can now add the area occupied as </a:t>
            </a:r>
            <a:r>
              <a:rPr lang="en-US" cap="none" dirty="0" smtClean="0"/>
              <a:t>a measurable </a:t>
            </a:r>
            <a:r>
              <a:rPr lang="en-US" cap="none" dirty="0"/>
              <a:t>feature not available for points or lines.</a:t>
            </a:r>
          </a:p>
        </p:txBody>
      </p:sp>
      <p:sp>
        <p:nvSpPr>
          <p:cNvPr id="4" name="Title 1"/>
          <p:cNvSpPr>
            <a:spLocks noGrp="1"/>
          </p:cNvSpPr>
          <p:nvPr>
            <p:ph type="title"/>
          </p:nvPr>
        </p:nvSpPr>
        <p:spPr/>
        <p:txBody>
          <a:bodyPr/>
          <a:lstStyle/>
          <a:p>
            <a:r>
              <a:rPr lang="en-US" dirty="0" smtClean="0"/>
              <a:t>Spatial objects: area</a:t>
            </a:r>
            <a:endParaRPr lang="en-US" dirty="0"/>
          </a:p>
        </p:txBody>
      </p:sp>
      <p:pic>
        <p:nvPicPr>
          <p:cNvPr id="3074" name="Picture 2" descr="Image result for basi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116" y="2109376"/>
            <a:ext cx="3204558" cy="408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6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location and reference</a:t>
            </a:r>
            <a:endParaRPr lang="en-US" dirty="0"/>
          </a:p>
        </p:txBody>
      </p:sp>
      <p:sp>
        <p:nvSpPr>
          <p:cNvPr id="3" name="Content Placeholder 2"/>
          <p:cNvSpPr>
            <a:spLocks noGrp="1"/>
          </p:cNvSpPr>
          <p:nvPr>
            <p:ph sz="quarter" idx="13"/>
          </p:nvPr>
        </p:nvSpPr>
        <p:spPr>
          <a:xfrm>
            <a:off x="190500" y="1927860"/>
            <a:ext cx="4091652" cy="4930139"/>
          </a:xfrm>
        </p:spPr>
        <p:txBody>
          <a:bodyPr>
            <a:normAutofit fontScale="70000" lnSpcReduction="20000"/>
          </a:bodyPr>
          <a:lstStyle/>
          <a:p>
            <a:pPr algn="just"/>
            <a:r>
              <a:rPr lang="en-US" cap="none" dirty="0"/>
              <a:t>Until now we have indicated that we can locate objects in space. </a:t>
            </a:r>
            <a:endParaRPr lang="en-US" cap="none" dirty="0" smtClean="0"/>
          </a:p>
          <a:p>
            <a:pPr algn="just"/>
            <a:r>
              <a:rPr lang="en-US" cap="none" dirty="0" smtClean="0"/>
              <a:t>But </a:t>
            </a:r>
            <a:r>
              <a:rPr lang="en-US" cap="none" dirty="0"/>
              <a:t>to </a:t>
            </a:r>
            <a:r>
              <a:rPr lang="en-US" cap="none" dirty="0" smtClean="0"/>
              <a:t>locate objects </a:t>
            </a:r>
            <a:r>
              <a:rPr lang="en-US" cap="none" dirty="0"/>
              <a:t>means that we need a </a:t>
            </a:r>
            <a:r>
              <a:rPr lang="en-US" cap="none" dirty="0" smtClean="0"/>
              <a:t>mechanism </a:t>
            </a:r>
            <a:r>
              <a:rPr lang="en-US" cap="none" dirty="0"/>
              <a:t>to communicate </a:t>
            </a:r>
            <a:r>
              <a:rPr lang="en-US" cap="none" dirty="0" smtClean="0"/>
              <a:t>the coordinates </a:t>
            </a:r>
            <a:r>
              <a:rPr lang="en-US" cap="none" dirty="0"/>
              <a:t>of each object. </a:t>
            </a:r>
            <a:endParaRPr lang="en-US" cap="none" dirty="0" smtClean="0"/>
          </a:p>
          <a:p>
            <a:pPr algn="just"/>
            <a:r>
              <a:rPr lang="en-US" b="1" cap="none" dirty="0" smtClean="0">
                <a:solidFill>
                  <a:schemeClr val="accent2">
                    <a:lumMod val="50000"/>
                  </a:schemeClr>
                </a:solidFill>
              </a:rPr>
              <a:t>One </a:t>
            </a:r>
            <a:r>
              <a:rPr lang="en-US" b="1" cap="none" dirty="0">
                <a:solidFill>
                  <a:schemeClr val="accent2">
                    <a:lumMod val="50000"/>
                  </a:schemeClr>
                </a:solidFill>
              </a:rPr>
              <a:t>type of location, absolute location, gives us </a:t>
            </a:r>
            <a:r>
              <a:rPr lang="en-US" b="1" cap="none" dirty="0" smtClean="0">
                <a:solidFill>
                  <a:schemeClr val="accent2">
                    <a:lumMod val="50000"/>
                  </a:schemeClr>
                </a:solidFill>
              </a:rPr>
              <a:t>a definitive</a:t>
            </a:r>
            <a:r>
              <a:rPr lang="en-US" b="1" cap="none" dirty="0">
                <a:solidFill>
                  <a:schemeClr val="accent2">
                    <a:lumMod val="50000"/>
                  </a:schemeClr>
                </a:solidFill>
              </a:rPr>
              <a:t>, measurable, fixed point in space. </a:t>
            </a:r>
            <a:endParaRPr lang="en-US" b="1" cap="none" dirty="0" smtClean="0">
              <a:solidFill>
                <a:schemeClr val="accent2">
                  <a:lumMod val="50000"/>
                </a:schemeClr>
              </a:solidFill>
            </a:endParaRPr>
          </a:p>
          <a:p>
            <a:pPr algn="just"/>
            <a:r>
              <a:rPr lang="en-US" cap="none" dirty="0" smtClean="0"/>
              <a:t>But </a:t>
            </a:r>
            <a:r>
              <a:rPr lang="en-US" cap="none" dirty="0"/>
              <a:t>first we must have a </a:t>
            </a:r>
            <a:r>
              <a:rPr lang="en-US" cap="none" dirty="0" smtClean="0"/>
              <a:t>reference system</a:t>
            </a:r>
            <a:r>
              <a:rPr lang="en-US" cap="none" dirty="0"/>
              <a:t>, and this reference system must have a fixed relationship to the </a:t>
            </a:r>
            <a:r>
              <a:rPr lang="en-US" cap="none" dirty="0" smtClean="0"/>
              <a:t>earth we </a:t>
            </a:r>
            <a:r>
              <a:rPr lang="en-US" cap="none" dirty="0"/>
              <a:t>measure</a:t>
            </a:r>
            <a:r>
              <a:rPr lang="en-US" cap="none" dirty="0" smtClean="0"/>
              <a:t>.</a:t>
            </a:r>
          </a:p>
          <a:p>
            <a:pPr algn="just"/>
            <a:r>
              <a:rPr lang="en-US" cap="none" dirty="0"/>
              <a:t>The earth is a roughly spherical object. Around that spherical shape we </a:t>
            </a:r>
            <a:r>
              <a:rPr lang="en-US" cap="none" dirty="0" smtClean="0"/>
              <a:t>can use </a:t>
            </a:r>
            <a:r>
              <a:rPr lang="en-US" cap="none" dirty="0"/>
              <a:t>simple geometry to create a spherical grid system that corresponds </a:t>
            </a:r>
            <a:r>
              <a:rPr lang="en-US" cap="none" dirty="0" smtClean="0"/>
              <a:t>to the </a:t>
            </a:r>
            <a:r>
              <a:rPr lang="en-US" cap="none" dirty="0"/>
              <a:t>rules of geometry</a:t>
            </a:r>
            <a:r>
              <a:rPr lang="en-US" cap="none" dirty="0" smtClean="0"/>
              <a:t>.</a:t>
            </a:r>
          </a:p>
          <a:p>
            <a:pPr algn="just"/>
            <a:r>
              <a:rPr lang="en-US" cap="none" dirty="0"/>
              <a:t>Locations on the earth’s surface are measured in angular units from the center of the earth relative to two planes: </a:t>
            </a:r>
            <a:r>
              <a:rPr lang="en-US" b="1" cap="none" dirty="0">
                <a:solidFill>
                  <a:srgbClr val="FF0000"/>
                </a:solidFill>
              </a:rPr>
              <a:t>the plane defined by the equator and the plane defined by the prime </a:t>
            </a:r>
            <a:r>
              <a:rPr lang="en-US" b="1" cap="none" dirty="0" smtClean="0">
                <a:solidFill>
                  <a:srgbClr val="FF0000"/>
                </a:solidFill>
              </a:rPr>
              <a:t>meridian</a:t>
            </a:r>
            <a:r>
              <a:rPr lang="en-US" cap="none" dirty="0" smtClean="0"/>
              <a:t>.</a:t>
            </a:r>
            <a:endParaRPr lang="en-US" cap="none" dirty="0"/>
          </a:p>
        </p:txBody>
      </p:sp>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3090" t="7251" r="14013" b="2717"/>
          <a:stretch/>
        </p:blipFill>
        <p:spPr bwMode="auto">
          <a:xfrm>
            <a:off x="4282152" y="2080260"/>
            <a:ext cx="4771167" cy="4146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31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367093"/>
            <a:ext cx="7772870" cy="4303673"/>
          </a:xfrm>
        </p:spPr>
        <p:txBody>
          <a:bodyPr>
            <a:normAutofit fontScale="85000" lnSpcReduction="20000"/>
          </a:bodyPr>
          <a:lstStyle/>
          <a:p>
            <a:pPr algn="just"/>
            <a:r>
              <a:rPr lang="en-US" b="1" cap="none" dirty="0">
                <a:solidFill>
                  <a:srgbClr val="FF0000"/>
                </a:solidFill>
              </a:rPr>
              <a:t>A latitude measures the angle from the equatorial plane to the location on the earth’s surface</a:t>
            </a:r>
            <a:r>
              <a:rPr lang="en-US" cap="none" dirty="0"/>
              <a:t>. </a:t>
            </a:r>
            <a:endParaRPr lang="en-US" cap="none" dirty="0" smtClean="0"/>
          </a:p>
          <a:p>
            <a:pPr algn="just"/>
            <a:r>
              <a:rPr lang="en-US" b="1" cap="none" dirty="0"/>
              <a:t>The latitude is specified by degrees, starting from 0° and ending up with 90° to both sides of the equator, making latitude Northern and Southern. </a:t>
            </a:r>
            <a:endParaRPr lang="en-US" b="1" cap="none" dirty="0" smtClean="0"/>
          </a:p>
          <a:p>
            <a:pPr algn="just"/>
            <a:r>
              <a:rPr lang="en-US" cap="none" dirty="0" smtClean="0"/>
              <a:t>The </a:t>
            </a:r>
            <a:r>
              <a:rPr lang="en-US" cap="none" dirty="0"/>
              <a:t>equator is the line with 0° latitude.</a:t>
            </a:r>
            <a:endParaRPr lang="en-US" cap="none" dirty="0" smtClean="0"/>
          </a:p>
          <a:p>
            <a:pPr algn="just"/>
            <a:r>
              <a:rPr lang="en-US" b="1" cap="none" dirty="0" smtClean="0">
                <a:solidFill>
                  <a:srgbClr val="0070C0"/>
                </a:solidFill>
              </a:rPr>
              <a:t>A </a:t>
            </a:r>
            <a:r>
              <a:rPr lang="en-US" b="1" cap="none" dirty="0">
                <a:solidFill>
                  <a:srgbClr val="0070C0"/>
                </a:solidFill>
              </a:rPr>
              <a:t>longitude measures the angle between the prime meridian plane and the north-south plane that intersects the location of interest</a:t>
            </a:r>
            <a:r>
              <a:rPr lang="en-US" b="1" cap="none" dirty="0" smtClean="0">
                <a:solidFill>
                  <a:srgbClr val="0070C0"/>
                </a:solidFill>
              </a:rPr>
              <a:t>.</a:t>
            </a:r>
          </a:p>
          <a:p>
            <a:pPr algn="just"/>
            <a:r>
              <a:rPr lang="en-US" cap="none" dirty="0"/>
              <a:t>The longitude is defined as an angle pointing west or east from the Greenwich Meridian, which is taken as the Prime Meridian. </a:t>
            </a:r>
            <a:endParaRPr lang="en-US" cap="none" dirty="0" smtClean="0"/>
          </a:p>
          <a:p>
            <a:pPr algn="just"/>
            <a:r>
              <a:rPr lang="en-US" b="1" cap="none" dirty="0" smtClean="0"/>
              <a:t>The </a:t>
            </a:r>
            <a:r>
              <a:rPr lang="en-US" b="1" cap="none" dirty="0"/>
              <a:t>longitude can be defined maximum as 180° east from the Prime Meridian and 180° west from the Prime Meridian</a:t>
            </a:r>
            <a:r>
              <a:rPr lang="en-US" b="1" cap="none" dirty="0" smtClean="0"/>
              <a:t>.</a:t>
            </a:r>
          </a:p>
          <a:p>
            <a:pPr algn="just"/>
            <a:r>
              <a:rPr lang="en-US" cap="none" dirty="0"/>
              <a:t>Both </a:t>
            </a:r>
            <a:r>
              <a:rPr lang="en-US" b="1" cap="none" dirty="0"/>
              <a:t>latitude and longitude</a:t>
            </a:r>
            <a:r>
              <a:rPr lang="en-US" cap="none" dirty="0"/>
              <a:t> are measured in </a:t>
            </a:r>
            <a:r>
              <a:rPr lang="en-US" b="1" cap="none" dirty="0"/>
              <a:t>degrees</a:t>
            </a:r>
            <a:r>
              <a:rPr lang="en-US" cap="none" dirty="0"/>
              <a:t>, which are in turn divided into minutes and seconds. </a:t>
            </a:r>
            <a:endParaRPr lang="en-US" cap="none" dirty="0"/>
          </a:p>
        </p:txBody>
      </p:sp>
      <p:sp>
        <p:nvSpPr>
          <p:cNvPr id="4" name="Title 1"/>
          <p:cNvSpPr>
            <a:spLocks noGrp="1"/>
          </p:cNvSpPr>
          <p:nvPr>
            <p:ph type="title"/>
          </p:nvPr>
        </p:nvSpPr>
        <p:spPr/>
        <p:txBody>
          <a:bodyPr/>
          <a:lstStyle/>
          <a:p>
            <a:r>
              <a:rPr lang="en-US" dirty="0" smtClean="0"/>
              <a:t>Spatial location and reference</a:t>
            </a:r>
            <a:endParaRPr lang="en-US" dirty="0"/>
          </a:p>
        </p:txBody>
      </p:sp>
    </p:spTree>
    <p:extLst>
      <p:ext uri="{BB962C8B-B14F-4D97-AF65-F5344CB8AC3E}">
        <p14:creationId xmlns:p14="http://schemas.microsoft.com/office/powerpoint/2010/main" val="3206979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titude and longitud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1550" y="2064735"/>
            <a:ext cx="8231574" cy="4275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r>
              <a:rPr lang="en-US" dirty="0" smtClean="0"/>
              <a:t>Spatial location and reference</a:t>
            </a:r>
            <a:endParaRPr lang="en-US" dirty="0"/>
          </a:p>
        </p:txBody>
      </p:sp>
      <p:sp>
        <p:nvSpPr>
          <p:cNvPr id="4" name="TextBox 3"/>
          <p:cNvSpPr txBox="1"/>
          <p:nvPr/>
        </p:nvSpPr>
        <p:spPr>
          <a:xfrm>
            <a:off x="2220685" y="2064735"/>
            <a:ext cx="1110176" cy="369332"/>
          </a:xfrm>
          <a:prstGeom prst="rect">
            <a:avLst/>
          </a:prstGeom>
          <a:noFill/>
        </p:spPr>
        <p:txBody>
          <a:bodyPr wrap="none" rtlCol="0">
            <a:spAutoFit/>
          </a:bodyPr>
          <a:lstStyle/>
          <a:p>
            <a:r>
              <a:rPr lang="en-US" b="1" dirty="0" smtClean="0"/>
              <a:t>LATITUDE</a:t>
            </a:r>
            <a:endParaRPr lang="en-US" b="1" dirty="0"/>
          </a:p>
        </p:txBody>
      </p:sp>
      <p:sp>
        <p:nvSpPr>
          <p:cNvPr id="7" name="TextBox 6"/>
          <p:cNvSpPr txBox="1"/>
          <p:nvPr/>
        </p:nvSpPr>
        <p:spPr>
          <a:xfrm>
            <a:off x="6030684" y="2064735"/>
            <a:ext cx="1341393" cy="369332"/>
          </a:xfrm>
          <a:prstGeom prst="rect">
            <a:avLst/>
          </a:prstGeom>
          <a:noFill/>
        </p:spPr>
        <p:txBody>
          <a:bodyPr wrap="none" rtlCol="0">
            <a:spAutoFit/>
          </a:bodyPr>
          <a:lstStyle/>
          <a:p>
            <a:r>
              <a:rPr lang="en-US" b="1" dirty="0" smtClean="0"/>
              <a:t>LONGITUDE</a:t>
            </a:r>
            <a:endParaRPr lang="en-US" b="1" dirty="0"/>
          </a:p>
        </p:txBody>
      </p:sp>
    </p:spTree>
    <p:extLst>
      <p:ext uri="{BB962C8B-B14F-4D97-AF65-F5344CB8AC3E}">
        <p14:creationId xmlns:p14="http://schemas.microsoft.com/office/powerpoint/2010/main" val="391917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3"/>
          </p:nvPr>
        </p:nvSpPr>
        <p:spPr/>
        <p:txBody>
          <a:bodyPr>
            <a:normAutofit/>
          </a:bodyPr>
          <a:lstStyle/>
          <a:p>
            <a:pPr algn="just"/>
            <a:r>
              <a:rPr lang="en-US" cap="none" dirty="0"/>
              <a:t>U</a:t>
            </a:r>
            <a:r>
              <a:rPr lang="en-US" cap="none" dirty="0" smtClean="0"/>
              <a:t>nlike </a:t>
            </a:r>
            <a:r>
              <a:rPr lang="en-US" cap="none" dirty="0"/>
              <a:t>the real world, our digital environments are composed of </a:t>
            </a:r>
            <a:r>
              <a:rPr lang="en-US" cap="none" dirty="0" smtClean="0"/>
              <a:t>cartographic objects </a:t>
            </a:r>
            <a:r>
              <a:rPr lang="en-US" cap="none" dirty="0"/>
              <a:t>that represent the individual components of the earth.</a:t>
            </a:r>
          </a:p>
          <a:p>
            <a:pPr algn="just"/>
            <a:r>
              <a:rPr lang="en-US" cap="none" dirty="0"/>
              <a:t>These objects differ in </a:t>
            </a:r>
            <a:r>
              <a:rPr lang="en-US" b="1" cap="none" dirty="0">
                <a:solidFill>
                  <a:srgbClr val="FF0000"/>
                </a:solidFill>
              </a:rPr>
              <a:t>size, shape, color, pattern, scale of measurement, </a:t>
            </a:r>
            <a:r>
              <a:rPr lang="en-US" b="1" cap="none" dirty="0" smtClean="0">
                <a:solidFill>
                  <a:srgbClr val="FF0000"/>
                </a:solidFill>
              </a:rPr>
              <a:t>and importance</a:t>
            </a:r>
            <a:r>
              <a:rPr lang="en-US" cap="none" dirty="0"/>
              <a:t>. </a:t>
            </a:r>
            <a:endParaRPr lang="en-US" cap="none" dirty="0" smtClean="0"/>
          </a:p>
          <a:p>
            <a:pPr algn="just"/>
            <a:r>
              <a:rPr lang="en-US" cap="none" dirty="0" smtClean="0"/>
              <a:t>They </a:t>
            </a:r>
            <a:r>
              <a:rPr lang="en-US" cap="none" dirty="0"/>
              <a:t>can be measured </a:t>
            </a:r>
            <a:r>
              <a:rPr lang="en-US" b="1" cap="none" dirty="0"/>
              <a:t>directly by instruments on the </a:t>
            </a:r>
            <a:r>
              <a:rPr lang="en-US" b="1" cap="none" dirty="0" smtClean="0"/>
              <a:t>ground</a:t>
            </a:r>
            <a:r>
              <a:rPr lang="en-US" cap="none" dirty="0" smtClean="0"/>
              <a:t>, </a:t>
            </a:r>
            <a:r>
              <a:rPr lang="en-US" b="1" cap="none" dirty="0" smtClean="0"/>
              <a:t>sensed </a:t>
            </a:r>
            <a:r>
              <a:rPr lang="en-US" b="1" cap="none" dirty="0"/>
              <a:t>by satellites hundreds of miles above the surface</a:t>
            </a:r>
            <a:r>
              <a:rPr lang="en-US" cap="none" dirty="0"/>
              <a:t>, </a:t>
            </a:r>
            <a:r>
              <a:rPr lang="en-US" b="1" cap="none" dirty="0"/>
              <a:t>collected by </a:t>
            </a:r>
            <a:r>
              <a:rPr lang="en-US" b="1" cap="none" dirty="0" smtClean="0"/>
              <a:t>census takers</a:t>
            </a:r>
            <a:r>
              <a:rPr lang="en-US" cap="none" dirty="0"/>
              <a:t>, or </a:t>
            </a:r>
            <a:r>
              <a:rPr lang="en-US" b="1" cap="none" dirty="0"/>
              <a:t>extracted </a:t>
            </a:r>
            <a:r>
              <a:rPr lang="en-US" b="1" cap="none" dirty="0" smtClean="0"/>
              <a:t>literature and existing maps</a:t>
            </a:r>
            <a:r>
              <a:rPr lang="en-US" cap="none" dirty="0" smtClean="0"/>
              <a:t>.</a:t>
            </a:r>
            <a:endParaRPr lang="en-US" cap="none" dirty="0"/>
          </a:p>
        </p:txBody>
      </p:sp>
    </p:spTree>
    <p:extLst>
      <p:ext uri="{BB962C8B-B14F-4D97-AF65-F5344CB8AC3E}">
        <p14:creationId xmlns:p14="http://schemas.microsoft.com/office/powerpoint/2010/main" val="393695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SCALE</a:t>
            </a:r>
            <a:endParaRPr lang="en-US" dirty="0"/>
          </a:p>
        </p:txBody>
      </p:sp>
      <p:sp>
        <p:nvSpPr>
          <p:cNvPr id="3" name="Content Placeholder 2"/>
          <p:cNvSpPr>
            <a:spLocks noGrp="1"/>
          </p:cNvSpPr>
          <p:nvPr>
            <p:ph sz="quarter" idx="13"/>
          </p:nvPr>
        </p:nvSpPr>
        <p:spPr>
          <a:xfrm>
            <a:off x="261258" y="1663700"/>
            <a:ext cx="5599612" cy="5194300"/>
          </a:xfrm>
        </p:spPr>
        <p:txBody>
          <a:bodyPr>
            <a:normAutofit fontScale="77500" lnSpcReduction="20000"/>
          </a:bodyPr>
          <a:lstStyle/>
          <a:p>
            <a:pPr algn="just"/>
            <a:r>
              <a:rPr lang="en-US" b="1" cap="none" dirty="0"/>
              <a:t>Scale </a:t>
            </a:r>
            <a:r>
              <a:rPr lang="en-US" b="1" cap="none" dirty="0" smtClean="0"/>
              <a:t> </a:t>
            </a:r>
            <a:r>
              <a:rPr lang="en-US" b="1" cap="none" dirty="0"/>
              <a:t>is the amount of map reduction. </a:t>
            </a:r>
            <a:r>
              <a:rPr lang="en-US" b="1" cap="none" dirty="0" smtClean="0">
                <a:solidFill>
                  <a:srgbClr val="0070C0"/>
                </a:solidFill>
              </a:rPr>
              <a:t>It </a:t>
            </a:r>
            <a:r>
              <a:rPr lang="en-US" b="1" cap="none" dirty="0">
                <a:solidFill>
                  <a:srgbClr val="0070C0"/>
                </a:solidFill>
              </a:rPr>
              <a:t>can be defined as </a:t>
            </a:r>
            <a:r>
              <a:rPr lang="en-US" b="1" cap="none" dirty="0" smtClean="0">
                <a:solidFill>
                  <a:srgbClr val="0070C0"/>
                </a:solidFill>
              </a:rPr>
              <a:t>the ratio </a:t>
            </a:r>
            <a:r>
              <a:rPr lang="en-US" b="1" cap="none" dirty="0">
                <a:solidFill>
                  <a:srgbClr val="0070C0"/>
                </a:solidFill>
              </a:rPr>
              <a:t>of distance on the map to the same distance on the earth. </a:t>
            </a:r>
            <a:endParaRPr lang="en-US" b="1" cap="none" dirty="0" smtClean="0">
              <a:solidFill>
                <a:srgbClr val="0070C0"/>
              </a:solidFill>
            </a:endParaRPr>
          </a:p>
          <a:p>
            <a:pPr algn="just"/>
            <a:r>
              <a:rPr lang="en-US" cap="none" dirty="0" smtClean="0"/>
              <a:t>A map </a:t>
            </a:r>
            <a:r>
              <a:rPr lang="en-US" cap="none" dirty="0"/>
              <a:t>legend might indicate that 1 inch on the map is equal to 5,280 feet </a:t>
            </a:r>
            <a:r>
              <a:rPr lang="en-US" cap="none" dirty="0" smtClean="0"/>
              <a:t>on the </a:t>
            </a:r>
            <a:r>
              <a:rPr lang="en-US" cap="none" dirty="0"/>
              <a:t>ground. </a:t>
            </a:r>
            <a:r>
              <a:rPr lang="en-US" b="1" cap="none" dirty="0">
                <a:solidFill>
                  <a:srgbClr val="0070C0"/>
                </a:solidFill>
              </a:rPr>
              <a:t>Such a scale, expressed as ‘‘1 inch equals 5,280 inches,’’ is </a:t>
            </a:r>
            <a:r>
              <a:rPr lang="en-US" b="1" cap="none" dirty="0" smtClean="0">
                <a:solidFill>
                  <a:srgbClr val="0070C0"/>
                </a:solidFill>
              </a:rPr>
              <a:t>called a </a:t>
            </a:r>
            <a:r>
              <a:rPr lang="en-US" b="1" cap="none" dirty="0">
                <a:solidFill>
                  <a:srgbClr val="0070C0"/>
                </a:solidFill>
              </a:rPr>
              <a:t>verbal scale </a:t>
            </a:r>
            <a:r>
              <a:rPr lang="en-US" cap="none" dirty="0"/>
              <a:t>and is easily understood by most map users. </a:t>
            </a:r>
            <a:endParaRPr lang="en-US" cap="none" dirty="0" smtClean="0"/>
          </a:p>
          <a:p>
            <a:pPr algn="just"/>
            <a:r>
              <a:rPr lang="en-US" cap="none" dirty="0" smtClean="0"/>
              <a:t>Another common method </a:t>
            </a:r>
            <a:r>
              <a:rPr lang="en-US" cap="none" dirty="0"/>
              <a:t>is the </a:t>
            </a:r>
            <a:r>
              <a:rPr lang="en-US" b="1" cap="none" dirty="0">
                <a:solidFill>
                  <a:srgbClr val="FF0000"/>
                </a:solidFill>
              </a:rPr>
              <a:t>representative fraction (RF) method, in which both the </a:t>
            </a:r>
            <a:r>
              <a:rPr lang="en-US" b="1" cap="none" dirty="0" smtClean="0">
                <a:solidFill>
                  <a:srgbClr val="FF0000"/>
                </a:solidFill>
              </a:rPr>
              <a:t>map distance </a:t>
            </a:r>
            <a:r>
              <a:rPr lang="en-US" b="1" cap="none" dirty="0">
                <a:solidFill>
                  <a:srgbClr val="FF0000"/>
                </a:solidFill>
              </a:rPr>
              <a:t>and the ground distance are in the same units as a fraction</a:t>
            </a:r>
            <a:r>
              <a:rPr lang="en-US" cap="none" dirty="0"/>
              <a:t>. </a:t>
            </a:r>
            <a:r>
              <a:rPr lang="en-US" cap="none" dirty="0" smtClean="0"/>
              <a:t>This eliminates </a:t>
            </a:r>
            <a:r>
              <a:rPr lang="en-US" cap="none" dirty="0"/>
              <a:t>the need to include units of measure. </a:t>
            </a:r>
            <a:r>
              <a:rPr lang="en-US" b="1" cap="none" dirty="0">
                <a:solidFill>
                  <a:srgbClr val="FF0000"/>
                </a:solidFill>
              </a:rPr>
              <a:t>An example would be 1:24,000.</a:t>
            </a:r>
          </a:p>
          <a:p>
            <a:pPr algn="just"/>
            <a:r>
              <a:rPr lang="en-US" b="1" cap="none" dirty="0"/>
              <a:t>A graphic </a:t>
            </a:r>
            <a:r>
              <a:rPr lang="en-US" b="1" cap="none" dirty="0" smtClean="0"/>
              <a:t>scale </a:t>
            </a:r>
            <a:r>
              <a:rPr lang="en-US" b="1" cap="none" dirty="0"/>
              <a:t>is another method of expressing scale; </a:t>
            </a:r>
            <a:r>
              <a:rPr lang="en-US" b="1" cap="none" dirty="0" smtClean="0"/>
              <a:t>here, distances </a:t>
            </a:r>
            <a:r>
              <a:rPr lang="en-US" b="1" cap="none" dirty="0"/>
              <a:t>appear graphically on the map</a:t>
            </a:r>
            <a:r>
              <a:rPr lang="en-US" cap="none" dirty="0"/>
              <a:t>. GIS map manipulations are likely </a:t>
            </a:r>
            <a:r>
              <a:rPr lang="en-US" cap="none" dirty="0" smtClean="0"/>
              <a:t>to entail </a:t>
            </a:r>
            <a:r>
              <a:rPr lang="en-US" cap="none" dirty="0"/>
              <a:t>many changes in output scale. </a:t>
            </a:r>
            <a:endParaRPr lang="en-US" cap="none" dirty="0" smtClean="0"/>
          </a:p>
          <a:p>
            <a:pPr algn="just"/>
            <a:r>
              <a:rPr lang="en-US" cap="none" dirty="0" smtClean="0"/>
              <a:t>A </a:t>
            </a:r>
            <a:r>
              <a:rPr lang="en-US" cap="none" dirty="0"/>
              <a:t>graphic scale device can be placed </a:t>
            </a:r>
            <a:r>
              <a:rPr lang="en-US" cap="none" dirty="0" smtClean="0"/>
              <a:t>on the </a:t>
            </a:r>
            <a:r>
              <a:rPr lang="en-US" cap="none" dirty="0"/>
              <a:t>map during input and, as the map scale changes on output, so will the </a:t>
            </a:r>
            <a:r>
              <a:rPr lang="en-US" cap="none" dirty="0" smtClean="0"/>
              <a:t>scale bar </a:t>
            </a:r>
            <a:r>
              <a:rPr lang="en-US" cap="none" dirty="0"/>
              <a:t>itself.</a:t>
            </a:r>
          </a:p>
        </p:txBody>
      </p:sp>
      <p:pic>
        <p:nvPicPr>
          <p:cNvPr id="4" name="Picture 3"/>
          <p:cNvPicPr>
            <a:picLocks noChangeAspect="1"/>
          </p:cNvPicPr>
          <p:nvPr/>
        </p:nvPicPr>
        <p:blipFill rotWithShape="1">
          <a:blip r:embed="rId2"/>
          <a:srcRect l="36275" t="26514" r="29902" b="29913"/>
          <a:stretch/>
        </p:blipFill>
        <p:spPr>
          <a:xfrm>
            <a:off x="5998882" y="3045013"/>
            <a:ext cx="3036121" cy="2200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2209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projections</a:t>
            </a:r>
            <a:endParaRPr lang="en-US" dirty="0"/>
          </a:p>
        </p:txBody>
      </p:sp>
      <p:sp>
        <p:nvSpPr>
          <p:cNvPr id="3" name="Content Placeholder 2"/>
          <p:cNvSpPr>
            <a:spLocks noGrp="1"/>
          </p:cNvSpPr>
          <p:nvPr>
            <p:ph sz="quarter" idx="13"/>
          </p:nvPr>
        </p:nvSpPr>
        <p:spPr>
          <a:xfrm>
            <a:off x="281470" y="2298513"/>
            <a:ext cx="4922990" cy="4323267"/>
          </a:xfrm>
        </p:spPr>
        <p:txBody>
          <a:bodyPr>
            <a:normAutofit fontScale="92500"/>
          </a:bodyPr>
          <a:lstStyle/>
          <a:p>
            <a:pPr algn="just"/>
            <a:r>
              <a:rPr lang="en-US" cap="none" dirty="0"/>
              <a:t>When viewed up close the earth appears to be relatively flat except for </a:t>
            </a:r>
            <a:r>
              <a:rPr lang="en-US" cap="none" dirty="0" smtClean="0"/>
              <a:t>the terrain</a:t>
            </a:r>
            <a:r>
              <a:rPr lang="en-US" cap="none" dirty="0"/>
              <a:t>. </a:t>
            </a:r>
            <a:endParaRPr lang="en-US" cap="none" dirty="0" smtClean="0"/>
          </a:p>
          <a:p>
            <a:pPr algn="just"/>
            <a:r>
              <a:rPr lang="en-US" cap="none" dirty="0" smtClean="0"/>
              <a:t>We </a:t>
            </a:r>
            <a:r>
              <a:rPr lang="en-US" cap="none" dirty="0"/>
              <a:t>all know that earth is more or less spherical. </a:t>
            </a:r>
            <a:endParaRPr lang="en-US" cap="none" dirty="0" smtClean="0"/>
          </a:p>
          <a:p>
            <a:pPr algn="just"/>
            <a:r>
              <a:rPr lang="en-US" b="1" cap="none" dirty="0" smtClean="0">
                <a:solidFill>
                  <a:srgbClr val="FF0000"/>
                </a:solidFill>
              </a:rPr>
              <a:t>Maps </a:t>
            </a:r>
            <a:r>
              <a:rPr lang="en-US" b="1" cap="none" dirty="0">
                <a:solidFill>
                  <a:srgbClr val="FF0000"/>
                </a:solidFill>
              </a:rPr>
              <a:t>are </a:t>
            </a:r>
            <a:r>
              <a:rPr lang="en-US" b="1" cap="none" dirty="0" smtClean="0">
                <a:solidFill>
                  <a:srgbClr val="FF0000"/>
                </a:solidFill>
              </a:rPr>
              <a:t>reductions of </a:t>
            </a:r>
            <a:r>
              <a:rPr lang="en-US" b="1" cap="none" dirty="0">
                <a:solidFill>
                  <a:srgbClr val="FF0000"/>
                </a:solidFill>
              </a:rPr>
              <a:t>reality, designed to represent not only earth’s features, but its shape </a:t>
            </a:r>
            <a:r>
              <a:rPr lang="en-US" b="1" cap="none" dirty="0" smtClean="0">
                <a:solidFill>
                  <a:srgbClr val="FF0000"/>
                </a:solidFill>
              </a:rPr>
              <a:t>and spatial </a:t>
            </a:r>
            <a:r>
              <a:rPr lang="en-US" b="1" cap="none" dirty="0">
                <a:solidFill>
                  <a:srgbClr val="FF0000"/>
                </a:solidFill>
              </a:rPr>
              <a:t>configurations as well</a:t>
            </a:r>
            <a:r>
              <a:rPr lang="en-US" cap="none" dirty="0" smtClean="0"/>
              <a:t>.</a:t>
            </a:r>
          </a:p>
          <a:p>
            <a:pPr algn="just"/>
            <a:r>
              <a:rPr lang="en-US" cap="none" dirty="0" smtClean="0"/>
              <a:t>Cartographers </a:t>
            </a:r>
            <a:r>
              <a:rPr lang="en-US" cap="none" dirty="0"/>
              <a:t>have developed a set of </a:t>
            </a:r>
            <a:r>
              <a:rPr lang="en-US" cap="none" dirty="0" smtClean="0"/>
              <a:t>techniques called </a:t>
            </a:r>
            <a:r>
              <a:rPr lang="en-US" b="1" cap="none" dirty="0">
                <a:solidFill>
                  <a:srgbClr val="FF0000"/>
                </a:solidFill>
              </a:rPr>
              <a:t>map projections </a:t>
            </a:r>
            <a:r>
              <a:rPr lang="en-US" cap="none" dirty="0"/>
              <a:t>to relatively accurately represent the spherical earth </a:t>
            </a:r>
            <a:r>
              <a:rPr lang="en-US" cap="none" dirty="0" smtClean="0"/>
              <a:t>in two-dimensional media.</a:t>
            </a:r>
            <a:endParaRPr lang="en-US" cap="none" dirty="0"/>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460" y="1983687"/>
            <a:ext cx="3738052" cy="4638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38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Projections</a:t>
            </a:r>
            <a:endParaRPr lang="en-US" dirty="0"/>
          </a:p>
        </p:txBody>
      </p:sp>
      <p:sp>
        <p:nvSpPr>
          <p:cNvPr id="3" name="Content Placeholder 2"/>
          <p:cNvSpPr>
            <a:spLocks noGrp="1"/>
          </p:cNvSpPr>
          <p:nvPr>
            <p:ph sz="quarter" idx="13"/>
          </p:nvPr>
        </p:nvSpPr>
        <p:spPr>
          <a:xfrm>
            <a:off x="685332" y="1947994"/>
            <a:ext cx="7772870" cy="1814382"/>
          </a:xfrm>
        </p:spPr>
        <p:txBody>
          <a:bodyPr>
            <a:normAutofit fontScale="92500" lnSpcReduction="20000"/>
          </a:bodyPr>
          <a:lstStyle/>
          <a:p>
            <a:pPr algn="just"/>
            <a:r>
              <a:rPr lang="en-US" cap="none" dirty="0"/>
              <a:t>Different ways of </a:t>
            </a:r>
            <a:r>
              <a:rPr lang="en-US" cap="none" dirty="0" smtClean="0"/>
              <a:t>map projecting could </a:t>
            </a:r>
            <a:r>
              <a:rPr lang="en-US" cap="none" dirty="0"/>
              <a:t>be produced by surrounding the globe in a cylindrical fashion, as a </a:t>
            </a:r>
            <a:r>
              <a:rPr lang="en-US" cap="none" dirty="0" smtClean="0"/>
              <a:t>cone, or </a:t>
            </a:r>
            <a:r>
              <a:rPr lang="en-US" cap="none" dirty="0"/>
              <a:t>even as a flat piece of paper. </a:t>
            </a:r>
            <a:endParaRPr lang="en-US" cap="none" dirty="0" smtClean="0"/>
          </a:p>
          <a:p>
            <a:pPr algn="just"/>
            <a:r>
              <a:rPr lang="en-US" cap="none" dirty="0" smtClean="0"/>
              <a:t>Each </a:t>
            </a:r>
            <a:r>
              <a:rPr lang="en-US" cap="none" dirty="0"/>
              <a:t>of these methods produces a </a:t>
            </a:r>
            <a:r>
              <a:rPr lang="en-US" b="1" cap="none" dirty="0" smtClean="0">
                <a:solidFill>
                  <a:srgbClr val="FF0000"/>
                </a:solidFill>
              </a:rPr>
              <a:t>projection family</a:t>
            </a:r>
            <a:r>
              <a:rPr lang="en-US" cap="none" dirty="0"/>
              <a:t>. </a:t>
            </a:r>
            <a:endParaRPr lang="en-US" cap="none" dirty="0" smtClean="0"/>
          </a:p>
          <a:p>
            <a:pPr algn="just"/>
            <a:r>
              <a:rPr lang="en-US" cap="none" dirty="0" smtClean="0"/>
              <a:t>Thus</a:t>
            </a:r>
            <a:r>
              <a:rPr lang="en-US" cap="none" dirty="0"/>
              <a:t>, there is a family of </a:t>
            </a:r>
            <a:r>
              <a:rPr lang="en-US" b="1" cap="none" dirty="0" smtClean="0">
                <a:solidFill>
                  <a:srgbClr val="FF0000"/>
                </a:solidFill>
              </a:rPr>
              <a:t>azimuthal projections </a:t>
            </a:r>
            <a:r>
              <a:rPr lang="en-US" cap="none" dirty="0" smtClean="0"/>
              <a:t>a </a:t>
            </a:r>
            <a:r>
              <a:rPr lang="en-US" cap="none" dirty="0"/>
              <a:t>family of </a:t>
            </a:r>
            <a:r>
              <a:rPr lang="en-US" b="1" cap="none" dirty="0" smtClean="0">
                <a:solidFill>
                  <a:srgbClr val="00B050"/>
                </a:solidFill>
              </a:rPr>
              <a:t>cylindrical projections</a:t>
            </a:r>
            <a:r>
              <a:rPr lang="en-US" cap="none" dirty="0"/>
              <a:t>, and a family of </a:t>
            </a:r>
            <a:r>
              <a:rPr lang="en-US" b="1" cap="none" dirty="0">
                <a:solidFill>
                  <a:srgbClr val="0070C0"/>
                </a:solidFill>
              </a:rPr>
              <a:t>conical projections</a:t>
            </a:r>
          </a:p>
        </p:txBody>
      </p:sp>
      <p:pic>
        <p:nvPicPr>
          <p:cNvPr id="4" name="Picture 3"/>
          <p:cNvPicPr>
            <a:picLocks noChangeAspect="1"/>
          </p:cNvPicPr>
          <p:nvPr/>
        </p:nvPicPr>
        <p:blipFill rotWithShape="1">
          <a:blip r:embed="rId2"/>
          <a:srcRect l="23021" t="17778" r="6875" b="32592"/>
          <a:stretch/>
        </p:blipFill>
        <p:spPr>
          <a:xfrm>
            <a:off x="1355098" y="4024608"/>
            <a:ext cx="6433804" cy="2562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2198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map projections</a:t>
            </a:r>
            <a:endParaRPr lang="en-US" dirty="0"/>
          </a:p>
        </p:txBody>
      </p:sp>
      <p:sp>
        <p:nvSpPr>
          <p:cNvPr id="3" name="Content Placeholder 2"/>
          <p:cNvSpPr>
            <a:spLocks noGrp="1"/>
          </p:cNvSpPr>
          <p:nvPr>
            <p:ph sz="quarter" idx="13"/>
          </p:nvPr>
        </p:nvSpPr>
        <p:spPr>
          <a:xfrm>
            <a:off x="236220" y="1958340"/>
            <a:ext cx="4335780" cy="4853939"/>
          </a:xfrm>
        </p:spPr>
        <p:txBody>
          <a:bodyPr>
            <a:normAutofit fontScale="70000" lnSpcReduction="20000"/>
          </a:bodyPr>
          <a:lstStyle/>
          <a:p>
            <a:pPr marL="0" indent="0" algn="ctr">
              <a:buNone/>
            </a:pPr>
            <a:r>
              <a:rPr lang="en-US" b="1" dirty="0"/>
              <a:t>Azimuthal Projection – </a:t>
            </a:r>
            <a:r>
              <a:rPr lang="en-US" b="1" dirty="0">
                <a:solidFill>
                  <a:srgbClr val="00B050"/>
                </a:solidFill>
              </a:rPr>
              <a:t>Stereographic</a:t>
            </a:r>
          </a:p>
          <a:p>
            <a:pPr algn="just"/>
            <a:r>
              <a:rPr lang="en-US" sz="2300" cap="none" dirty="0" smtClean="0"/>
              <a:t>This is the </a:t>
            </a:r>
            <a:r>
              <a:rPr lang="en-US" sz="2300" cap="none" dirty="0"/>
              <a:t>oldest known </a:t>
            </a:r>
            <a:r>
              <a:rPr lang="en-US" sz="2300" cap="none" dirty="0" smtClean="0"/>
              <a:t>projection and </a:t>
            </a:r>
            <a:r>
              <a:rPr lang="en-US" sz="2300" cap="none" dirty="0"/>
              <a:t>is probably one of the most widely used Azimuthal projections. </a:t>
            </a:r>
            <a:endParaRPr lang="en-US" sz="2300" cap="none" dirty="0" smtClean="0"/>
          </a:p>
          <a:p>
            <a:pPr algn="just"/>
            <a:r>
              <a:rPr lang="en-US" sz="2300" b="1" cap="none" dirty="0" smtClean="0"/>
              <a:t>It </a:t>
            </a:r>
            <a:r>
              <a:rPr lang="en-US" sz="2300" b="1" cap="none" dirty="0"/>
              <a:t>is most commonly used over Polar areas, but can be used for small scale maps of continents such as Australia</a:t>
            </a:r>
            <a:r>
              <a:rPr lang="en-US" sz="2300" cap="none" dirty="0"/>
              <a:t>. </a:t>
            </a:r>
            <a:endParaRPr lang="en-US" sz="2300" cap="none" dirty="0" smtClean="0"/>
          </a:p>
          <a:p>
            <a:pPr algn="just"/>
            <a:r>
              <a:rPr lang="en-US" sz="2300" cap="none" dirty="0" smtClean="0"/>
              <a:t>The </a:t>
            </a:r>
            <a:r>
              <a:rPr lang="en-US" sz="2300" cap="none" dirty="0"/>
              <a:t>great attraction of the projection is that the Earth appears as if viewed form space or a globe</a:t>
            </a:r>
            <a:r>
              <a:rPr lang="en-US" sz="2300" cap="none" dirty="0" smtClean="0"/>
              <a:t>.</a:t>
            </a:r>
            <a:endParaRPr lang="en-US" sz="2300" cap="none" dirty="0"/>
          </a:p>
          <a:p>
            <a:pPr algn="just"/>
            <a:r>
              <a:rPr lang="en-US" sz="2300" cap="none" dirty="0"/>
              <a:t>This is a conformal projection in that </a:t>
            </a:r>
            <a:r>
              <a:rPr lang="en-US" sz="2300" b="1" cap="none" dirty="0"/>
              <a:t>shapes are well preserved over the map</a:t>
            </a:r>
            <a:r>
              <a:rPr lang="en-US" sz="2300" cap="none" dirty="0"/>
              <a:t>, although extreme distortions do occur towards the edge of the map. </a:t>
            </a:r>
            <a:endParaRPr lang="en-US" sz="2300" cap="none" dirty="0" smtClean="0"/>
          </a:p>
          <a:p>
            <a:pPr algn="just"/>
            <a:r>
              <a:rPr lang="en-US" sz="2300" cap="none" dirty="0" smtClean="0"/>
              <a:t>Directions </a:t>
            </a:r>
            <a:r>
              <a:rPr lang="en-US" sz="2300" cap="none" dirty="0"/>
              <a:t>are true from the </a:t>
            </a:r>
            <a:r>
              <a:rPr lang="en-US" sz="2300" cap="none" dirty="0" smtClean="0"/>
              <a:t>center </a:t>
            </a:r>
            <a:r>
              <a:rPr lang="en-US" sz="2300" cap="none" dirty="0"/>
              <a:t>of the map (the touch point of our imaginary ‘piece of paper’), but the map is not equal-area.</a:t>
            </a:r>
          </a:p>
        </p:txBody>
      </p:sp>
      <p:pic>
        <p:nvPicPr>
          <p:cNvPr id="3074" name="Picture 2" descr="https://www.icsm.gov.au/sites/default/files/inline-images/polar-cricl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639" y="1958340"/>
            <a:ext cx="4172121" cy="2051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Stereographic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880" y="4225173"/>
            <a:ext cx="2376859" cy="2223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11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7175" y="2367093"/>
            <a:ext cx="5238750" cy="4348032"/>
          </a:xfrm>
        </p:spPr>
        <p:txBody>
          <a:bodyPr>
            <a:normAutofit fontScale="85000" lnSpcReduction="20000"/>
          </a:bodyPr>
          <a:lstStyle/>
          <a:p>
            <a:pPr marL="0" indent="0" algn="ctr">
              <a:buNone/>
            </a:pPr>
            <a:r>
              <a:rPr lang="en-US" b="1" dirty="0"/>
              <a:t>Cylindrical Projection – Mercator</a:t>
            </a:r>
          </a:p>
          <a:p>
            <a:pPr algn="just"/>
            <a:r>
              <a:rPr lang="en-US" cap="none" dirty="0"/>
              <a:t>One of the most famous map projections is the </a:t>
            </a:r>
            <a:r>
              <a:rPr lang="en-US" b="1" cap="none" dirty="0">
                <a:solidFill>
                  <a:srgbClr val="00B050"/>
                </a:solidFill>
              </a:rPr>
              <a:t>Mercator</a:t>
            </a:r>
            <a:r>
              <a:rPr lang="en-US" cap="none" dirty="0"/>
              <a:t>, created by a Flemish cartographer and geographer, </a:t>
            </a:r>
            <a:r>
              <a:rPr lang="en-US" cap="none" dirty="0" err="1"/>
              <a:t>Geradus</a:t>
            </a:r>
            <a:r>
              <a:rPr lang="en-US" cap="none" dirty="0"/>
              <a:t> Mercator in 1569</a:t>
            </a:r>
            <a:r>
              <a:rPr lang="en-US" cap="none" dirty="0" smtClean="0"/>
              <a:t>.</a:t>
            </a:r>
            <a:endParaRPr lang="en-US" cap="none" dirty="0"/>
          </a:p>
          <a:p>
            <a:pPr algn="just"/>
            <a:r>
              <a:rPr lang="en-US" b="1" cap="none" dirty="0">
                <a:solidFill>
                  <a:srgbClr val="00B050"/>
                </a:solidFill>
              </a:rPr>
              <a:t>The Mercator Projection always has the Equator as its Standard Parallel</a:t>
            </a:r>
            <a:r>
              <a:rPr lang="en-US" cap="none" dirty="0"/>
              <a:t>. </a:t>
            </a:r>
            <a:endParaRPr lang="en-US" cap="none" dirty="0" smtClean="0"/>
          </a:p>
          <a:p>
            <a:pPr algn="just"/>
            <a:r>
              <a:rPr lang="en-US" b="1" cap="none" dirty="0" smtClean="0"/>
              <a:t>Its </a:t>
            </a:r>
            <a:r>
              <a:rPr lang="en-US" b="1" cap="none" dirty="0"/>
              <a:t>construction is such that the lines of longitude and latitude are at right angles to each other – this means that a world map is always a rectangle</a:t>
            </a:r>
            <a:r>
              <a:rPr lang="en-US" b="1" cap="none" dirty="0" smtClean="0"/>
              <a:t>.</a:t>
            </a:r>
          </a:p>
          <a:p>
            <a:pPr algn="just"/>
            <a:r>
              <a:rPr lang="en-US" cap="none" dirty="0" smtClean="0"/>
              <a:t>The </a:t>
            </a:r>
            <a:r>
              <a:rPr lang="en-US" cap="none" dirty="0"/>
              <a:t>lines of longitude are evenly spaced apart. But the distance between the lines of latitude increase away from the Equator. This relationship is what allows the direction between any two points on the map to be constant true direction.</a:t>
            </a:r>
          </a:p>
        </p:txBody>
      </p:sp>
      <p:sp>
        <p:nvSpPr>
          <p:cNvPr id="4" name="Title 1"/>
          <p:cNvSpPr>
            <a:spLocks noGrp="1"/>
          </p:cNvSpPr>
          <p:nvPr>
            <p:ph type="title"/>
          </p:nvPr>
        </p:nvSpPr>
        <p:spPr/>
        <p:txBody>
          <a:bodyPr/>
          <a:lstStyle/>
          <a:p>
            <a:r>
              <a:rPr lang="en-US" dirty="0" smtClean="0"/>
              <a:t>Common map projections</a:t>
            </a:r>
            <a:endParaRPr lang="en-US" dirty="0"/>
          </a:p>
        </p:txBody>
      </p:sp>
      <p:pic>
        <p:nvPicPr>
          <p:cNvPr id="5122" name="Picture 2" descr="https://www.icsm.gov.au/sites/default/files/inline-images/cylindrical-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565" y="3333881"/>
            <a:ext cx="3370035" cy="2581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20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750" y="2367093"/>
            <a:ext cx="4286250" cy="4490907"/>
          </a:xfrm>
        </p:spPr>
        <p:txBody>
          <a:bodyPr>
            <a:normAutofit fontScale="85000" lnSpcReduction="10000"/>
          </a:bodyPr>
          <a:lstStyle/>
          <a:p>
            <a:pPr marL="0" indent="0" algn="ctr">
              <a:buNone/>
            </a:pPr>
            <a:r>
              <a:rPr lang="en-US" b="1" dirty="0"/>
              <a:t>Conic Projection – Lambert Conformal </a:t>
            </a:r>
            <a:r>
              <a:rPr lang="en-US" b="1" dirty="0" smtClean="0"/>
              <a:t>Conic</a:t>
            </a:r>
            <a:endParaRPr lang="en-US" cap="none" dirty="0" smtClean="0"/>
          </a:p>
          <a:p>
            <a:pPr algn="just"/>
            <a:r>
              <a:rPr lang="en-US" cap="none" dirty="0" smtClean="0"/>
              <a:t>The Lambert </a:t>
            </a:r>
            <a:r>
              <a:rPr lang="en-US" cap="none" dirty="0"/>
              <a:t>Conformal Conic projection has become a standard projection for mapping </a:t>
            </a:r>
            <a:r>
              <a:rPr lang="en-US" b="1" cap="none" dirty="0">
                <a:solidFill>
                  <a:srgbClr val="00B050"/>
                </a:solidFill>
              </a:rPr>
              <a:t>large areas (small scale) in the mid-latitudes – such as USA, Europe and Australia</a:t>
            </a:r>
            <a:r>
              <a:rPr lang="en-US" cap="none" dirty="0"/>
              <a:t>. </a:t>
            </a:r>
          </a:p>
          <a:p>
            <a:pPr algn="just"/>
            <a:r>
              <a:rPr lang="en-US" cap="none" dirty="0" smtClean="0"/>
              <a:t>For </a:t>
            </a:r>
            <a:r>
              <a:rPr lang="en-US" cap="none" dirty="0"/>
              <a:t>world maps the shapes are extremely distorted away from Standard Parallels. </a:t>
            </a:r>
            <a:endParaRPr lang="en-US" cap="none" dirty="0" smtClean="0"/>
          </a:p>
          <a:p>
            <a:pPr algn="just"/>
            <a:r>
              <a:rPr lang="en-US" cap="none" dirty="0" smtClean="0"/>
              <a:t>This </a:t>
            </a:r>
            <a:r>
              <a:rPr lang="en-US" cap="none" dirty="0"/>
              <a:t>is why it is very popular for regional maps in mid-latitude areas (approximately 20° to 60° North and South).</a:t>
            </a:r>
          </a:p>
        </p:txBody>
      </p:sp>
      <p:pic>
        <p:nvPicPr>
          <p:cNvPr id="4098" name="Picture 2" descr="Figure 1-29. Lambert conformal conic proj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2729045"/>
            <a:ext cx="4191970" cy="38115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r>
              <a:rPr lang="en-US" dirty="0" smtClean="0"/>
              <a:t>Common map projections</a:t>
            </a:r>
            <a:endParaRPr lang="en-US" dirty="0"/>
          </a:p>
        </p:txBody>
      </p:sp>
    </p:spTree>
    <p:extLst>
      <p:ext uri="{BB962C8B-B14F-4D97-AF65-F5344CB8AC3E}">
        <p14:creationId xmlns:p14="http://schemas.microsoft.com/office/powerpoint/2010/main" val="3395917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Special Case – Universal Transverse Mercator System (UTM)</a:t>
            </a:r>
            <a:br>
              <a:rPr lang="en-US" dirty="0"/>
            </a:br>
            <a:endParaRPr lang="en-US" dirty="0"/>
          </a:p>
        </p:txBody>
      </p:sp>
      <p:sp>
        <p:nvSpPr>
          <p:cNvPr id="3" name="Content Placeholder 2"/>
          <p:cNvSpPr>
            <a:spLocks noGrp="1"/>
          </p:cNvSpPr>
          <p:nvPr>
            <p:ph sz="quarter" idx="13"/>
          </p:nvPr>
        </p:nvSpPr>
        <p:spPr>
          <a:xfrm>
            <a:off x="685330" y="1952625"/>
            <a:ext cx="7772870" cy="4724400"/>
          </a:xfrm>
        </p:spPr>
        <p:txBody>
          <a:bodyPr>
            <a:normAutofit fontScale="92500" lnSpcReduction="20000"/>
          </a:bodyPr>
          <a:lstStyle/>
          <a:p>
            <a:pPr algn="just"/>
            <a:r>
              <a:rPr lang="en-US" b="1" cap="none" dirty="0">
                <a:solidFill>
                  <a:srgbClr val="00B050"/>
                </a:solidFill>
              </a:rPr>
              <a:t>The Universal Transverse Mercator system is not really universal, but it does cover nearly the entire Earth surface</a:t>
            </a:r>
            <a:r>
              <a:rPr lang="en-US" cap="none" dirty="0"/>
              <a:t>. </a:t>
            </a:r>
            <a:endParaRPr lang="en-US" cap="none" dirty="0" smtClean="0"/>
          </a:p>
          <a:p>
            <a:pPr algn="just"/>
            <a:r>
              <a:rPr lang="en-US" cap="none" dirty="0" smtClean="0"/>
              <a:t>Only </a:t>
            </a:r>
            <a:r>
              <a:rPr lang="en-US" cap="none" dirty="0"/>
              <a:t>polar </a:t>
            </a:r>
            <a:r>
              <a:rPr lang="en-US" cap="none" dirty="0" smtClean="0"/>
              <a:t>areas: latitudes </a:t>
            </a:r>
            <a:r>
              <a:rPr lang="en-US" cap="none" dirty="0"/>
              <a:t>higher than 84° North and 80° </a:t>
            </a:r>
            <a:r>
              <a:rPr lang="en-US" cap="none" dirty="0" smtClean="0"/>
              <a:t>South are </a:t>
            </a:r>
            <a:r>
              <a:rPr lang="en-US" cap="none" dirty="0"/>
              <a:t>excluded. (Polar coordinate systems are used to specify positions beyond these latitudes.) </a:t>
            </a:r>
            <a:endParaRPr lang="en-US" cap="none" dirty="0" smtClean="0"/>
          </a:p>
          <a:p>
            <a:pPr algn="just"/>
            <a:r>
              <a:rPr lang="en-US" b="1" cap="none" dirty="0" smtClean="0"/>
              <a:t>The </a:t>
            </a:r>
            <a:r>
              <a:rPr lang="en-US" b="1" cap="none" dirty="0"/>
              <a:t>UTM system divides the remainder of the Earth's surface into 60 zones, each spanning 6° of longitude. </a:t>
            </a:r>
            <a:endParaRPr lang="en-US" b="1" cap="none" dirty="0" smtClean="0"/>
          </a:p>
          <a:p>
            <a:pPr algn="just"/>
            <a:r>
              <a:rPr lang="en-US" b="1" cap="none" dirty="0" smtClean="0">
                <a:solidFill>
                  <a:srgbClr val="FF0000"/>
                </a:solidFill>
              </a:rPr>
              <a:t>These </a:t>
            </a:r>
            <a:r>
              <a:rPr lang="en-US" b="1" cap="none" dirty="0">
                <a:solidFill>
                  <a:srgbClr val="FF0000"/>
                </a:solidFill>
              </a:rPr>
              <a:t>are numbered west to east from 1 to 60, starting at 180° West longitude (roughly coincident with the International Date Line</a:t>
            </a:r>
            <a:r>
              <a:rPr lang="en-US" b="1" cap="none" dirty="0" smtClean="0">
                <a:solidFill>
                  <a:srgbClr val="FF0000"/>
                </a:solidFill>
              </a:rPr>
              <a:t>).</a:t>
            </a:r>
          </a:p>
          <a:p>
            <a:pPr algn="just"/>
            <a:r>
              <a:rPr lang="en-US" cap="none" dirty="0"/>
              <a:t>Each zone in turn is divided into rows or sections of 8 degrees of latitude </a:t>
            </a:r>
            <a:r>
              <a:rPr lang="en-US" cap="none" dirty="0" smtClean="0"/>
              <a:t>each, with </a:t>
            </a:r>
            <a:r>
              <a:rPr lang="en-US" cap="none" dirty="0"/>
              <a:t>the exception of the northernmost section, which is 12 degrees, </a:t>
            </a:r>
            <a:r>
              <a:rPr lang="en-US" cap="none" dirty="0" smtClean="0"/>
              <a:t>allowing all </a:t>
            </a:r>
            <a:r>
              <a:rPr lang="en-US" cap="none" dirty="0"/>
              <a:t>the land of the northern hemisphere to be covered with the system.</a:t>
            </a:r>
          </a:p>
        </p:txBody>
      </p:sp>
    </p:spTree>
    <p:extLst>
      <p:ext uri="{BB962C8B-B14F-4D97-AF65-F5344CB8AC3E}">
        <p14:creationId xmlns:p14="http://schemas.microsoft.com/office/powerpoint/2010/main" val="99522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e/ed/Utm-zones.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3363" y="2455863"/>
            <a:ext cx="8677274" cy="4338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36042" t="42407" r="36042" b="20000"/>
          <a:stretch/>
        </p:blipFill>
        <p:spPr>
          <a:xfrm>
            <a:off x="5626100" y="215900"/>
            <a:ext cx="2806700" cy="212597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383580" y="955719"/>
            <a:ext cx="2188420" cy="646331"/>
          </a:xfrm>
          <a:prstGeom prst="rect">
            <a:avLst/>
          </a:prstGeom>
          <a:noFill/>
        </p:spPr>
        <p:txBody>
          <a:bodyPr wrap="none" rtlCol="0">
            <a:spAutoFit/>
          </a:bodyPr>
          <a:lstStyle/>
          <a:p>
            <a:r>
              <a:rPr lang="en-US" sz="3600" b="1" cap="all" dirty="0">
                <a:latin typeface="+mj-lt"/>
                <a:ea typeface="+mj-ea"/>
                <a:cs typeface="+mj-cs"/>
              </a:rPr>
              <a:t>UTM GRID</a:t>
            </a:r>
            <a:endParaRPr lang="en-US" sz="3600" b="1" cap="all" dirty="0">
              <a:latin typeface="+mj-lt"/>
              <a:ea typeface="+mj-ea"/>
              <a:cs typeface="+mj-cs"/>
            </a:endParaRPr>
          </a:p>
        </p:txBody>
      </p:sp>
    </p:spTree>
    <p:extLst>
      <p:ext uri="{BB962C8B-B14F-4D97-AF65-F5344CB8AC3E}">
        <p14:creationId xmlns:p14="http://schemas.microsoft.com/office/powerpoint/2010/main" val="1266910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Map Symbols</a:t>
            </a:r>
          </a:p>
        </p:txBody>
      </p:sp>
      <p:sp>
        <p:nvSpPr>
          <p:cNvPr id="3" name="Content Placeholder 2"/>
          <p:cNvSpPr>
            <a:spLocks noGrp="1"/>
          </p:cNvSpPr>
          <p:nvPr>
            <p:ph sz="quarter" idx="13"/>
          </p:nvPr>
        </p:nvSpPr>
        <p:spPr>
          <a:xfrm>
            <a:off x="685330" y="2044701"/>
            <a:ext cx="7772870" cy="4406900"/>
          </a:xfrm>
        </p:spPr>
        <p:txBody>
          <a:bodyPr>
            <a:normAutofit/>
          </a:bodyPr>
          <a:lstStyle/>
          <a:p>
            <a:pPr algn="just"/>
            <a:r>
              <a:rPr lang="en-US" cap="none" dirty="0" smtClean="0"/>
              <a:t>Since </a:t>
            </a:r>
            <a:r>
              <a:rPr lang="en-US" cap="none" dirty="0"/>
              <a:t>a map is a reduced representation of the real world, map symbols are used to represent real objects. Without symbols, we wouldn't have maps</a:t>
            </a:r>
            <a:r>
              <a:rPr lang="en-US" cap="none" dirty="0" smtClean="0"/>
              <a:t>.</a:t>
            </a:r>
            <a:endParaRPr lang="en-US" cap="none" dirty="0"/>
          </a:p>
          <a:p>
            <a:pPr algn="just"/>
            <a:r>
              <a:rPr lang="en-US" cap="none" dirty="0"/>
              <a:t>Both shapes and colors can be used for symbols on maps. </a:t>
            </a:r>
            <a:r>
              <a:rPr lang="en-US" b="1" cap="none" dirty="0">
                <a:solidFill>
                  <a:srgbClr val="002060"/>
                </a:solidFill>
              </a:rPr>
              <a:t>A small circle may mean a point of interest, with a brown circle meaning recreation, red circle meaning services, and green circle meaning rest stop. </a:t>
            </a:r>
            <a:r>
              <a:rPr lang="en-US" b="1" cap="none" dirty="0">
                <a:solidFill>
                  <a:srgbClr val="FF0000"/>
                </a:solidFill>
              </a:rPr>
              <a:t>Colors may cover larger areas of a map, such as green representing forested land and blue representing waterways</a:t>
            </a:r>
            <a:r>
              <a:rPr lang="en-US" cap="none" dirty="0" smtClean="0"/>
              <a:t>.</a:t>
            </a:r>
            <a:endParaRPr lang="en-US" cap="none" dirty="0"/>
          </a:p>
          <a:p>
            <a:pPr algn="just"/>
            <a:r>
              <a:rPr lang="en-US" b="1" cap="none" dirty="0">
                <a:solidFill>
                  <a:srgbClr val="002060"/>
                </a:solidFill>
              </a:rPr>
              <a:t>To ensure that a person can correctly read a map, a Map Legend </a:t>
            </a:r>
            <a:r>
              <a:rPr lang="en-US" cap="none" dirty="0"/>
              <a:t>is a key to all the symbols used on a map. It is like a dictionary so you can understand the meaning of what the map represents.</a:t>
            </a:r>
          </a:p>
        </p:txBody>
      </p:sp>
    </p:spTree>
    <p:extLst>
      <p:ext uri="{BB962C8B-B14F-4D97-AF65-F5344CB8AC3E}">
        <p14:creationId xmlns:p14="http://schemas.microsoft.com/office/powerpoint/2010/main" val="279434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geographic map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353" y="123131"/>
            <a:ext cx="6491293" cy="661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5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geographic concepts</a:t>
            </a:r>
            <a:endParaRPr lang="en-US" dirty="0"/>
          </a:p>
        </p:txBody>
      </p:sp>
      <p:sp>
        <p:nvSpPr>
          <p:cNvPr id="3" name="Content Placeholder 2"/>
          <p:cNvSpPr>
            <a:spLocks noGrp="1"/>
          </p:cNvSpPr>
          <p:nvPr>
            <p:ph sz="quarter" idx="13"/>
          </p:nvPr>
        </p:nvSpPr>
        <p:spPr>
          <a:xfrm>
            <a:off x="685330" y="2367093"/>
            <a:ext cx="7772870" cy="4330040"/>
          </a:xfrm>
        </p:spPr>
        <p:txBody>
          <a:bodyPr>
            <a:normAutofit/>
          </a:bodyPr>
          <a:lstStyle/>
          <a:p>
            <a:r>
              <a:rPr lang="en-US" sz="2800" cap="none" dirty="0" smtClean="0"/>
              <a:t>Basic </a:t>
            </a:r>
            <a:r>
              <a:rPr lang="en-US" sz="2800" cap="none" dirty="0"/>
              <a:t>geographic concepts are</a:t>
            </a:r>
            <a:r>
              <a:rPr lang="en-US" sz="2800" cap="none" dirty="0" smtClean="0"/>
              <a:t>:</a:t>
            </a:r>
            <a:endParaRPr lang="en-US" sz="2800" cap="none" dirty="0"/>
          </a:p>
          <a:p>
            <a:pPr lvl="1"/>
            <a:r>
              <a:rPr lang="en-US" sz="2800" b="1" cap="none" dirty="0">
                <a:solidFill>
                  <a:srgbClr val="FF0000"/>
                </a:solidFill>
              </a:rPr>
              <a:t>Location</a:t>
            </a:r>
          </a:p>
          <a:p>
            <a:pPr lvl="1"/>
            <a:r>
              <a:rPr lang="en-US" sz="2800" b="1" cap="none" dirty="0">
                <a:solidFill>
                  <a:srgbClr val="FF0000"/>
                </a:solidFill>
              </a:rPr>
              <a:t>Region</a:t>
            </a:r>
          </a:p>
          <a:p>
            <a:pPr lvl="1"/>
            <a:r>
              <a:rPr lang="en-US" sz="2800" b="1" cap="none" dirty="0" smtClean="0">
                <a:solidFill>
                  <a:srgbClr val="FF0000"/>
                </a:solidFill>
              </a:rPr>
              <a:t>Density, </a:t>
            </a:r>
            <a:r>
              <a:rPr lang="en-US" sz="2800" b="1" cap="none" dirty="0">
                <a:solidFill>
                  <a:srgbClr val="FF0000"/>
                </a:solidFill>
              </a:rPr>
              <a:t>Pattern</a:t>
            </a:r>
          </a:p>
          <a:p>
            <a:pPr lvl="1"/>
            <a:r>
              <a:rPr lang="en-US" sz="2800" b="1" cap="none" dirty="0" smtClean="0">
                <a:solidFill>
                  <a:srgbClr val="FF0000"/>
                </a:solidFill>
              </a:rPr>
              <a:t>Spatial </a:t>
            </a:r>
            <a:r>
              <a:rPr lang="en-US" sz="2800" b="1" cap="none" dirty="0">
                <a:solidFill>
                  <a:srgbClr val="FF0000"/>
                </a:solidFill>
              </a:rPr>
              <a:t>Interaction</a:t>
            </a:r>
          </a:p>
          <a:p>
            <a:pPr lvl="1"/>
            <a:r>
              <a:rPr lang="en-US" sz="2800" b="1" cap="none" dirty="0">
                <a:solidFill>
                  <a:srgbClr val="FF0000"/>
                </a:solidFill>
              </a:rPr>
              <a:t>Size and Scale</a:t>
            </a:r>
          </a:p>
        </p:txBody>
      </p:sp>
    </p:spTree>
    <p:extLst>
      <p:ext uri="{BB962C8B-B14F-4D97-AF65-F5344CB8AC3E}">
        <p14:creationId xmlns:p14="http://schemas.microsoft.com/office/powerpoint/2010/main" val="105283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geographic concepts (location)</a:t>
            </a:r>
            <a:endParaRPr lang="en-US" dirty="0"/>
          </a:p>
        </p:txBody>
      </p:sp>
      <p:sp>
        <p:nvSpPr>
          <p:cNvPr id="3" name="Content Placeholder 2"/>
          <p:cNvSpPr>
            <a:spLocks noGrp="1"/>
          </p:cNvSpPr>
          <p:nvPr>
            <p:ph sz="quarter" idx="13"/>
          </p:nvPr>
        </p:nvSpPr>
        <p:spPr/>
        <p:txBody>
          <a:bodyPr>
            <a:normAutofit/>
          </a:bodyPr>
          <a:lstStyle/>
          <a:p>
            <a:pPr algn="just"/>
            <a:r>
              <a:rPr lang="en-US" cap="none" dirty="0"/>
              <a:t>Location can be described in two ways: </a:t>
            </a:r>
            <a:r>
              <a:rPr lang="en-US" b="1" cap="none" dirty="0">
                <a:solidFill>
                  <a:srgbClr val="FF0000"/>
                </a:solidFill>
              </a:rPr>
              <a:t>absolute</a:t>
            </a:r>
            <a:r>
              <a:rPr lang="en-US" cap="none" dirty="0"/>
              <a:t> and </a:t>
            </a:r>
            <a:r>
              <a:rPr lang="en-US" b="1" cap="none" dirty="0">
                <a:solidFill>
                  <a:srgbClr val="FF0000"/>
                </a:solidFill>
              </a:rPr>
              <a:t>relative</a:t>
            </a:r>
            <a:r>
              <a:rPr lang="en-US" cap="none" dirty="0"/>
              <a:t> and answers the question of “Where is it?” </a:t>
            </a:r>
            <a:endParaRPr lang="en-US" cap="none" dirty="0" smtClean="0"/>
          </a:p>
          <a:p>
            <a:pPr algn="just"/>
            <a:r>
              <a:rPr lang="en-US" b="1" cap="none" dirty="0" smtClean="0">
                <a:solidFill>
                  <a:schemeClr val="accent1">
                    <a:lumMod val="50000"/>
                  </a:schemeClr>
                </a:solidFill>
              </a:rPr>
              <a:t>Absolute </a:t>
            </a:r>
            <a:r>
              <a:rPr lang="en-US" b="1" cap="none" dirty="0">
                <a:solidFill>
                  <a:schemeClr val="accent1">
                    <a:lumMod val="50000"/>
                  </a:schemeClr>
                </a:solidFill>
              </a:rPr>
              <a:t>describes the position of a feature or event in space, using some form of geographic coordinates</a:t>
            </a:r>
            <a:r>
              <a:rPr lang="en-US" cap="none" dirty="0"/>
              <a:t>.  </a:t>
            </a:r>
            <a:endParaRPr lang="en-US" cap="none" dirty="0" smtClean="0"/>
          </a:p>
          <a:p>
            <a:pPr algn="just"/>
            <a:r>
              <a:rPr lang="en-US" b="1" cap="none" dirty="0" smtClean="0">
                <a:solidFill>
                  <a:schemeClr val="accent2">
                    <a:lumMod val="50000"/>
                  </a:schemeClr>
                </a:solidFill>
              </a:rPr>
              <a:t>Relative </a:t>
            </a:r>
            <a:r>
              <a:rPr lang="en-US" b="1" cap="none" dirty="0">
                <a:solidFill>
                  <a:schemeClr val="accent2">
                    <a:lumMod val="50000"/>
                  </a:schemeClr>
                </a:solidFill>
              </a:rPr>
              <a:t>uses descriptive text to describe the position of the feature or event in relationship to another object or event</a:t>
            </a:r>
            <a:r>
              <a:rPr lang="en-US" b="1" cap="none" dirty="0" smtClean="0">
                <a:solidFill>
                  <a:schemeClr val="accent2">
                    <a:lumMod val="50000"/>
                  </a:schemeClr>
                </a:solidFill>
              </a:rPr>
              <a:t>.</a:t>
            </a:r>
          </a:p>
          <a:p>
            <a:pPr algn="just"/>
            <a:r>
              <a:rPr lang="en-US" cap="none" dirty="0" smtClean="0"/>
              <a:t>Understanding </a:t>
            </a:r>
            <a:r>
              <a:rPr lang="en-US" cap="none" dirty="0"/>
              <a:t>the location of features or events is the building blocks to geographic study, including using GIS for mapping and analysis.</a:t>
            </a:r>
          </a:p>
        </p:txBody>
      </p:sp>
    </p:spTree>
    <p:extLst>
      <p:ext uri="{BB962C8B-B14F-4D97-AF65-F5344CB8AC3E}">
        <p14:creationId xmlns:p14="http://schemas.microsoft.com/office/powerpoint/2010/main" val="214773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geographic concepts (location)</a:t>
            </a:r>
          </a:p>
        </p:txBody>
      </p:sp>
      <p:sp>
        <p:nvSpPr>
          <p:cNvPr id="3" name="Content Placeholder 2"/>
          <p:cNvSpPr>
            <a:spLocks noGrp="1"/>
          </p:cNvSpPr>
          <p:nvPr>
            <p:ph sz="quarter" idx="13"/>
          </p:nvPr>
        </p:nvSpPr>
        <p:spPr>
          <a:xfrm>
            <a:off x="685330" y="2367093"/>
            <a:ext cx="7772870" cy="3972747"/>
          </a:xfrm>
        </p:spPr>
        <p:txBody>
          <a:bodyPr>
            <a:normAutofit fontScale="92500" lnSpcReduction="10000"/>
          </a:bodyPr>
          <a:lstStyle/>
          <a:p>
            <a:pPr algn="just"/>
            <a:r>
              <a:rPr lang="en-US" b="1" cap="none" dirty="0">
                <a:solidFill>
                  <a:srgbClr val="FF0000"/>
                </a:solidFill>
              </a:rPr>
              <a:t>Absolute location describes the location of a place based on a fixed point on earth.  </a:t>
            </a:r>
            <a:endParaRPr lang="en-US" b="1" cap="none" dirty="0" smtClean="0">
              <a:solidFill>
                <a:srgbClr val="FF0000"/>
              </a:solidFill>
            </a:endParaRPr>
          </a:p>
          <a:p>
            <a:pPr algn="just"/>
            <a:r>
              <a:rPr lang="en-US" cap="none" dirty="0" smtClean="0"/>
              <a:t>The </a:t>
            </a:r>
            <a:r>
              <a:rPr lang="en-US" cap="none" dirty="0"/>
              <a:t>most common way is to identify the location using coordinates such as latitude and longitude</a:t>
            </a:r>
            <a:r>
              <a:rPr lang="en-US" cap="none" dirty="0" smtClean="0"/>
              <a:t>.</a:t>
            </a:r>
          </a:p>
          <a:p>
            <a:pPr algn="just"/>
            <a:r>
              <a:rPr lang="en-US" b="1" i="1" cap="none" dirty="0" smtClean="0"/>
              <a:t>For example the absolute location of kingdom tower is 24.711374°N and 46.674429°E.</a:t>
            </a:r>
          </a:p>
          <a:p>
            <a:pPr algn="just"/>
            <a:r>
              <a:rPr lang="en-US" b="1" cap="none" dirty="0">
                <a:solidFill>
                  <a:srgbClr val="0070C0"/>
                </a:solidFill>
              </a:rPr>
              <a:t>Relative location refers to the position of a place or entity based on its location with respect to other locations.  </a:t>
            </a:r>
            <a:endParaRPr lang="en-US" b="1" cap="none" dirty="0" smtClean="0">
              <a:solidFill>
                <a:srgbClr val="0070C0"/>
              </a:solidFill>
            </a:endParaRPr>
          </a:p>
          <a:p>
            <a:pPr algn="just"/>
            <a:r>
              <a:rPr lang="en-US" b="1" i="1" cap="none" dirty="0" smtClean="0"/>
              <a:t>For </a:t>
            </a:r>
            <a:r>
              <a:rPr lang="en-US" b="1" i="1" cap="none" dirty="0"/>
              <a:t>example, </a:t>
            </a:r>
            <a:r>
              <a:rPr lang="en-US" b="1" i="1" cap="none" dirty="0" err="1" smtClean="0"/>
              <a:t>Faisaliyah</a:t>
            </a:r>
            <a:r>
              <a:rPr lang="en-US" b="1" i="1" cap="none" dirty="0" smtClean="0"/>
              <a:t> Tower is </a:t>
            </a:r>
            <a:r>
              <a:rPr lang="en-US" b="1" i="1" cap="none" dirty="0"/>
              <a:t>located </a:t>
            </a:r>
            <a:r>
              <a:rPr lang="en-US" b="1" i="1" cap="none" dirty="0" smtClean="0"/>
              <a:t>2.5 kilometers south of the kingdom tower.</a:t>
            </a:r>
            <a:endParaRPr lang="en-US" b="1" i="1" cap="none" dirty="0"/>
          </a:p>
        </p:txBody>
      </p:sp>
    </p:spTree>
    <p:extLst>
      <p:ext uri="{BB962C8B-B14F-4D97-AF65-F5344CB8AC3E}">
        <p14:creationId xmlns:p14="http://schemas.microsoft.com/office/powerpoint/2010/main" val="62800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geographic concepts (regions)</a:t>
            </a:r>
            <a:endParaRPr lang="en-US" dirty="0"/>
          </a:p>
        </p:txBody>
      </p:sp>
      <p:sp>
        <p:nvSpPr>
          <p:cNvPr id="3" name="Content Placeholder 2"/>
          <p:cNvSpPr>
            <a:spLocks noGrp="1"/>
          </p:cNvSpPr>
          <p:nvPr>
            <p:ph sz="quarter" idx="13"/>
          </p:nvPr>
        </p:nvSpPr>
        <p:spPr>
          <a:xfrm>
            <a:off x="478973" y="2214695"/>
            <a:ext cx="4415244" cy="4273191"/>
          </a:xfrm>
        </p:spPr>
        <p:txBody>
          <a:bodyPr>
            <a:normAutofit/>
          </a:bodyPr>
          <a:lstStyle/>
          <a:p>
            <a:pPr algn="just"/>
            <a:r>
              <a:rPr lang="en-US" cap="none" dirty="0" smtClean="0"/>
              <a:t>Regions </a:t>
            </a:r>
            <a:r>
              <a:rPr lang="en-US" cap="none" dirty="0"/>
              <a:t>are groupings of geographic information.  </a:t>
            </a:r>
            <a:endParaRPr lang="en-US" cap="none" dirty="0" smtClean="0"/>
          </a:p>
          <a:p>
            <a:pPr algn="just"/>
            <a:r>
              <a:rPr lang="en-US" cap="none" dirty="0" smtClean="0"/>
              <a:t>A </a:t>
            </a:r>
            <a:r>
              <a:rPr lang="en-US" cap="none" dirty="0"/>
              <a:t>region is a geographic area defined by one or more distinctive characteristics.  </a:t>
            </a:r>
            <a:endParaRPr lang="en-US" cap="none" dirty="0" smtClean="0"/>
          </a:p>
          <a:p>
            <a:pPr algn="just"/>
            <a:r>
              <a:rPr lang="en-US" cap="none" dirty="0" smtClean="0"/>
              <a:t>Regions </a:t>
            </a:r>
            <a:r>
              <a:rPr lang="en-US" cap="none" dirty="0"/>
              <a:t>can be based on </a:t>
            </a:r>
            <a:r>
              <a:rPr lang="en-US" b="1" cap="none" dirty="0">
                <a:solidFill>
                  <a:schemeClr val="accent2">
                    <a:lumMod val="50000"/>
                  </a:schemeClr>
                </a:solidFill>
              </a:rPr>
              <a:t>physical features</a:t>
            </a:r>
            <a:r>
              <a:rPr lang="en-US" cap="none" dirty="0"/>
              <a:t> (such as a watershed), </a:t>
            </a:r>
            <a:r>
              <a:rPr lang="en-US" b="1" cap="none" dirty="0">
                <a:solidFill>
                  <a:srgbClr val="FF0000"/>
                </a:solidFill>
              </a:rPr>
              <a:t>political boundaries </a:t>
            </a:r>
            <a:r>
              <a:rPr lang="en-US" cap="none" dirty="0"/>
              <a:t>(a county, country, or continent), </a:t>
            </a:r>
            <a:r>
              <a:rPr lang="en-US" b="1" cap="none" dirty="0">
                <a:solidFill>
                  <a:srgbClr val="0070C0"/>
                </a:solidFill>
              </a:rPr>
              <a:t>culture or religion</a:t>
            </a:r>
            <a:r>
              <a:rPr lang="en-US" cap="none" dirty="0"/>
              <a:t>, or other categorized geographies. </a:t>
            </a:r>
          </a:p>
        </p:txBody>
      </p:sp>
      <p:pic>
        <p:nvPicPr>
          <p:cNvPr id="1026" name="Picture 2" descr="Image result for saudi arabia gi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498" y="2056738"/>
            <a:ext cx="3046532" cy="2194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978"/>
          <a:stretch/>
        </p:blipFill>
        <p:spPr>
          <a:xfrm>
            <a:off x="4981303" y="4515394"/>
            <a:ext cx="4101737" cy="1799802"/>
          </a:xfrm>
          <a:prstGeom prst="rect">
            <a:avLst/>
          </a:prstGeom>
          <a:ln>
            <a:solidFill>
              <a:schemeClr val="tx1"/>
            </a:solidFill>
          </a:ln>
        </p:spPr>
      </p:pic>
    </p:spTree>
    <p:extLst>
      <p:ext uri="{BB962C8B-B14F-4D97-AF65-F5344CB8AC3E}">
        <p14:creationId xmlns:p14="http://schemas.microsoft.com/office/powerpoint/2010/main" val="1153734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a/a0/World_Muslim_Population_2018.png/1920px-World_Muslim_Population_2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1" y="1988367"/>
            <a:ext cx="4592063" cy="2463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r>
              <a:rPr lang="en-US" dirty="0" smtClean="0"/>
              <a:t>Basic geographic concepts (regions)</a:t>
            </a:r>
            <a:endParaRPr lang="en-US" dirty="0"/>
          </a:p>
        </p:txBody>
      </p:sp>
      <p:pic>
        <p:nvPicPr>
          <p:cNvPr id="2052" name="Picture 4" descr="Image result for arab countrie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41" y="4451817"/>
            <a:ext cx="3989705" cy="23291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33258" y="2640758"/>
            <a:ext cx="2744662" cy="461665"/>
          </a:xfrm>
          <a:prstGeom prst="rect">
            <a:avLst/>
          </a:prstGeom>
          <a:noFill/>
        </p:spPr>
        <p:txBody>
          <a:bodyPr wrap="none" rtlCol="0">
            <a:spAutoFit/>
          </a:bodyPr>
          <a:lstStyle/>
          <a:p>
            <a:r>
              <a:rPr lang="en-US" sz="2400" cap="all" dirty="0">
                <a:latin typeface="+mj-lt"/>
                <a:ea typeface="+mj-ea"/>
                <a:cs typeface="+mj-cs"/>
              </a:rPr>
              <a:t>ISLAMIC COUNTRIES</a:t>
            </a:r>
          </a:p>
        </p:txBody>
      </p:sp>
      <p:sp>
        <p:nvSpPr>
          <p:cNvPr id="9" name="TextBox 8"/>
          <p:cNvSpPr txBox="1"/>
          <p:nvPr/>
        </p:nvSpPr>
        <p:spPr>
          <a:xfrm>
            <a:off x="2425226" y="5385561"/>
            <a:ext cx="2408032" cy="461665"/>
          </a:xfrm>
          <a:prstGeom prst="rect">
            <a:avLst/>
          </a:prstGeom>
          <a:noFill/>
        </p:spPr>
        <p:txBody>
          <a:bodyPr wrap="none" rtlCol="0">
            <a:spAutoFit/>
          </a:bodyPr>
          <a:lstStyle/>
          <a:p>
            <a:r>
              <a:rPr lang="en-US" sz="2400" cap="all" dirty="0" smtClean="0">
                <a:latin typeface="+mj-lt"/>
                <a:ea typeface="+mj-ea"/>
                <a:cs typeface="+mj-cs"/>
              </a:rPr>
              <a:t>ARAB </a:t>
            </a:r>
            <a:r>
              <a:rPr lang="en-US" sz="2400" cap="all" dirty="0">
                <a:latin typeface="+mj-lt"/>
                <a:ea typeface="+mj-ea"/>
                <a:cs typeface="+mj-cs"/>
              </a:rPr>
              <a:t>COUNTRIES</a:t>
            </a:r>
          </a:p>
        </p:txBody>
      </p:sp>
    </p:spTree>
    <p:extLst>
      <p:ext uri="{BB962C8B-B14F-4D97-AF65-F5344CB8AC3E}">
        <p14:creationId xmlns:p14="http://schemas.microsoft.com/office/powerpoint/2010/main" val="147384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020389"/>
            <a:ext cx="7773340" cy="4502331"/>
          </a:xfrm>
        </p:spPr>
        <p:txBody>
          <a:bodyPr>
            <a:normAutofit fontScale="92500" lnSpcReduction="20000"/>
          </a:bodyPr>
          <a:lstStyle/>
          <a:p>
            <a:pPr algn="just"/>
            <a:r>
              <a:rPr lang="en-US" b="1" cap="none" dirty="0"/>
              <a:t>Understanding spatial pattern is an important aspect of geographic inquiry</a:t>
            </a:r>
            <a:r>
              <a:rPr lang="en-US" cap="none" dirty="0"/>
              <a:t>.  </a:t>
            </a:r>
            <a:endParaRPr lang="en-US" cap="none" dirty="0" smtClean="0"/>
          </a:p>
          <a:p>
            <a:pPr algn="just"/>
            <a:r>
              <a:rPr lang="en-US" cap="none" dirty="0"/>
              <a:t>A spatial pattern is </a:t>
            </a:r>
            <a:r>
              <a:rPr lang="en-US" cap="none" dirty="0" smtClean="0"/>
              <a:t>the placement</a:t>
            </a:r>
            <a:r>
              <a:rPr lang="en-US" cap="none" dirty="0"/>
              <a:t>, or arrangement of objects on Earth. It also includes the space in between those objects</a:t>
            </a:r>
            <a:r>
              <a:rPr lang="en-US" cap="none" dirty="0" smtClean="0"/>
              <a:t>.</a:t>
            </a:r>
          </a:p>
          <a:p>
            <a:pPr algn="just"/>
            <a:r>
              <a:rPr lang="en-US" cap="none" dirty="0" smtClean="0"/>
              <a:t>Patterns </a:t>
            </a:r>
            <a:r>
              <a:rPr lang="en-US" cap="none" dirty="0"/>
              <a:t>may be recognized because of their arrangement; </a:t>
            </a:r>
            <a:r>
              <a:rPr lang="en-US" b="1" cap="none" dirty="0"/>
              <a:t>maybe in a line </a:t>
            </a:r>
            <a:r>
              <a:rPr lang="en-US" cap="none" dirty="0"/>
              <a:t>or by a </a:t>
            </a:r>
            <a:r>
              <a:rPr lang="en-US" b="1" cap="none" dirty="0"/>
              <a:t>clustering of points</a:t>
            </a:r>
            <a:r>
              <a:rPr lang="en-US" cap="none" dirty="0" smtClean="0"/>
              <a:t>.</a:t>
            </a:r>
          </a:p>
          <a:p>
            <a:pPr algn="just"/>
            <a:r>
              <a:rPr lang="en-US" b="1" cap="none" dirty="0">
                <a:solidFill>
                  <a:srgbClr val="FF0000"/>
                </a:solidFill>
              </a:rPr>
              <a:t>Questions spatial patterns </a:t>
            </a:r>
            <a:r>
              <a:rPr lang="en-US" b="1" cap="none" dirty="0" smtClean="0">
                <a:solidFill>
                  <a:srgbClr val="FF0000"/>
                </a:solidFill>
              </a:rPr>
              <a:t>ask</a:t>
            </a:r>
            <a:endParaRPr lang="en-US" cap="none" dirty="0"/>
          </a:p>
          <a:p>
            <a:pPr lvl="1" algn="just"/>
            <a:r>
              <a:rPr lang="en-US" cap="none" dirty="0"/>
              <a:t>Is there an area that is more dense with objects than others?</a:t>
            </a:r>
          </a:p>
          <a:p>
            <a:pPr lvl="1" algn="just"/>
            <a:r>
              <a:rPr lang="en-US" cap="none" dirty="0"/>
              <a:t>Is there an area that has fewer or no objects than others?</a:t>
            </a:r>
          </a:p>
          <a:p>
            <a:pPr lvl="1" algn="just"/>
            <a:r>
              <a:rPr lang="en-US" cap="none" dirty="0"/>
              <a:t>Are there clusters of objects?</a:t>
            </a:r>
          </a:p>
          <a:p>
            <a:pPr lvl="1" algn="just"/>
            <a:r>
              <a:rPr lang="en-US" cap="none" dirty="0"/>
              <a:t>Is there a randomness or uniformity to the location of the objects?</a:t>
            </a:r>
          </a:p>
          <a:p>
            <a:pPr lvl="1" algn="just"/>
            <a:r>
              <a:rPr lang="en-US" cap="none" dirty="0"/>
              <a:t>Does there seem to be a relationship between individual objects (is one object located where is its because of another)</a:t>
            </a:r>
          </a:p>
        </p:txBody>
      </p:sp>
      <p:sp>
        <p:nvSpPr>
          <p:cNvPr id="4" name="Title 1"/>
          <p:cNvSpPr>
            <a:spLocks noGrp="1"/>
          </p:cNvSpPr>
          <p:nvPr>
            <p:ph type="title"/>
          </p:nvPr>
        </p:nvSpPr>
        <p:spPr/>
        <p:txBody>
          <a:bodyPr/>
          <a:lstStyle/>
          <a:p>
            <a:r>
              <a:rPr lang="en-US" dirty="0" smtClean="0"/>
              <a:t>Basic geographic concepts (density, pattern)</a:t>
            </a:r>
            <a:endParaRPr lang="en-US" dirty="0"/>
          </a:p>
        </p:txBody>
      </p:sp>
    </p:spTree>
    <p:extLst>
      <p:ext uri="{BB962C8B-B14F-4D97-AF65-F5344CB8AC3E}">
        <p14:creationId xmlns:p14="http://schemas.microsoft.com/office/powerpoint/2010/main" val="2479719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geographic concepts (density, pattern)</a:t>
            </a:r>
          </a:p>
        </p:txBody>
      </p:sp>
      <p:sp>
        <p:nvSpPr>
          <p:cNvPr id="3" name="Content Placeholder 2"/>
          <p:cNvSpPr>
            <a:spLocks noGrp="1"/>
          </p:cNvSpPr>
          <p:nvPr>
            <p:ph sz="quarter" idx="13"/>
          </p:nvPr>
        </p:nvSpPr>
        <p:spPr>
          <a:xfrm>
            <a:off x="136690" y="1933303"/>
            <a:ext cx="4435310" cy="4781006"/>
          </a:xfrm>
        </p:spPr>
        <p:txBody>
          <a:bodyPr>
            <a:normAutofit/>
          </a:bodyPr>
          <a:lstStyle/>
          <a:p>
            <a:pPr marL="0" indent="0" algn="ctr">
              <a:buNone/>
            </a:pPr>
            <a:r>
              <a:rPr lang="en-US" b="1" dirty="0"/>
              <a:t>Types of </a:t>
            </a:r>
            <a:r>
              <a:rPr lang="en-US" b="1" dirty="0" smtClean="0"/>
              <a:t>Patterns</a:t>
            </a:r>
          </a:p>
          <a:p>
            <a:pPr marL="0" indent="0" algn="just">
              <a:buNone/>
            </a:pPr>
            <a:r>
              <a:rPr lang="en-US" b="1" cap="none" dirty="0">
                <a:solidFill>
                  <a:srgbClr val="FF0000"/>
                </a:solidFill>
              </a:rPr>
              <a:t>Point pattern </a:t>
            </a:r>
            <a:r>
              <a:rPr lang="en-US" cap="none" dirty="0"/>
              <a:t>is spatial pattern that is composed of closely arranged, somewhat organized, points. </a:t>
            </a:r>
            <a:endParaRPr lang="en-US" cap="none" dirty="0" smtClean="0"/>
          </a:p>
          <a:p>
            <a:pPr marL="0" indent="0" algn="just">
              <a:buNone/>
            </a:pPr>
            <a:r>
              <a:rPr lang="en-US" b="1" cap="none" dirty="0" smtClean="0">
                <a:solidFill>
                  <a:srgbClr val="002060"/>
                </a:solidFill>
              </a:rPr>
              <a:t>Line pattern  </a:t>
            </a:r>
            <a:r>
              <a:rPr lang="en-US" cap="none" dirty="0"/>
              <a:t>can be analyzed in a similar manner as point patterns, by measuring line density, directional bias  and directional </a:t>
            </a:r>
            <a:r>
              <a:rPr lang="en-US" cap="none" dirty="0" smtClean="0"/>
              <a:t>alignment.</a:t>
            </a:r>
          </a:p>
          <a:p>
            <a:pPr marL="0" indent="0" algn="just">
              <a:buNone/>
            </a:pPr>
            <a:r>
              <a:rPr lang="en-US" b="1" cap="none" dirty="0">
                <a:solidFill>
                  <a:schemeClr val="accent2">
                    <a:lumMod val="50000"/>
                  </a:schemeClr>
                </a:solidFill>
              </a:rPr>
              <a:t>Area Pattern </a:t>
            </a:r>
            <a:r>
              <a:rPr lang="en-US" cap="none" dirty="0"/>
              <a:t>is spatial pattern based on density and space of areas.  </a:t>
            </a:r>
            <a:endParaRPr lang="en-US" dirty="0"/>
          </a:p>
        </p:txBody>
      </p:sp>
      <p:pic>
        <p:nvPicPr>
          <p:cNvPr id="4098" name="Picture 2" descr="Image result for population densit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043" y="1925933"/>
            <a:ext cx="3747224" cy="2454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AutoShape 4" descr="Image result for population density of european citie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Image result for world cities by population map"/>
          <p:cNvPicPr>
            <a:picLocks noChangeAspect="1" noChangeArrowheads="1"/>
          </p:cNvPicPr>
          <p:nvPr/>
        </p:nvPicPr>
        <p:blipFill rotWithShape="1">
          <a:blip r:embed="rId3">
            <a:extLst>
              <a:ext uri="{28A0092B-C50C-407E-A947-70E740481C1C}">
                <a14:useLocalDpi xmlns:a14="http://schemas.microsoft.com/office/drawing/2010/main" val="0"/>
              </a:ext>
            </a:extLst>
          </a:blip>
          <a:srcRect b="19130"/>
          <a:stretch/>
        </p:blipFill>
        <p:spPr bwMode="auto">
          <a:xfrm>
            <a:off x="4803524" y="4566873"/>
            <a:ext cx="4036261" cy="21474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7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441</TotalTime>
  <Words>2375</Words>
  <Application>Microsoft Office PowerPoint</Application>
  <PresentationFormat>On-screen Show (4:3)</PresentationFormat>
  <Paragraphs>142</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Tw Cen MT</vt:lpstr>
      <vt:lpstr>Droplet</vt:lpstr>
      <vt:lpstr>PowerPoint Presentation</vt:lpstr>
      <vt:lpstr>introduction</vt:lpstr>
      <vt:lpstr>Basic geographic concepts</vt:lpstr>
      <vt:lpstr>Basic geographic concepts (location)</vt:lpstr>
      <vt:lpstr>Basic geographic concepts (location)</vt:lpstr>
      <vt:lpstr>Basic geographic concepts (regions)</vt:lpstr>
      <vt:lpstr>Basic geographic concepts (regions)</vt:lpstr>
      <vt:lpstr>Basic geographic concepts (density, pattern)</vt:lpstr>
      <vt:lpstr>Basic geographic concepts (density, pattern)</vt:lpstr>
      <vt:lpstr>Basic geographic concepts (Spatial Interaction)</vt:lpstr>
      <vt:lpstr>Basic geographic concepts (size and scale)</vt:lpstr>
      <vt:lpstr>Basic geographic concepts (size and scale)</vt:lpstr>
      <vt:lpstr>Spatial awareness</vt:lpstr>
      <vt:lpstr>Spatial objects: points </vt:lpstr>
      <vt:lpstr>Spatial objects: line</vt:lpstr>
      <vt:lpstr>Spatial objects: area</vt:lpstr>
      <vt:lpstr>Spatial location and reference</vt:lpstr>
      <vt:lpstr>Spatial location and reference</vt:lpstr>
      <vt:lpstr>Spatial location and reference</vt:lpstr>
      <vt:lpstr>MAP SCALE</vt:lpstr>
      <vt:lpstr>Map projections</vt:lpstr>
      <vt:lpstr>Map Projections</vt:lpstr>
      <vt:lpstr>Common map projections</vt:lpstr>
      <vt:lpstr>Common map projections</vt:lpstr>
      <vt:lpstr>Common map projections</vt:lpstr>
      <vt:lpstr>A Special Case – Universal Transverse Mercator System (UTM) </vt:lpstr>
      <vt:lpstr>PowerPoint Presentation</vt:lpstr>
      <vt:lpstr>Map Symbols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 Zaidi</dc:creator>
  <cp:lastModifiedBy>Faisal Zaidi</cp:lastModifiedBy>
  <cp:revision>43</cp:revision>
  <dcterms:created xsi:type="dcterms:W3CDTF">2019-09-14T09:49:41Z</dcterms:created>
  <dcterms:modified xsi:type="dcterms:W3CDTF">2019-09-28T11:08:45Z</dcterms:modified>
</cp:coreProperties>
</file>