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4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84D3-546F-4876-B271-166CCF990DC0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034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84D3-546F-4876-B271-166CCF990DC0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71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84D3-546F-4876-B271-166CCF990DC0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34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10/21/2016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404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10/21/2016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183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10/21/2016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0679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10/21/2016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11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10/21/2016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28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10/21/2016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109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10/21/2016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2937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10/21/2016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488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84D3-546F-4876-B271-166CCF990DC0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41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10/21/2016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633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10/21/2016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172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10/21/2016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6807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10/21/2016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41922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10/21/2016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0981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10/21/2016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244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10/21/2016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5721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10/21/2016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292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10/21/2016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750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84D3-546F-4876-B271-166CCF990DC0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681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84D3-546F-4876-B271-166CCF990DC0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664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84D3-546F-4876-B271-166CCF990DC0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88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84D3-546F-4876-B271-166CCF990DC0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978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84D3-546F-4876-B271-166CCF990DC0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45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84D3-546F-4876-B271-166CCF990DC0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625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84D3-546F-4876-B271-166CCF990DC0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621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784D3-546F-4876-B271-166CCF990DC0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805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 defTabSz="457200"/>
              <a:t>10/21/2016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502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neticseducation.nhs.uk/downloads/0768Duchenne-Becker-Muscular-Dystrophy.pdf" TargetMode="External"/><Relationship Id="rId2" Type="http://schemas.openxmlformats.org/officeDocument/2006/relationships/hyperlink" Target="http://www.geneticseducation.nhs.uk/downloads/0772Haemophilia.pdf" TargetMode="Externa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3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217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7500" y="1435100"/>
            <a:ext cx="7378700" cy="622300"/>
          </a:xfrm>
        </p:spPr>
        <p:txBody>
          <a:bodyPr>
            <a:normAutofit fontScale="90000"/>
          </a:bodyPr>
          <a:lstStyle/>
          <a:p>
            <a:pPr marL="228600" lvl="0" indent="-228600" algn="l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3200" b="1" dirty="0" smtClean="0"/>
              <a:t>Single autosomal dominant gene </a:t>
            </a:r>
            <a:r>
              <a:rPr lang="en-US" sz="2000" dirty="0" smtClean="0"/>
              <a:t>- </a:t>
            </a:r>
            <a:r>
              <a:rPr lang="en-US" sz="2200" cap="none" dirty="0" smtClean="0">
                <a:solidFill>
                  <a:prstClr val="black"/>
                </a:solidFill>
                <a:ea typeface="+mn-ea"/>
                <a:cs typeface="+mn-cs"/>
              </a:rPr>
              <a:t>conditions </a:t>
            </a:r>
            <a:r>
              <a:rPr lang="en-US" sz="2200" cap="none" dirty="0">
                <a:solidFill>
                  <a:prstClr val="black"/>
                </a:solidFill>
                <a:ea typeface="+mn-ea"/>
                <a:cs typeface="+mn-cs"/>
              </a:rPr>
              <a:t>that are manifest in heterozygotes </a:t>
            </a:r>
            <a:r>
              <a:rPr lang="en-US" sz="2200" cap="none" dirty="0" smtClean="0">
                <a:solidFill>
                  <a:prstClr val="black"/>
                </a:solidFill>
                <a:ea typeface="+mn-ea"/>
                <a:cs typeface="+mn-cs"/>
              </a:rPr>
              <a:t>(individuals </a:t>
            </a:r>
            <a:r>
              <a:rPr lang="en-US" sz="2200" cap="none" dirty="0">
                <a:solidFill>
                  <a:prstClr val="black"/>
                </a:solidFill>
                <a:ea typeface="+mn-ea"/>
                <a:cs typeface="+mn-cs"/>
              </a:rPr>
              <a:t>with just one copy of the mutant allele).</a:t>
            </a:r>
            <a:br>
              <a:rPr lang="en-US" sz="2200" cap="none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5000" y="2184401"/>
            <a:ext cx="7988300" cy="44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130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5300" y="403271"/>
            <a:ext cx="8610600" cy="226227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94560"/>
            <a:ext cx="4699000" cy="402412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en-US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500" y="901700"/>
            <a:ext cx="5918200" cy="570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003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474215"/>
            <a:ext cx="8610600" cy="998985"/>
          </a:xfrm>
        </p:spPr>
        <p:txBody>
          <a:bodyPr/>
          <a:lstStyle/>
          <a:p>
            <a:r>
              <a:rPr lang="en-US" b="1" dirty="0" smtClean="0"/>
              <a:t>How will it be inherited?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251200"/>
            <a:ext cx="10820400" cy="2967485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n-US" dirty="0"/>
              <a:t>Monogenic autosomal dominant disorders occur through the inheritance of a single copy of a defective gene found on a non-sex chromosome (remember, we each have two copies of each gene, one from each parent). </a:t>
            </a:r>
            <a:endParaRPr lang="en-US" dirty="0" smtClean="0"/>
          </a:p>
          <a:p>
            <a:pPr algn="just">
              <a:lnSpc>
                <a:spcPct val="150000"/>
              </a:lnSpc>
            </a:pPr>
            <a:r>
              <a:rPr lang="en-US" dirty="0" smtClean="0"/>
              <a:t>The </a:t>
            </a:r>
            <a:r>
              <a:rPr lang="en-US" dirty="0"/>
              <a:t>single defective copy is sufficient to over-ride the normal functioning copy, resulting in abnormal protein functioning or expression.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1" y="927100"/>
            <a:ext cx="40894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210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conditions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With </a:t>
            </a:r>
            <a:r>
              <a:rPr lang="en-US" dirty="0"/>
              <a:t>an autosomal dominant condition, an alteration in one copy of the gene is sufficient to impair cell function, leading to disease. 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alteration is located on an </a:t>
            </a:r>
            <a:r>
              <a:rPr lang="en-US" b="1" dirty="0"/>
              <a:t>autosome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6356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168400"/>
            <a:ext cx="8610600" cy="469900"/>
          </a:xfrm>
        </p:spPr>
        <p:txBody>
          <a:bodyPr>
            <a:noAutofit/>
          </a:bodyPr>
          <a:lstStyle/>
          <a:p>
            <a:pPr marL="228600" lvl="0" indent="-228600" algn="just">
              <a:spcBef>
                <a:spcPts val="1000"/>
              </a:spcBef>
            </a:pPr>
            <a:r>
              <a:rPr lang="en-US" sz="2400" b="1" cap="none" dirty="0">
                <a:solidFill>
                  <a:prstClr val="black"/>
                </a:solidFill>
                <a:ea typeface="+mn-ea"/>
                <a:cs typeface="+mn-cs"/>
              </a:rPr>
              <a:t>Features of autosomal dominant inheritance that you may see on a family tree include:</a:t>
            </a:r>
            <a:br>
              <a:rPr lang="en-US" sz="2400" b="1" cap="none" dirty="0">
                <a:solidFill>
                  <a:prstClr val="black"/>
                </a:solidFill>
                <a:ea typeface="+mn-ea"/>
                <a:cs typeface="+mn-cs"/>
              </a:rPr>
            </a:b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809480"/>
            <a:ext cx="10820400" cy="1743719"/>
          </a:xfrm>
        </p:spPr>
        <p:txBody>
          <a:bodyPr>
            <a:normAutofit fontScale="92500" lnSpcReduction="10000"/>
          </a:bodyPr>
          <a:lstStyle/>
          <a:p>
            <a:pPr lvl="0"/>
            <a:endParaRPr lang="en-US" sz="20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en-US" sz="2000" dirty="0">
                <a:solidFill>
                  <a:prstClr val="black"/>
                </a:solidFill>
              </a:rPr>
              <a:t>•people with the condition in each generation</a:t>
            </a:r>
          </a:p>
          <a:p>
            <a:pPr marL="0" lvl="0" indent="0">
              <a:buNone/>
            </a:pPr>
            <a:r>
              <a:rPr lang="en-US" sz="2000" dirty="0">
                <a:solidFill>
                  <a:prstClr val="black"/>
                </a:solidFill>
              </a:rPr>
              <a:t>•males and females affected in roughly equal proportions</a:t>
            </a:r>
          </a:p>
          <a:p>
            <a:pPr marL="0" lvl="0" indent="0">
              <a:buNone/>
            </a:pPr>
            <a:r>
              <a:rPr lang="en-US" sz="2000" dirty="0">
                <a:solidFill>
                  <a:prstClr val="black"/>
                </a:solidFill>
              </a:rPr>
              <a:t>•all forms of transmission present (male to female, male to male, female to male and female to female).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657" y="1968499"/>
            <a:ext cx="4944285" cy="284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316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Autosomal</a:t>
            </a:r>
            <a:r>
              <a:rPr lang="en-US" dirty="0" smtClean="0"/>
              <a:t> dominant diseases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390900" y="2473325"/>
          <a:ext cx="54102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Diseases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Inherited colon cancer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Inherited breast cancer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Huntington disease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Myotonic</a:t>
                      </a:r>
                      <a:r>
                        <a:rPr lang="en-US" dirty="0" smtClean="0"/>
                        <a:t> dystrophy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Dominant blindness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Adult polycystic kidney disease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Dominant</a:t>
                      </a:r>
                      <a:r>
                        <a:rPr lang="en-US" baseline="0" dirty="0" smtClean="0"/>
                        <a:t> congenital deafness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2513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838199"/>
            <a:ext cx="8610600" cy="1371601"/>
          </a:xfrm>
        </p:spPr>
        <p:txBody>
          <a:bodyPr>
            <a:normAutofit/>
          </a:bodyPr>
          <a:lstStyle/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400" b="1" dirty="0" smtClean="0"/>
              <a:t>SINGLE AUTOSOMAL RECESSIVE GENE</a:t>
            </a:r>
            <a:br>
              <a:rPr lang="en-US" sz="2400" b="1" dirty="0" smtClean="0"/>
            </a:br>
            <a:r>
              <a:rPr lang="en-US" sz="2400" dirty="0" smtClean="0"/>
              <a:t>-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conditions are only manifest in individuals who have two copies of the mutant allele (are homozygous).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2700" y="2336800"/>
            <a:ext cx="8153400" cy="417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51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14812" y="764373"/>
            <a:ext cx="6529388" cy="5890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81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will it be inherited?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730500"/>
            <a:ext cx="10820400" cy="3488185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US" dirty="0"/>
              <a:t>A single gene also causes monogenic autosomal </a:t>
            </a:r>
            <a:r>
              <a:rPr lang="en-US" b="1" dirty="0"/>
              <a:t>recessive</a:t>
            </a:r>
            <a:r>
              <a:rPr lang="en-US" dirty="0"/>
              <a:t> disorders. </a:t>
            </a:r>
            <a:endParaRPr lang="en-US" dirty="0" smtClean="0"/>
          </a:p>
          <a:p>
            <a:pPr algn="just">
              <a:lnSpc>
                <a:spcPct val="150000"/>
              </a:lnSpc>
            </a:pPr>
            <a:endParaRPr lang="en-US" dirty="0" smtClean="0"/>
          </a:p>
          <a:p>
            <a:pPr algn="just">
              <a:lnSpc>
                <a:spcPct val="150000"/>
              </a:lnSpc>
            </a:pPr>
            <a:r>
              <a:rPr lang="en-US" dirty="0" smtClean="0"/>
              <a:t>But </a:t>
            </a:r>
            <a:r>
              <a:rPr lang="en-US" dirty="0"/>
              <a:t>for the disorder to occur, both copies of the gene need to be defective</a:t>
            </a:r>
            <a:r>
              <a:rPr lang="en-US" dirty="0" smtClean="0"/>
              <a:t>.</a:t>
            </a:r>
          </a:p>
          <a:p>
            <a:pPr algn="just">
              <a:lnSpc>
                <a:spcPct val="150000"/>
              </a:lnSpc>
            </a:pPr>
            <a:endParaRPr lang="en-US" dirty="0" smtClean="0"/>
          </a:p>
          <a:p>
            <a:pPr algn="just"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dirty="0"/>
              <a:t>If just a single copy is inherited, the single functional copy is sufficient to over-ride the defective copy and the individual is not affected by the disorder, but is rather a </a:t>
            </a:r>
            <a:r>
              <a:rPr lang="en-US" b="1" dirty="0"/>
              <a:t>carrier</a:t>
            </a:r>
            <a:r>
              <a:rPr lang="en-US" dirty="0"/>
              <a:t> of the condition.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292100"/>
            <a:ext cx="3365500" cy="241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1470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8600" lvl="0" indent="-228600">
              <a:spcBef>
                <a:spcPts val="1000"/>
              </a:spcBef>
            </a:pPr>
            <a:r>
              <a:rPr lang="en-US" sz="2200" b="1" cap="none" dirty="0">
                <a:solidFill>
                  <a:prstClr val="black"/>
                </a:solidFill>
                <a:ea typeface="+mn-ea"/>
                <a:cs typeface="+mn-cs"/>
              </a:rPr>
              <a:t>Autosomal recessive conditions</a:t>
            </a:r>
            <a:br>
              <a:rPr lang="en-US" sz="2200" b="1" cap="none" dirty="0">
                <a:solidFill>
                  <a:prstClr val="black"/>
                </a:solidFill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03400"/>
            <a:ext cx="10820400" cy="4415285"/>
          </a:xfrm>
        </p:spPr>
        <p:txBody>
          <a:bodyPr/>
          <a:lstStyle/>
          <a:p>
            <a:pPr algn="just"/>
            <a:r>
              <a:rPr lang="en-US" dirty="0" smtClean="0"/>
              <a:t>With </a:t>
            </a:r>
            <a:r>
              <a:rPr lang="en-US" dirty="0"/>
              <a:t>an autosomal recessive condition, a gene alteration needs to be present in both copies of a particular gene to cause sufficient impairment to cell function to cause disease.  The alterations are located on an </a:t>
            </a:r>
            <a:r>
              <a:rPr lang="en-US" b="1" dirty="0"/>
              <a:t>autosome</a:t>
            </a:r>
            <a:r>
              <a:rPr lang="en-US" b="1" dirty="0" smtClean="0"/>
              <a:t>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A person with an autosomal recessive condition must have inherited one gene alteration from each parent</a:t>
            </a:r>
            <a:r>
              <a:rPr lang="en-US" dirty="0" smtClean="0"/>
              <a:t>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In autosomal recessive inheritance, people with one copy of the gene alteration do not have the condition.  They are said to be carriers for the autosomal recessive condition.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124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Different mode and types of inheritance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2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990599"/>
            <a:ext cx="8610600" cy="1066801"/>
          </a:xfrm>
        </p:spPr>
        <p:txBody>
          <a:bodyPr>
            <a:normAutofit fontScale="90000"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en-US" sz="2200" b="1" cap="none" dirty="0">
                <a:solidFill>
                  <a:prstClr val="black"/>
                </a:solidFill>
                <a:ea typeface="+mn-ea"/>
                <a:cs typeface="+mn-cs"/>
              </a:rPr>
              <a:t>Features of autosomal recessive inheritance that you may see on a family tree include:</a:t>
            </a:r>
            <a:br>
              <a:rPr lang="en-US" sz="2200" b="1" cap="none" dirty="0">
                <a:solidFill>
                  <a:prstClr val="black"/>
                </a:solidFill>
                <a:ea typeface="+mn-ea"/>
                <a:cs typeface="+mn-cs"/>
              </a:rPr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987800"/>
            <a:ext cx="10820400" cy="2230885"/>
          </a:xfrm>
        </p:spPr>
        <p:txBody>
          <a:bodyPr/>
          <a:lstStyle/>
          <a:p>
            <a:r>
              <a:rPr lang="en-US" dirty="0" smtClean="0"/>
              <a:t>males </a:t>
            </a:r>
            <a:r>
              <a:rPr lang="en-US" dirty="0"/>
              <a:t>and females have the condition in roughly equal proportions</a:t>
            </a:r>
          </a:p>
          <a:p>
            <a:r>
              <a:rPr lang="en-US" dirty="0" smtClean="0"/>
              <a:t>consanguinity</a:t>
            </a:r>
            <a:r>
              <a:rPr lang="en-US" dirty="0"/>
              <a:t>, where both parents have one or more ancestors in common, increases the chance that a condition presenting in a child of theirs might be due to both parents being carriers for the same recessive gene alteration.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409700"/>
            <a:ext cx="4336020" cy="245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0977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492927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10820400" cy="4542285"/>
          </a:xfrm>
        </p:spPr>
        <p:txBody>
          <a:bodyPr/>
          <a:lstStyle/>
          <a:p>
            <a:r>
              <a:rPr lang="en-US" dirty="0"/>
              <a:t>At conception each child of parents who are both carriers has a 1 in 4 (25%) chance of being an unaffected non-carrier; a 2 in 4 (50%) chance of being a carrier and a 1 in 4 (25%) chance of inheriting the condition.</a:t>
            </a:r>
          </a:p>
          <a:p>
            <a:r>
              <a:rPr lang="en-US" b="1" i="1" dirty="0" smtClean="0"/>
              <a:t>Table 1: Proportions of genes in common different relatives</a:t>
            </a:r>
            <a:endParaRPr lang="en-US" b="1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41400" y="3241886"/>
          <a:ext cx="10236201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7700"/>
                <a:gridCol w="4038600"/>
                <a:gridCol w="3009901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Degree of</a:t>
                      </a:r>
                      <a:r>
                        <a:rPr lang="en-US" baseline="0" dirty="0" smtClean="0"/>
                        <a:t> relationships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Proportions</a:t>
                      </a:r>
                      <a:r>
                        <a:rPr lang="en-US" baseline="0" dirty="0" smtClean="0"/>
                        <a:t> of genes in common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first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Parents to child, sib to sib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½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second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Uncles or aunts to nephews and nieces, grandparents to grandchildren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1/4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third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First cousins,</a:t>
                      </a:r>
                      <a:r>
                        <a:rPr lang="en-US" baseline="0" dirty="0" smtClean="0"/>
                        <a:t> great grandparents to great grandchildren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69768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Autosomal</a:t>
            </a:r>
            <a:r>
              <a:rPr lang="en-US" dirty="0" smtClean="0"/>
              <a:t> recessive diseases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908300" y="2613025"/>
          <a:ext cx="685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Cystic fibrosis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Recessive mental retardation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Congenital</a:t>
                      </a:r>
                      <a:r>
                        <a:rPr lang="en-US" baseline="0" dirty="0" smtClean="0"/>
                        <a:t> deafness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Phynelketonuria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Recessive blindness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Spinal muscular atrophy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8928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Autosomal</a:t>
            </a:r>
            <a:r>
              <a:rPr lang="en-US" dirty="0" smtClean="0"/>
              <a:t> </a:t>
            </a:r>
            <a:r>
              <a:rPr lang="en-US" dirty="0" err="1" smtClean="0"/>
              <a:t>codominant</a:t>
            </a:r>
            <a:r>
              <a:rPr lang="en-US" dirty="0" smtClean="0"/>
              <a:t> 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Illustrated by the inheritance of </a:t>
            </a:r>
            <a:r>
              <a:rPr lang="en-US" dirty="0" err="1" smtClean="0"/>
              <a:t>autosomal</a:t>
            </a:r>
            <a:r>
              <a:rPr lang="en-US" dirty="0" smtClean="0"/>
              <a:t> DNA polymorphism</a:t>
            </a:r>
          </a:p>
          <a:p>
            <a:r>
              <a:rPr lang="en-US" dirty="0" smtClean="0"/>
              <a:t>is defined by the ability to detect either or both of two alleles in an individual.</a:t>
            </a:r>
          </a:p>
          <a:p>
            <a:r>
              <a:rPr lang="en-US" dirty="0" smtClean="0"/>
              <a:t>The two fragments can also be followed through the family pedigree. Hence, the pedigree pattern of human </a:t>
            </a:r>
            <a:r>
              <a:rPr lang="en-US" dirty="0" err="1" smtClean="0"/>
              <a:t>codominant</a:t>
            </a:r>
            <a:r>
              <a:rPr lang="en-US" dirty="0" smtClean="0"/>
              <a:t> traits resembles that of </a:t>
            </a:r>
            <a:r>
              <a:rPr lang="en-US" dirty="0" err="1" smtClean="0"/>
              <a:t>autosomal</a:t>
            </a:r>
            <a:r>
              <a:rPr lang="en-US" dirty="0" smtClean="0"/>
              <a:t> dominant inheritance except that both alleles can be distinguished.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6246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examples of human </a:t>
            </a:r>
            <a:r>
              <a:rPr lang="en-US" dirty="0" err="1" smtClean="0"/>
              <a:t>codominant</a:t>
            </a:r>
            <a:r>
              <a:rPr lang="en-US" dirty="0" smtClean="0"/>
              <a:t> traits include: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743200"/>
            <a:ext cx="10820400" cy="3475485"/>
          </a:xfrm>
        </p:spPr>
        <p:txBody>
          <a:bodyPr/>
          <a:lstStyle/>
          <a:p>
            <a:r>
              <a:rPr lang="en-US" dirty="0" smtClean="0"/>
              <a:t>blood groups: ABO, Duffy, </a:t>
            </a:r>
            <a:r>
              <a:rPr lang="en-US" dirty="0" err="1" smtClean="0"/>
              <a:t>Kell</a:t>
            </a:r>
            <a:r>
              <a:rPr lang="en-US" dirty="0" smtClean="0"/>
              <a:t>, Kidd, MNS, Rhesus</a:t>
            </a:r>
          </a:p>
          <a:p>
            <a:r>
              <a:rPr lang="en-US" dirty="0" smtClean="0"/>
              <a:t>red cell enzymes: acid </a:t>
            </a:r>
            <a:r>
              <a:rPr lang="en-US" dirty="0" err="1" smtClean="0"/>
              <a:t>phosphatase</a:t>
            </a:r>
            <a:r>
              <a:rPr lang="en-US" dirty="0" smtClean="0"/>
              <a:t>, </a:t>
            </a:r>
            <a:r>
              <a:rPr lang="en-US" dirty="0" err="1" smtClean="0"/>
              <a:t>adenylate</a:t>
            </a:r>
            <a:r>
              <a:rPr lang="en-US" dirty="0" smtClean="0"/>
              <a:t> </a:t>
            </a:r>
            <a:r>
              <a:rPr lang="en-US" dirty="0" err="1" smtClean="0"/>
              <a:t>kinase</a:t>
            </a:r>
            <a:endParaRPr lang="en-US" dirty="0" smtClean="0"/>
          </a:p>
          <a:p>
            <a:r>
              <a:rPr lang="en-US" dirty="0" smtClean="0"/>
              <a:t>serum proteins: </a:t>
            </a:r>
            <a:r>
              <a:rPr lang="en-US" dirty="0" err="1" smtClean="0"/>
              <a:t>haptoglobulins</a:t>
            </a:r>
            <a:endParaRPr lang="en-US" dirty="0" smtClean="0"/>
          </a:p>
          <a:p>
            <a:r>
              <a:rPr lang="en-US" dirty="0" smtClean="0"/>
              <a:t>cell surface antigen: human </a:t>
            </a:r>
            <a:r>
              <a:rPr lang="en-US" dirty="0" err="1" smtClean="0"/>
              <a:t>leucocyte</a:t>
            </a:r>
            <a:r>
              <a:rPr lang="en-US" dirty="0" smtClean="0"/>
              <a:t> antigen (HLA)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6987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505627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74800"/>
            <a:ext cx="10820400" cy="4643885"/>
          </a:xfrm>
        </p:spPr>
        <p:txBody>
          <a:bodyPr/>
          <a:lstStyle/>
          <a:p>
            <a:r>
              <a:rPr lang="en-US" dirty="0" err="1" smtClean="0"/>
              <a:t>Autosomal</a:t>
            </a:r>
            <a:r>
              <a:rPr lang="en-US" dirty="0" smtClean="0"/>
              <a:t> </a:t>
            </a:r>
            <a:r>
              <a:rPr lang="en-US" dirty="0" err="1" smtClean="0"/>
              <a:t>codomominant</a:t>
            </a:r>
            <a:r>
              <a:rPr lang="en-US" dirty="0" smtClean="0"/>
              <a:t> inheritance can be demonstrated if consider ABO blood groups:</a:t>
            </a:r>
          </a:p>
          <a:p>
            <a:pPr>
              <a:buNone/>
            </a:pPr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if two persons with AB blood type have children, the children can be type A, type B, or type AB</a:t>
            </a:r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the possible phenotypes are</a:t>
            </a:r>
          </a:p>
          <a:p>
            <a:pPr lvl="1">
              <a:buNone/>
            </a:pPr>
            <a:endParaRPr lang="en-US" dirty="0" smtClean="0"/>
          </a:p>
          <a:p>
            <a:pPr lvl="2"/>
            <a:r>
              <a:rPr lang="en-US" dirty="0" smtClean="0"/>
              <a:t>A, AB and B</a:t>
            </a:r>
          </a:p>
          <a:p>
            <a:pPr lvl="2">
              <a:buNone/>
            </a:pPr>
            <a:endParaRPr lang="en-US" dirty="0" smtClean="0"/>
          </a:p>
          <a:p>
            <a:pPr lvl="2"/>
            <a:r>
              <a:rPr lang="en-US" dirty="0" smtClean="0"/>
              <a:t>there is a 1A:2AB:1B phenotype ratio - this compares with a 3:1 phenotype ratio found when one allele is dominant and the other is recessive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748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8200" y="546100"/>
            <a:ext cx="9398000" cy="15113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Comparison of </a:t>
            </a:r>
            <a:r>
              <a:rPr lang="en-US" dirty="0" err="1" smtClean="0"/>
              <a:t>autosomal</a:t>
            </a:r>
            <a:r>
              <a:rPr lang="en-US" dirty="0" smtClean="0"/>
              <a:t> dominant and recessive modes of inheritance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193923"/>
          <a:ext cx="10820400" cy="3627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5410200"/>
              </a:tblGrid>
              <a:tr h="46955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Autosomal</a:t>
                      </a:r>
                      <a:r>
                        <a:rPr lang="en-US" dirty="0" smtClean="0"/>
                        <a:t> dominant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Autosomal</a:t>
                      </a:r>
                      <a:r>
                        <a:rPr lang="en-US" dirty="0" smtClean="0"/>
                        <a:t> recessive</a:t>
                      </a:r>
                      <a:endParaRPr lang="en-US" dirty="0"/>
                    </a:p>
                  </a:txBody>
                  <a:tcPr/>
                </a:tc>
              </a:tr>
              <a:tr h="469550">
                <a:tc>
                  <a:txBody>
                    <a:bodyPr/>
                    <a:lstStyle/>
                    <a:p>
                      <a:r>
                        <a:rPr lang="en-US" dirty="0" smtClean="0"/>
                        <a:t>Disease express in heterozygote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Disease</a:t>
                      </a:r>
                      <a:r>
                        <a:rPr lang="en-US" baseline="0" dirty="0" smtClean="0"/>
                        <a:t> expressed in  homozygote</a:t>
                      </a:r>
                    </a:p>
                  </a:txBody>
                  <a:tcPr/>
                </a:tc>
              </a:tr>
              <a:tr h="469550">
                <a:tc>
                  <a:txBody>
                    <a:bodyPr/>
                    <a:lstStyle/>
                    <a:p>
                      <a:r>
                        <a:rPr lang="en-US" dirty="0" smtClean="0"/>
                        <a:t>On average half of offspring affected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 risk to offspring</a:t>
                      </a:r>
                      <a:endParaRPr lang="en-US" dirty="0"/>
                    </a:p>
                  </a:txBody>
                  <a:tcPr/>
                </a:tc>
              </a:tr>
              <a:tr h="469550">
                <a:tc>
                  <a:txBody>
                    <a:bodyPr/>
                    <a:lstStyle/>
                    <a:p>
                      <a:r>
                        <a:rPr lang="en-US" dirty="0" smtClean="0"/>
                        <a:t>Equal frequency and severity in each sex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Equal frequency and severity in each sex</a:t>
                      </a:r>
                      <a:endParaRPr lang="en-US" dirty="0"/>
                    </a:p>
                  </a:txBody>
                  <a:tcPr/>
                </a:tc>
              </a:tr>
              <a:tr h="469550">
                <a:tc>
                  <a:txBody>
                    <a:bodyPr/>
                    <a:lstStyle/>
                    <a:p>
                      <a:r>
                        <a:rPr lang="en-US" dirty="0" smtClean="0"/>
                        <a:t>Paternal</a:t>
                      </a:r>
                      <a:r>
                        <a:rPr lang="en-US" baseline="0" dirty="0" smtClean="0"/>
                        <a:t> mutations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9550"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 expressivity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Constant</a:t>
                      </a:r>
                      <a:r>
                        <a:rPr lang="en-US" baseline="0" dirty="0" smtClean="0"/>
                        <a:t> expressivity in a family</a:t>
                      </a:r>
                      <a:endParaRPr lang="en-US" dirty="0"/>
                    </a:p>
                  </a:txBody>
                  <a:tcPr/>
                </a:tc>
              </a:tr>
              <a:tr h="810456">
                <a:tc>
                  <a:txBody>
                    <a:bodyPr/>
                    <a:lstStyle/>
                    <a:p>
                      <a:r>
                        <a:rPr lang="en-US" dirty="0" smtClean="0"/>
                        <a:t>Vertical pedigree</a:t>
                      </a:r>
                      <a:r>
                        <a:rPr lang="en-US" baseline="0" dirty="0" smtClean="0"/>
                        <a:t> pattern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Horizontal pedigree</a:t>
                      </a:r>
                      <a:r>
                        <a:rPr lang="en-US" baseline="0" dirty="0" smtClean="0"/>
                        <a:t> pattern</a:t>
                      </a:r>
                    </a:p>
                    <a:p>
                      <a:r>
                        <a:rPr lang="en-US" baseline="0" dirty="0" smtClean="0"/>
                        <a:t>Importance of consanguinity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67307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Sex linked inheritance</a:t>
            </a:r>
            <a:endParaRPr lang="en-US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591" y="2285365"/>
            <a:ext cx="5198890" cy="40243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4240" y="2286000"/>
            <a:ext cx="416052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7416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Y- Linked (</a:t>
            </a:r>
            <a:r>
              <a:rPr lang="en-US" dirty="0" err="1" smtClean="0"/>
              <a:t>holandric</a:t>
            </a:r>
            <a:r>
              <a:rPr lang="en-US" dirty="0" smtClean="0"/>
              <a:t> inheritance)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X- linked recessive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X- linked dominant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X- linked </a:t>
            </a:r>
            <a:r>
              <a:rPr lang="en-US" dirty="0" err="1" smtClean="0"/>
              <a:t>codominant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7037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SeX</a:t>
            </a:r>
            <a:r>
              <a:rPr lang="en-US" dirty="0" smtClean="0"/>
              <a:t>- linked 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55520"/>
            <a:ext cx="10820400" cy="3963165"/>
          </a:xfrm>
        </p:spPr>
        <p:txBody>
          <a:bodyPr>
            <a:normAutofit fontScale="47500" lnSpcReduction="20000"/>
          </a:bodyPr>
          <a:lstStyle/>
          <a:p>
            <a:pPr algn="just">
              <a:lnSpc>
                <a:spcPct val="170000"/>
              </a:lnSpc>
              <a:spcBef>
                <a:spcPts val="0"/>
              </a:spcBef>
            </a:pPr>
            <a:r>
              <a:rPr lang="en-US" sz="4300" dirty="0">
                <a:latin typeface="Arial" panose="020B0604020202020204" pitchFamily="34" charset="0"/>
                <a:cs typeface="Arial" panose="020B0604020202020204" pitchFamily="34" charset="0"/>
              </a:rPr>
              <a:t>X-linked disorders are those in which the defective gene lies on the X </a:t>
            </a:r>
            <a:r>
              <a:rPr lang="en-US" sz="4300" b="1" dirty="0">
                <a:latin typeface="Arial" panose="020B0604020202020204" pitchFamily="34" charset="0"/>
                <a:cs typeface="Arial" panose="020B0604020202020204" pitchFamily="34" charset="0"/>
              </a:rPr>
              <a:t>sex</a:t>
            </a:r>
            <a:r>
              <a:rPr lang="en-US" sz="4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chromosome</a:t>
            </a:r>
            <a:r>
              <a:rPr lang="en-US" sz="43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endParaRPr lang="en-US" sz="4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</a:pPr>
            <a:r>
              <a:rPr lang="en-US" sz="4300" dirty="0">
                <a:latin typeface="Arial" panose="020B0604020202020204" pitchFamily="34" charset="0"/>
                <a:cs typeface="Arial" panose="020B0604020202020204" pitchFamily="34" charset="0"/>
              </a:rPr>
              <a:t>If we inherit two copies of the X chromosome, we're female; an X and a Y, and we're male. </a:t>
            </a:r>
            <a:endParaRPr lang="en-US" sz="4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</a:pPr>
            <a:endParaRPr lang="en-US" sz="4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</a:pPr>
            <a:r>
              <a:rPr lang="en-US" sz="4300" dirty="0">
                <a:latin typeface="Arial" panose="020B0604020202020204" pitchFamily="34" charset="0"/>
                <a:cs typeface="Arial" panose="020B0604020202020204" pitchFamily="34" charset="0"/>
              </a:rPr>
              <a:t>We inherit the sex chromosomes along with the other 44 (22 pairs) of </a:t>
            </a:r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non-sex chromosomes </a:t>
            </a:r>
            <a:r>
              <a:rPr lang="en-US" sz="4300" dirty="0">
                <a:latin typeface="Arial" panose="020B0604020202020204" pitchFamily="34" charset="0"/>
                <a:cs typeface="Arial" panose="020B0604020202020204" pitchFamily="34" charset="0"/>
              </a:rPr>
              <a:t>from our parents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>
              <a:lnSpc>
                <a:spcPct val="170000"/>
              </a:lnSpc>
              <a:spcBef>
                <a:spcPts val="0"/>
              </a:spcBef>
            </a:pPr>
            <a:endParaRPr lang="en-US" sz="3800" dirty="0" smtClean="0"/>
          </a:p>
          <a:p>
            <a:pPr algn="just">
              <a:lnSpc>
                <a:spcPct val="170000"/>
              </a:lnSpc>
              <a:spcBef>
                <a:spcPts val="0"/>
              </a:spcBef>
            </a:pPr>
            <a:endParaRPr lang="en-US" sz="38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6858000" y="2057400"/>
            <a:ext cx="5334000" cy="416083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7520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721527"/>
          </a:xfrm>
        </p:spPr>
        <p:txBody>
          <a:bodyPr/>
          <a:lstStyle/>
          <a:p>
            <a:r>
              <a:rPr lang="en-US" dirty="0" smtClean="0"/>
              <a:t>Definition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85900"/>
            <a:ext cx="10820400" cy="3395027"/>
          </a:xfrm>
        </p:spPr>
        <p:txBody>
          <a:bodyPr>
            <a:normAutofit/>
          </a:bodyPr>
          <a:lstStyle/>
          <a:p>
            <a:r>
              <a:rPr lang="en-US" b="1" dirty="0" smtClean="0"/>
              <a:t>Allelle</a:t>
            </a:r>
          </a:p>
          <a:p>
            <a:pPr lvl="1"/>
            <a:r>
              <a:rPr lang="en-US" dirty="0" smtClean="0"/>
              <a:t>is </a:t>
            </a:r>
            <a:r>
              <a:rPr lang="en-US" dirty="0"/>
              <a:t>an alternative form of a </a:t>
            </a:r>
            <a:r>
              <a:rPr lang="en-US" dirty="0" smtClean="0"/>
              <a:t>gene </a:t>
            </a:r>
            <a:r>
              <a:rPr lang="en-US" dirty="0"/>
              <a:t>(one member of a pair) that is located at a specific position on a specific </a:t>
            </a:r>
            <a:r>
              <a:rPr lang="en-US" dirty="0" smtClean="0"/>
              <a:t>chromosome. </a:t>
            </a:r>
          </a:p>
          <a:p>
            <a:pPr lvl="1"/>
            <a:r>
              <a:rPr lang="en-US" dirty="0" smtClean="0"/>
              <a:t>These DNA coding </a:t>
            </a:r>
            <a:r>
              <a:rPr lang="en-US" dirty="0"/>
              <a:t>determine distinct traits that can be passed on from parents to offspring.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process by which alleles are transmitted was discovered by </a:t>
            </a:r>
            <a:r>
              <a:rPr lang="en-US" dirty="0" err="1"/>
              <a:t>Gregor</a:t>
            </a:r>
            <a:r>
              <a:rPr lang="en-US" dirty="0"/>
              <a:t> Mendel and formulated in what is known as </a:t>
            </a:r>
            <a:r>
              <a:rPr lang="en-US" dirty="0" smtClean="0"/>
              <a:t>Mendel’s law of segregation.</a:t>
            </a:r>
          </a:p>
          <a:p>
            <a:pPr lvl="1"/>
            <a:r>
              <a:rPr lang="en-US" dirty="0" smtClean="0"/>
              <a:t>Example: 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gene for seed shape in pea plants exists in two forms, one form or allele for round seed shape (R) and the other for wrinkled seed shape (r).</a:t>
            </a:r>
            <a:br>
              <a:rPr lang="en-US" dirty="0"/>
            </a:b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31" y="4880927"/>
            <a:ext cx="2938145" cy="18754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454" y="4880926"/>
            <a:ext cx="4469946" cy="18754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8300" y="4925375"/>
            <a:ext cx="3881078" cy="1786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70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This is the reason why a male who carries an abnormal gene on his single X chromosome will express clinical signs of disease 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whereas a woman who has an abnormal gene on only one of her X chromosomes will be a carrier.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6298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/>
              <a:t>X-linked </a:t>
            </a:r>
            <a:r>
              <a:rPr lang="en-US" dirty="0"/>
              <a:t>disorders are most common in males as there is no second X chromosome carrying the normal copy to compensate. </a:t>
            </a:r>
            <a:endParaRPr lang="en-US" dirty="0" smtClean="0"/>
          </a:p>
          <a:p>
            <a:pPr algn="just">
              <a:lnSpc>
                <a:spcPct val="150000"/>
              </a:lnSpc>
            </a:pPr>
            <a:r>
              <a:rPr lang="en-US" dirty="0"/>
              <a:t>In males therefore a recessive gene can cause a genetic disorder.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7943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females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dirty="0"/>
              <a:t>Females are less likely to be affected as they have the non-affected X chromosome as well. </a:t>
            </a:r>
            <a:endParaRPr lang="en-US" dirty="0" smtClean="0"/>
          </a:p>
          <a:p>
            <a:pPr algn="just"/>
            <a:r>
              <a:rPr lang="en-US" dirty="0" smtClean="0"/>
              <a:t>Females </a:t>
            </a:r>
            <a:r>
              <a:rPr lang="en-US" dirty="0"/>
              <a:t>rarely show signs of X-linked recessive conditions as they usually have a second unaltered copy of the gene on their other X chromosome to compensate for an altered </a:t>
            </a:r>
            <a:r>
              <a:rPr lang="en-US" dirty="0" smtClean="0"/>
              <a:t>gene.</a:t>
            </a:r>
          </a:p>
          <a:p>
            <a:pPr algn="just"/>
            <a:r>
              <a:rPr lang="en-US" dirty="0" smtClean="0"/>
              <a:t>A </a:t>
            </a:r>
            <a:r>
              <a:rPr lang="en-US" dirty="0"/>
              <a:t>female who has a gene alteration on one of her X chromosomes is said to be a carrier for the X-linked recessive condition.</a:t>
            </a:r>
          </a:p>
        </p:txBody>
      </p:sp>
    </p:spTree>
    <p:extLst>
      <p:ext uri="{BB962C8B-B14F-4D97-AF65-F5344CB8AC3E}">
        <p14:creationId xmlns:p14="http://schemas.microsoft.com/office/powerpoint/2010/main" val="28575691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for sex-linked 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514600"/>
            <a:ext cx="10820400" cy="3704085"/>
          </a:xfrm>
        </p:spPr>
        <p:txBody>
          <a:bodyPr/>
          <a:lstStyle/>
          <a:p>
            <a:r>
              <a:rPr lang="en-US" sz="3200" dirty="0" smtClean="0">
                <a:solidFill>
                  <a:srgbClr val="0070C0"/>
                </a:solidFill>
              </a:rPr>
              <a:t>non-carrier </a:t>
            </a:r>
            <a:r>
              <a:rPr lang="en-US" sz="3200" dirty="0">
                <a:solidFill>
                  <a:srgbClr val="0070C0"/>
                </a:solidFill>
              </a:rPr>
              <a:t>father </a:t>
            </a:r>
            <a:r>
              <a:rPr lang="en-US" sz="3200" dirty="0"/>
              <a:t>and </a:t>
            </a:r>
            <a:r>
              <a:rPr lang="en-US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 carrier </a:t>
            </a:r>
            <a:r>
              <a:rPr lang="en-US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mother</a:t>
            </a:r>
          </a:p>
          <a:p>
            <a:pPr marL="0" indent="0">
              <a:buNone/>
            </a:pPr>
            <a:endParaRPr lang="en-US" sz="32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US" sz="3200" dirty="0" smtClean="0"/>
              <a:t>Sons 		- 50</a:t>
            </a:r>
            <a:r>
              <a:rPr lang="en-US" sz="3200" dirty="0"/>
              <a:t>% chance of being </a:t>
            </a:r>
            <a:r>
              <a:rPr lang="en-US" sz="3200" dirty="0" smtClean="0"/>
              <a:t>affected</a:t>
            </a:r>
          </a:p>
          <a:p>
            <a:r>
              <a:rPr lang="en-US" sz="3200" dirty="0" smtClean="0"/>
              <a:t>Daughters	- 50</a:t>
            </a:r>
            <a:r>
              <a:rPr lang="en-US" sz="3200" dirty="0"/>
              <a:t>% chance of being carriers.</a:t>
            </a:r>
          </a:p>
        </p:txBody>
      </p:sp>
    </p:spTree>
    <p:extLst>
      <p:ext uri="{BB962C8B-B14F-4D97-AF65-F5344CB8AC3E}">
        <p14:creationId xmlns:p14="http://schemas.microsoft.com/office/powerpoint/2010/main" val="39171625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117600"/>
            <a:ext cx="8610600" cy="901700"/>
          </a:xfrm>
        </p:spPr>
        <p:txBody>
          <a:bodyPr>
            <a:normAutofit fontScale="90000"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en-US" sz="2200" b="1" cap="none" dirty="0">
                <a:solidFill>
                  <a:prstClr val="black"/>
                </a:solidFill>
                <a:ea typeface="+mn-ea"/>
                <a:cs typeface="+mn-cs"/>
              </a:rPr>
              <a:t>Features of X-linked recessive inheritance that you may see on a family tree include:</a:t>
            </a:r>
            <a:br>
              <a:rPr lang="en-US" sz="2200" b="1" cap="none" dirty="0">
                <a:solidFill>
                  <a:prstClr val="black"/>
                </a:solidFill>
                <a:ea typeface="+mn-ea"/>
                <a:cs typeface="+mn-cs"/>
              </a:rPr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508500"/>
            <a:ext cx="10820400" cy="1710185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males</a:t>
            </a:r>
            <a:r>
              <a:rPr lang="en-US" dirty="0" smtClean="0"/>
              <a:t> </a:t>
            </a:r>
            <a:r>
              <a:rPr lang="en-US" dirty="0"/>
              <a:t>affected almost exclusively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0070C0"/>
                </a:solidFill>
              </a:rPr>
              <a:t>gene alteration </a:t>
            </a:r>
            <a:r>
              <a:rPr lang="en-US" dirty="0"/>
              <a:t>can be transmitted from </a:t>
            </a:r>
            <a:r>
              <a:rPr lang="en-US" dirty="0">
                <a:solidFill>
                  <a:srgbClr val="0070C0"/>
                </a:solidFill>
              </a:rPr>
              <a:t>female carriers to sons</a:t>
            </a:r>
          </a:p>
          <a:p>
            <a:r>
              <a:rPr lang="en-US" dirty="0"/>
              <a:t>affected males </a:t>
            </a:r>
            <a:r>
              <a:rPr lang="en-US" dirty="0">
                <a:solidFill>
                  <a:srgbClr val="0070C0"/>
                </a:solidFill>
              </a:rPr>
              <a:t>cannot transmit </a:t>
            </a:r>
            <a:r>
              <a:rPr lang="en-US" dirty="0"/>
              <a:t>the condition to their sons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Therefore, male can only be affected but cannot pass on the disease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7801" y="1528424"/>
            <a:ext cx="4743099" cy="342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69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431801"/>
            <a:ext cx="8610600" cy="825500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10820400" cy="469468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b="1" dirty="0"/>
              <a:t>When the mother is a carrier for an X-linked recessive condition</a:t>
            </a:r>
            <a:r>
              <a:rPr lang="en-US" dirty="0"/>
              <a:t>, </a:t>
            </a:r>
            <a:endParaRPr lang="en-US" dirty="0" smtClean="0"/>
          </a:p>
          <a:p>
            <a:pPr algn="just"/>
            <a:r>
              <a:rPr lang="en-US" dirty="0"/>
              <a:t>E</a:t>
            </a:r>
            <a:r>
              <a:rPr lang="en-US" dirty="0" smtClean="0"/>
              <a:t>ach </a:t>
            </a:r>
            <a:r>
              <a:rPr lang="en-US" dirty="0"/>
              <a:t>daughter has a </a:t>
            </a:r>
            <a:r>
              <a:rPr lang="en-US" dirty="0">
                <a:solidFill>
                  <a:srgbClr val="0070C0"/>
                </a:solidFill>
              </a:rPr>
              <a:t>1 in 2 (50%) </a:t>
            </a:r>
            <a:r>
              <a:rPr lang="en-US" dirty="0"/>
              <a:t>chance of inheriting the gene alteration and so being a </a:t>
            </a:r>
            <a:r>
              <a:rPr lang="en-US" dirty="0">
                <a:solidFill>
                  <a:srgbClr val="0070C0"/>
                </a:solidFill>
              </a:rPr>
              <a:t>carrier</a:t>
            </a:r>
            <a:r>
              <a:rPr lang="en-US" dirty="0"/>
              <a:t> for the condition.  </a:t>
            </a:r>
            <a:endParaRPr lang="en-US" dirty="0" smtClean="0"/>
          </a:p>
          <a:p>
            <a:pPr algn="just"/>
            <a:r>
              <a:rPr lang="en-US" dirty="0" smtClean="0"/>
              <a:t>Each </a:t>
            </a:r>
            <a:r>
              <a:rPr lang="en-US" dirty="0"/>
              <a:t>son has a </a:t>
            </a:r>
            <a:r>
              <a:rPr lang="en-US" dirty="0">
                <a:solidFill>
                  <a:srgbClr val="0070C0"/>
                </a:solidFill>
              </a:rPr>
              <a:t>1 in 2 (50%) </a:t>
            </a:r>
            <a:r>
              <a:rPr lang="en-US" dirty="0"/>
              <a:t>chance of inheriting the gene alteration and so </a:t>
            </a:r>
            <a:r>
              <a:rPr lang="en-US" dirty="0">
                <a:solidFill>
                  <a:srgbClr val="0070C0"/>
                </a:solidFill>
              </a:rPr>
              <a:t>inheriting</a:t>
            </a:r>
            <a:r>
              <a:rPr lang="en-US" dirty="0"/>
              <a:t> the condition. </a:t>
            </a:r>
          </a:p>
          <a:p>
            <a:pPr marL="0" indent="0" algn="just">
              <a:buNone/>
            </a:pPr>
            <a:r>
              <a:rPr lang="en-US" b="1" dirty="0"/>
              <a:t>When the father has an X-linked </a:t>
            </a:r>
            <a:r>
              <a:rPr lang="en-US" b="1" dirty="0" smtClean="0"/>
              <a:t>condition</a:t>
            </a:r>
            <a:r>
              <a:rPr lang="en-US" dirty="0" smtClean="0"/>
              <a:t>:</a:t>
            </a:r>
          </a:p>
          <a:p>
            <a:pPr algn="just"/>
            <a:r>
              <a:rPr lang="en-US" dirty="0" smtClean="0"/>
              <a:t>his </a:t>
            </a:r>
            <a:r>
              <a:rPr lang="en-US" dirty="0"/>
              <a:t>sons will not be affected.  </a:t>
            </a:r>
            <a:endParaRPr lang="en-US" dirty="0" smtClean="0"/>
          </a:p>
          <a:p>
            <a:pPr algn="just"/>
            <a:r>
              <a:rPr lang="en-US" dirty="0" smtClean="0"/>
              <a:t>His </a:t>
            </a:r>
            <a:r>
              <a:rPr lang="en-US" dirty="0"/>
              <a:t>daughters will be a carrier for the condition</a:t>
            </a:r>
            <a:r>
              <a:rPr lang="en-US" dirty="0" smtClean="0"/>
              <a:t>.</a:t>
            </a:r>
            <a:r>
              <a:rPr lang="en-US" sz="2400" dirty="0">
                <a:solidFill>
                  <a:prstClr val="black"/>
                </a:solidFill>
                <a:ea typeface="+mj-ea"/>
                <a:cs typeface="+mj-cs"/>
              </a:rPr>
              <a:t> </a:t>
            </a:r>
            <a:endParaRPr lang="en-US" sz="24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pPr algn="just"/>
            <a:r>
              <a:rPr lang="en-US" sz="2400" dirty="0" smtClean="0">
                <a:solidFill>
                  <a:prstClr val="black"/>
                </a:solidFill>
                <a:ea typeface="+mj-ea"/>
                <a:cs typeface="+mj-cs"/>
              </a:rPr>
              <a:t>Males </a:t>
            </a:r>
            <a:r>
              <a:rPr lang="en-US" sz="2400" dirty="0">
                <a:solidFill>
                  <a:prstClr val="black"/>
                </a:solidFill>
                <a:ea typeface="+mj-ea"/>
                <a:cs typeface="+mj-cs"/>
              </a:rPr>
              <a:t>transmit their Y chromosome to their sons.  </a:t>
            </a:r>
            <a:endParaRPr lang="en-US" sz="24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pPr lvl="1" algn="just"/>
            <a:r>
              <a:rPr lang="en-US" dirty="0" smtClean="0">
                <a:solidFill>
                  <a:prstClr val="black"/>
                </a:solidFill>
                <a:ea typeface="+mj-ea"/>
                <a:cs typeface="+mj-cs"/>
              </a:rPr>
              <a:t>This </a:t>
            </a:r>
            <a:r>
              <a:rPr lang="en-US" dirty="0">
                <a:solidFill>
                  <a:prstClr val="black"/>
                </a:solidFill>
                <a:ea typeface="+mj-ea"/>
                <a:cs typeface="+mj-cs"/>
              </a:rPr>
              <a:t>means that sons will not inherit an x-linked recessive condition from their father.</a:t>
            </a:r>
            <a:endParaRPr lang="en-US" dirty="0"/>
          </a:p>
          <a:p>
            <a:pPr algn="just"/>
            <a:r>
              <a:rPr lang="en-US" dirty="0"/>
              <a:t>Examples of X-linked recessive conditions include:</a:t>
            </a:r>
          </a:p>
          <a:p>
            <a:pPr lvl="1"/>
            <a:r>
              <a:rPr lang="en-US" dirty="0" err="1">
                <a:hlinkClick r:id="rId2"/>
              </a:rPr>
              <a:t>haemophilia</a:t>
            </a:r>
            <a:endParaRPr lang="en-US" dirty="0"/>
          </a:p>
          <a:p>
            <a:pPr lvl="1"/>
            <a:r>
              <a:rPr lang="en-US" dirty="0" err="1">
                <a:hlinkClick r:id="rId3"/>
              </a:rPr>
              <a:t>Duchenne</a:t>
            </a:r>
            <a:r>
              <a:rPr lang="en-US" dirty="0">
                <a:hlinkClick r:id="rId3"/>
              </a:rPr>
              <a:t> muscular dystrophy.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9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8600" lvl="0" indent="-228600">
              <a:spcBef>
                <a:spcPts val="1000"/>
              </a:spcBef>
            </a:pPr>
            <a:r>
              <a:rPr lang="en-US" sz="2200" b="1" cap="none" dirty="0">
                <a:solidFill>
                  <a:prstClr val="black"/>
                </a:solidFill>
                <a:ea typeface="+mn-ea"/>
                <a:cs typeface="+mn-cs"/>
              </a:rPr>
              <a:t>X-linked dominant</a:t>
            </a:r>
            <a:br>
              <a:rPr lang="en-US" sz="2200" b="1" cap="none" dirty="0">
                <a:solidFill>
                  <a:prstClr val="black"/>
                </a:solidFill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7402"/>
            <a:ext cx="10820400" cy="4161284"/>
          </a:xfrm>
        </p:spPr>
        <p:txBody>
          <a:bodyPr/>
          <a:lstStyle/>
          <a:p>
            <a:pPr algn="just"/>
            <a:r>
              <a:rPr lang="en-US" dirty="0" smtClean="0"/>
              <a:t>The </a:t>
            </a:r>
            <a:r>
              <a:rPr lang="en-US" dirty="0"/>
              <a:t>inheritance pattern describing a dominant trait or condition caused by a mutation in a gene on the X chromosome.  </a:t>
            </a:r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</a:t>
            </a:r>
            <a:r>
              <a:rPr lang="en-US" dirty="0"/>
              <a:t>condition is expressed in heterozygous females as well as males, who have only one X chromosome.  </a:t>
            </a:r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Affected </a:t>
            </a:r>
            <a:r>
              <a:rPr lang="en-US" dirty="0"/>
              <a:t>males tend to have more significant disease than affected females.  </a:t>
            </a:r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Disorders </a:t>
            </a:r>
            <a:r>
              <a:rPr lang="en-US" dirty="0"/>
              <a:t>inherited in this manner are relatively rare.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2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Punnet</a:t>
            </a:r>
            <a:r>
              <a:rPr lang="en-US" dirty="0" smtClean="0"/>
              <a:t> square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5350" y="2719384"/>
            <a:ext cx="3086100" cy="27908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8150" y="2719385"/>
            <a:ext cx="3086100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2439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" t="777" r="11726"/>
          <a:stretch/>
        </p:blipFill>
        <p:spPr>
          <a:xfrm>
            <a:off x="2489200" y="1410887"/>
            <a:ext cx="8509000" cy="4864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2032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Multifactorial inheritance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62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Genotype</a:t>
            </a:r>
          </a:p>
          <a:p>
            <a:pPr lvl="1"/>
            <a:r>
              <a:rPr lang="en-US" b="1" dirty="0" smtClean="0"/>
              <a:t>Is the structures of the genes</a:t>
            </a:r>
          </a:p>
          <a:p>
            <a:r>
              <a:rPr lang="en-US" b="1" dirty="0" smtClean="0"/>
              <a:t>Phenotype</a:t>
            </a:r>
            <a:endParaRPr lang="en-US" b="1" dirty="0"/>
          </a:p>
          <a:p>
            <a:pPr lvl="1"/>
            <a:r>
              <a:rPr lang="en-US" dirty="0" smtClean="0"/>
              <a:t>is </a:t>
            </a:r>
            <a:r>
              <a:rPr lang="en-US" dirty="0"/>
              <a:t>the </a:t>
            </a:r>
            <a:r>
              <a:rPr lang="en-US" dirty="0" smtClean="0"/>
              <a:t>physical trait</a:t>
            </a:r>
          </a:p>
          <a:p>
            <a:pPr lvl="1"/>
            <a:r>
              <a:rPr lang="en-US" dirty="0" smtClean="0"/>
              <a:t>Example: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allele for straight hair matched with one for curly hair, usually shows up as wavy hair (a situation of incomplete </a:t>
            </a:r>
            <a:r>
              <a:rPr lang="en-US" dirty="0" smtClean="0"/>
              <a:t>dominance). </a:t>
            </a:r>
            <a:r>
              <a:rPr lang="en-US" dirty="0"/>
              <a:t>That's the </a:t>
            </a:r>
            <a:r>
              <a:rPr lang="en-US" dirty="0" smtClean="0"/>
              <a:t>phenotype.</a:t>
            </a:r>
          </a:p>
          <a:p>
            <a:r>
              <a:rPr lang="en-US" b="1" dirty="0" smtClean="0"/>
              <a:t>Inheritance</a:t>
            </a:r>
          </a:p>
          <a:p>
            <a:pPr lvl="1"/>
            <a:r>
              <a:rPr lang="en-US" dirty="0" smtClean="0"/>
              <a:t>Genetic trait or characteristic that is passed on from a parent to the next generation of offspring</a:t>
            </a:r>
          </a:p>
          <a:p>
            <a:r>
              <a:rPr lang="en-US" b="1" dirty="0" smtClean="0"/>
              <a:t>Dominant </a:t>
            </a:r>
            <a:r>
              <a:rPr lang="en-US" b="1" dirty="0"/>
              <a:t>genes </a:t>
            </a:r>
            <a:r>
              <a:rPr lang="en-US" dirty="0"/>
              <a:t>are most often expressed as observable characteristics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Recessive </a:t>
            </a:r>
            <a:r>
              <a:rPr lang="en-US" b="1" dirty="0"/>
              <a:t>genes </a:t>
            </a:r>
            <a:r>
              <a:rPr lang="en-US" dirty="0"/>
              <a:t>are most often masked by the dominant genes, unless the offspring inherits one of the same recessive gene from each parent. </a:t>
            </a:r>
          </a:p>
        </p:txBody>
      </p:sp>
    </p:spTree>
    <p:extLst>
      <p:ext uri="{BB962C8B-B14F-4D97-AF65-F5344CB8AC3E}">
        <p14:creationId xmlns:p14="http://schemas.microsoft.com/office/powerpoint/2010/main" val="45638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95202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9100" y="1003300"/>
            <a:ext cx="8483600" cy="5575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64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Multifactorial conditions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5600" y="2311401"/>
            <a:ext cx="64262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24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92101"/>
            <a:ext cx="8610600" cy="1181100"/>
          </a:xfrm>
        </p:spPr>
        <p:txBody>
          <a:bodyPr>
            <a:normAutofit/>
          </a:bodyPr>
          <a:lstStyle/>
          <a:p>
            <a:endParaRPr lang="en-US" sz="36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08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MULTIFACTORIAL 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87600"/>
            <a:ext cx="10820400" cy="383108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Polygenic threshold characters tend to run </a:t>
            </a:r>
            <a:r>
              <a:rPr lang="en-US" dirty="0" smtClean="0"/>
              <a:t>in families </a:t>
            </a:r>
            <a:r>
              <a:rPr lang="en-US" dirty="0"/>
              <a:t>because affected individuals </a:t>
            </a:r>
            <a:r>
              <a:rPr lang="en-US" dirty="0" smtClean="0"/>
              <a:t>have relatives </a:t>
            </a:r>
            <a:r>
              <a:rPr lang="en-US" dirty="0"/>
              <a:t>who share their genes with them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Parents who have several affected </a:t>
            </a:r>
            <a:r>
              <a:rPr lang="en-US" dirty="0" smtClean="0"/>
              <a:t>children will </a:t>
            </a:r>
            <a:r>
              <a:rPr lang="en-US" dirty="0"/>
              <a:t>have more high risk alleles than </a:t>
            </a:r>
            <a:r>
              <a:rPr lang="en-US" dirty="0" smtClean="0"/>
              <a:t>parents with </a:t>
            </a:r>
            <a:r>
              <a:rPr lang="en-US" dirty="0"/>
              <a:t>only one affected child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Thus recurrence risk increases </a:t>
            </a:r>
            <a:r>
              <a:rPr lang="en-US" dirty="0" smtClean="0"/>
              <a:t>with increasing </a:t>
            </a:r>
            <a:r>
              <a:rPr lang="en-US" dirty="0"/>
              <a:t>number of previously </a:t>
            </a:r>
            <a:r>
              <a:rPr lang="en-US" dirty="0" smtClean="0"/>
              <a:t>affected children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55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Mitochondrial 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7401"/>
            <a:ext cx="7886700" cy="4161284"/>
          </a:xfrm>
        </p:spPr>
        <p:txBody>
          <a:bodyPr>
            <a:normAutofit fontScale="62500" lnSpcReduction="20000"/>
          </a:bodyPr>
          <a:lstStyle/>
          <a:p>
            <a:r>
              <a:rPr lang="en-US" sz="2400" dirty="0"/>
              <a:t>The transmission of the mitochondrial genome from mother to child</a:t>
            </a:r>
            <a:r>
              <a:rPr lang="en-US" sz="2400" dirty="0" smtClean="0"/>
              <a:t>.</a:t>
            </a:r>
          </a:p>
          <a:p>
            <a:pPr marL="457200" lvl="1" indent="0">
              <a:buNone/>
            </a:pPr>
            <a:endParaRPr lang="en-US" sz="2400" dirty="0"/>
          </a:p>
          <a:p>
            <a:pPr marL="457200" lvl="1" indent="0">
              <a:buNone/>
            </a:pPr>
            <a:r>
              <a:rPr lang="en-US" sz="4200" b="1" dirty="0" smtClean="0">
                <a:solidFill>
                  <a:srgbClr val="FF0000"/>
                </a:solidFill>
              </a:rPr>
              <a:t>WHY?</a:t>
            </a:r>
            <a:r>
              <a:rPr lang="en-US" sz="4200" dirty="0" smtClean="0"/>
              <a:t> </a:t>
            </a:r>
            <a:r>
              <a:rPr lang="en-US" sz="2400" dirty="0" smtClean="0"/>
              <a:t>Since </a:t>
            </a:r>
            <a:r>
              <a:rPr lang="en-US" sz="2400" dirty="0"/>
              <a:t>egg cells, but not sperm cells, keep their mitochondria during </a:t>
            </a:r>
            <a:endParaRPr lang="en-US" sz="2400" dirty="0" smtClean="0"/>
          </a:p>
          <a:p>
            <a:pPr marL="457200" lvl="1" indent="0">
              <a:buNone/>
            </a:pPr>
            <a:r>
              <a:rPr lang="en-US" sz="2400" dirty="0" smtClean="0"/>
              <a:t>fertilization</a:t>
            </a:r>
            <a:r>
              <a:rPr lang="en-US" sz="2400" dirty="0"/>
              <a:t>, mitochondrial DNA is always inherited from the female parent.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4600" b="1" dirty="0" smtClean="0">
                <a:solidFill>
                  <a:srgbClr val="FF0000"/>
                </a:solidFill>
              </a:rPr>
              <a:t>Causes:</a:t>
            </a:r>
            <a:r>
              <a:rPr lang="en-US" sz="4600" dirty="0" smtClean="0"/>
              <a:t>  </a:t>
            </a:r>
            <a:r>
              <a:rPr lang="en-US" sz="2400" dirty="0" smtClean="0"/>
              <a:t>mutations </a:t>
            </a:r>
            <a:r>
              <a:rPr lang="en-US" sz="2400" dirty="0"/>
              <a:t>in the non-nuclear DNA of mitochondria.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Both males and females are equally affected</a:t>
            </a:r>
          </a:p>
          <a:p>
            <a:endParaRPr lang="en-US" sz="2400" dirty="0" smtClean="0"/>
          </a:p>
          <a:p>
            <a:r>
              <a:rPr lang="en-US" sz="2400" dirty="0"/>
              <a:t>An affected male does not pass on his mitochondria to his children, so all his children will be unaffected.  </a:t>
            </a:r>
            <a:r>
              <a:rPr lang="en-US" sz="2400" i="1" dirty="0"/>
              <a:t>This is called mitochondrial (sometimes matrilineal) inheritance</a:t>
            </a:r>
            <a:r>
              <a:rPr lang="en-US" sz="2400" i="1" dirty="0" smtClean="0"/>
              <a:t>.</a:t>
            </a:r>
          </a:p>
          <a:p>
            <a:endParaRPr lang="en-US" sz="2400" i="1" dirty="0" smtClean="0"/>
          </a:p>
          <a:p>
            <a:r>
              <a:rPr lang="en-US" sz="2400" b="1" dirty="0" smtClean="0"/>
              <a:t>Neuromuscular Features</a:t>
            </a:r>
            <a:r>
              <a:rPr lang="en-US" sz="2400" dirty="0" smtClean="0"/>
              <a:t>. </a:t>
            </a:r>
            <a:endParaRPr lang="en-US" sz="24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0100" y="1753644"/>
            <a:ext cx="3340100" cy="380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54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5818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KEY POINTS to remember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612899"/>
            <a:ext cx="7556500" cy="2120901"/>
          </a:xfrm>
        </p:spPr>
      </p:pic>
      <p:sp>
        <p:nvSpPr>
          <p:cNvPr id="5" name="Rectangle 4"/>
          <p:cNvSpPr/>
          <p:nvPr/>
        </p:nvSpPr>
        <p:spPr>
          <a:xfrm>
            <a:off x="1104900" y="3733801"/>
            <a:ext cx="104013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572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prstClr val="black"/>
                </a:solidFill>
              </a:rPr>
              <a:t>The pattern of inheritance associated with alterations in the </a:t>
            </a:r>
            <a:r>
              <a:rPr lang="en-US" dirty="0" err="1">
                <a:solidFill>
                  <a:prstClr val="black"/>
                </a:solidFill>
              </a:rPr>
              <a:t>mtDNA</a:t>
            </a:r>
            <a:r>
              <a:rPr lang="en-US" dirty="0">
                <a:solidFill>
                  <a:prstClr val="black"/>
                </a:solidFill>
              </a:rPr>
              <a:t> involves both males and females, but always with the condition passed on through the </a:t>
            </a:r>
            <a:r>
              <a:rPr lang="en-US" b="1" u="sng" dirty="0">
                <a:solidFill>
                  <a:prstClr val="black"/>
                </a:solidFill>
              </a:rPr>
              <a:t>female line </a:t>
            </a:r>
            <a:r>
              <a:rPr lang="en-US" dirty="0">
                <a:solidFill>
                  <a:prstClr val="black"/>
                </a:solidFill>
              </a:rPr>
              <a:t>(maternal inheritance). </a:t>
            </a:r>
          </a:p>
          <a:p>
            <a:pPr algn="just" defTabSz="457200"/>
            <a:endParaRPr lang="en-US" dirty="0">
              <a:solidFill>
                <a:prstClr val="black"/>
              </a:solidFill>
            </a:endParaRPr>
          </a:p>
          <a:p>
            <a:pPr marL="285750" indent="-285750" algn="just" defTabSz="4572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prstClr val="black"/>
                </a:solidFill>
              </a:rPr>
              <a:t>Since many mitochondria are passed into the egg from the cells in the ovary, all the offspring of an affected woman would be expected to inherit the condition.</a:t>
            </a:r>
          </a:p>
          <a:p>
            <a:pPr algn="just" defTabSz="457200"/>
            <a:r>
              <a:rPr lang="en-US" dirty="0">
                <a:solidFill>
                  <a:prstClr val="black"/>
                </a:solidFill>
              </a:rPr>
              <a:t> </a:t>
            </a:r>
          </a:p>
          <a:p>
            <a:pPr marL="285750" indent="-285750" algn="just" defTabSz="4572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prstClr val="black"/>
                </a:solidFill>
              </a:rPr>
              <a:t>An affected male does not pass his mitochondria on to his children, so his children will be unaffected.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77439">
            <a:off x="3645808" y="666191"/>
            <a:ext cx="2057703" cy="869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4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mitochondrial 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94560"/>
            <a:ext cx="10439400" cy="4024125"/>
          </a:xfrm>
        </p:spPr>
        <p:txBody>
          <a:bodyPr/>
          <a:lstStyle/>
          <a:p>
            <a:r>
              <a:rPr lang="en-US" dirty="0"/>
              <a:t>an eye disease called </a:t>
            </a:r>
            <a:r>
              <a:rPr lang="en-US" dirty="0" err="1"/>
              <a:t>Leber's</a:t>
            </a:r>
            <a:r>
              <a:rPr lang="en-US" dirty="0"/>
              <a:t> hereditary optic atrophy;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a type of epilepsy called MERRF which stands for myoclonic epilepsy with Ragged Red Fibers; and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a form of </a:t>
            </a:r>
            <a:r>
              <a:rPr lang="en-US" dirty="0" smtClean="0"/>
              <a:t>dementia </a:t>
            </a:r>
            <a:r>
              <a:rPr lang="en-US" dirty="0"/>
              <a:t>called MELAS for </a:t>
            </a:r>
            <a:r>
              <a:rPr lang="en-US" dirty="0" err="1"/>
              <a:t>mitochondrialencephalopathy</a:t>
            </a:r>
            <a:r>
              <a:rPr lang="en-US" dirty="0"/>
              <a:t>, lactic acidosis and stroke-like episodes.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65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b="1" cap="none" dirty="0">
                <a:solidFill>
                  <a:prstClr val="black"/>
                </a:solidFill>
                <a:ea typeface="+mn-ea"/>
                <a:cs typeface="+mn-cs"/>
              </a:rPr>
              <a:t>Did you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01800"/>
            <a:ext cx="4914900" cy="451688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As a mitochondrial condition is caused by incorrectly functioning mitochondria, it may be due to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- an alteration in the nuclear </a:t>
            </a:r>
            <a:r>
              <a:rPr lang="en-US" dirty="0" smtClean="0"/>
              <a:t>DNA (e genome)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- an alteration in the mitochondrial DNA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450" y="1656210"/>
            <a:ext cx="609600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28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Gene Inheritance</a:t>
            </a:r>
          </a:p>
          <a:p>
            <a:pPr lvl="1"/>
            <a:r>
              <a:rPr lang="en-US" dirty="0" smtClean="0"/>
              <a:t>Changes or mutations occur in DNA sequence of a single gene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Multifactorial Inheritance</a:t>
            </a:r>
          </a:p>
          <a:p>
            <a:pPr lvl="1"/>
            <a:r>
              <a:rPr lang="en-US" dirty="0" smtClean="0"/>
              <a:t>A combination of environmental factors and multiple gene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Mitochondrial Inheritance</a:t>
            </a:r>
          </a:p>
          <a:p>
            <a:pPr lvl="1"/>
            <a:r>
              <a:rPr lang="en-US" dirty="0" smtClean="0"/>
              <a:t>Mutations in the non-nuclear DNA mitochondria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40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Homozygous</a:t>
            </a:r>
            <a:r>
              <a:rPr lang="en-US" dirty="0" smtClean="0"/>
              <a:t> means that the two alleles an individual possesses for one gene are the same i.e. AA or </a:t>
            </a:r>
            <a:r>
              <a:rPr lang="en-US" dirty="0" err="1" smtClean="0"/>
              <a:t>aa</a:t>
            </a:r>
            <a:endParaRPr lang="en-US" dirty="0" smtClean="0"/>
          </a:p>
          <a:p>
            <a:r>
              <a:rPr lang="en-US" b="1" dirty="0" smtClean="0"/>
              <a:t>Heterozygous</a:t>
            </a:r>
            <a:r>
              <a:rPr lang="en-US" dirty="0" smtClean="0"/>
              <a:t> means that the two alleles an individual possesses for one gene are different i.e. </a:t>
            </a:r>
            <a:r>
              <a:rPr lang="en-US" dirty="0" err="1" smtClean="0"/>
              <a:t>Aa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32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730674"/>
            <a:ext cx="10820400" cy="3488011"/>
          </a:xfrm>
        </p:spPr>
        <p:txBody>
          <a:bodyPr/>
          <a:lstStyle/>
          <a:p>
            <a:r>
              <a:rPr lang="en-US" dirty="0" smtClean="0"/>
              <a:t>What is the difference between the following?</a:t>
            </a:r>
          </a:p>
          <a:p>
            <a:pPr marL="0" indent="0">
              <a:buNone/>
            </a:pPr>
            <a:endParaRPr lang="en-US" dirty="0" smtClean="0"/>
          </a:p>
          <a:p>
            <a:pPr marL="457200" indent="-457200">
              <a:buAutoNum type="alphaLcPeriod"/>
            </a:pPr>
            <a:r>
              <a:rPr lang="en-US" dirty="0" smtClean="0"/>
              <a:t>Single gene inheritance</a:t>
            </a:r>
          </a:p>
          <a:p>
            <a:pPr marL="457200" indent="-457200">
              <a:buAutoNum type="alphaLcPeriod"/>
            </a:pPr>
            <a:r>
              <a:rPr lang="en-US" dirty="0" smtClean="0"/>
              <a:t>Mitochondrial Inheritance</a:t>
            </a:r>
          </a:p>
          <a:p>
            <a:pPr marL="457200" indent="-457200">
              <a:buAutoNum type="alphaLcPeriod"/>
            </a:pPr>
            <a:r>
              <a:rPr lang="en-US" dirty="0" smtClean="0"/>
              <a:t>Multifactorial Inheritance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9825" y="339324"/>
            <a:ext cx="21336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2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66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6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</a:t>
            </a: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  <a:endParaRPr lang="en-US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172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of 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022600"/>
            <a:ext cx="10820400" cy="3196085"/>
          </a:xfrm>
        </p:spPr>
        <p:txBody>
          <a:bodyPr/>
          <a:lstStyle/>
          <a:p>
            <a:r>
              <a:rPr lang="en-US" dirty="0" smtClean="0"/>
              <a:t>Inheritance </a:t>
            </a:r>
            <a:r>
              <a:rPr lang="en-US" dirty="0"/>
              <a:t>patterns describe </a:t>
            </a:r>
            <a:r>
              <a:rPr lang="en-US" dirty="0">
                <a:solidFill>
                  <a:srgbClr val="FF0000"/>
                </a:solidFill>
              </a:rPr>
              <a:t>how a disease is transmitted in families</a:t>
            </a:r>
            <a:r>
              <a:rPr lang="en-US" dirty="0"/>
              <a:t>. </a:t>
            </a:r>
          </a:p>
          <a:p>
            <a:r>
              <a:rPr lang="en-US" dirty="0"/>
              <a:t>These patterns help to predict the recurrence risk for relatives.</a:t>
            </a:r>
          </a:p>
          <a:p>
            <a:r>
              <a:rPr lang="en-US" dirty="0"/>
              <a:t>In general, inheritance patterns for single gene disorders are classified based on whether they are autosomal or X-linked and whether they have a dominant or recessive pattern of inheritance. </a:t>
            </a:r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disorders are called </a:t>
            </a:r>
            <a:r>
              <a:rPr lang="en-US" b="1" i="1" dirty="0" err="1"/>
              <a:t>Mendelian</a:t>
            </a:r>
            <a:r>
              <a:rPr lang="en-US" b="1" i="1" dirty="0"/>
              <a:t> disorders</a:t>
            </a:r>
            <a:r>
              <a:rPr lang="en-US" dirty="0"/>
              <a:t>, after the geneticist </a:t>
            </a:r>
            <a:r>
              <a:rPr lang="en-US" dirty="0" err="1"/>
              <a:t>Gregor</a:t>
            </a:r>
            <a:r>
              <a:rPr lang="en-US" dirty="0"/>
              <a:t> Mendel.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4300" y="2057401"/>
            <a:ext cx="36240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4800" b="1" dirty="0">
                <a:ln w="22225">
                  <a:solidFill>
                    <a:srgbClr val="9D074E"/>
                  </a:solidFill>
                  <a:prstDash val="solid"/>
                </a:ln>
                <a:solidFill>
                  <a:srgbClr val="9D074E">
                    <a:lumMod val="40000"/>
                    <a:lumOff val="60000"/>
                  </a:srgbClr>
                </a:solidFill>
              </a:rPr>
              <a:t>MODE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5150" y="1012399"/>
            <a:ext cx="194310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40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and types of 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Single Gene Inheritance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Autosomal dominant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Autosomal recessive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X-linked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Multifactorial Inheritance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Mitochondrial Inheritance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51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Single gene inheritance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810000"/>
            <a:ext cx="9448800" cy="1584959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b="1" dirty="0" err="1" smtClean="0"/>
              <a:t>Autosomal</a:t>
            </a:r>
            <a:r>
              <a:rPr lang="en-US" b="1" dirty="0" smtClean="0"/>
              <a:t> dominant</a:t>
            </a:r>
          </a:p>
          <a:p>
            <a:pPr marL="457200" indent="-457200">
              <a:buAutoNum type="arabicPeriod"/>
            </a:pPr>
            <a:r>
              <a:rPr lang="en-US" b="1" dirty="0" err="1" smtClean="0"/>
              <a:t>Autosomal</a:t>
            </a:r>
            <a:r>
              <a:rPr lang="en-US" b="1" dirty="0" smtClean="0"/>
              <a:t> recessive</a:t>
            </a:r>
          </a:p>
          <a:p>
            <a:pPr marL="457200" indent="-457200">
              <a:buAutoNum type="arabicPeriod"/>
            </a:pPr>
            <a:r>
              <a:rPr lang="en-US" b="1" dirty="0" smtClean="0"/>
              <a:t>Sex linked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43707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gene 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49500"/>
            <a:ext cx="10820400" cy="3869185"/>
          </a:xfrm>
        </p:spPr>
        <p:txBody>
          <a:bodyPr/>
          <a:lstStyle/>
          <a:p>
            <a:r>
              <a:rPr lang="en-US" dirty="0"/>
              <a:t>Genetic conditions caused by a mutation in a single gene follow predictable patterns of inheritance within families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Types</a:t>
            </a:r>
          </a:p>
          <a:p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Autosomal dominant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Autosomal recessive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X-linked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07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1757</Words>
  <Application>Microsoft Office PowerPoint</Application>
  <PresentationFormat>Widescreen</PresentationFormat>
  <Paragraphs>246</Paragraphs>
  <Slides>51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51</vt:i4>
      </vt:variant>
    </vt:vector>
  </HeadingPairs>
  <TitlesOfParts>
    <vt:vector size="59" baseType="lpstr">
      <vt:lpstr>Arial</vt:lpstr>
      <vt:lpstr>Calibri</vt:lpstr>
      <vt:lpstr>Calibri Light</vt:lpstr>
      <vt:lpstr>Century Gothic</vt:lpstr>
      <vt:lpstr>Times New Roman</vt:lpstr>
      <vt:lpstr>Wingdings</vt:lpstr>
      <vt:lpstr>Office Theme</vt:lpstr>
      <vt:lpstr>Vapor Trail</vt:lpstr>
      <vt:lpstr>Unit 3</vt:lpstr>
      <vt:lpstr>Different mode and types of inheritance</vt:lpstr>
      <vt:lpstr>Definition </vt:lpstr>
      <vt:lpstr>PowerPoint Presentation</vt:lpstr>
      <vt:lpstr>PowerPoint Presentation</vt:lpstr>
      <vt:lpstr>Mode of inheritance</vt:lpstr>
      <vt:lpstr>Mode and types of inheritance</vt:lpstr>
      <vt:lpstr>Single gene inheritance</vt:lpstr>
      <vt:lpstr>Single gene inheritance</vt:lpstr>
      <vt:lpstr>Single autosomal dominant gene - conditions that are manifest in heterozygotes (individuals with just one copy of the mutant allele).  </vt:lpstr>
      <vt:lpstr>PowerPoint Presentation</vt:lpstr>
      <vt:lpstr>How will it be inherited?</vt:lpstr>
      <vt:lpstr>conditions </vt:lpstr>
      <vt:lpstr>Features of autosomal dominant inheritance that you may see on a family tree include: </vt:lpstr>
      <vt:lpstr>Autosomal dominant diseases</vt:lpstr>
      <vt:lpstr>SINGLE AUTOSOMAL RECESSIVE GENE - conditions are only manifest in individuals who have two copies of the mutant allele (are homozygous). </vt:lpstr>
      <vt:lpstr>PowerPoint Presentation</vt:lpstr>
      <vt:lpstr>How will it be inherited? </vt:lpstr>
      <vt:lpstr>Autosomal recessive conditions </vt:lpstr>
      <vt:lpstr>Features of autosomal recessive inheritance that you may see on a family tree include: </vt:lpstr>
      <vt:lpstr>PowerPoint Presentation</vt:lpstr>
      <vt:lpstr>Autosomal recessive diseases</vt:lpstr>
      <vt:lpstr>Autosomal codominant inheritance</vt:lpstr>
      <vt:lpstr>Some examples of human codominant traits include:</vt:lpstr>
      <vt:lpstr>PowerPoint Presentation</vt:lpstr>
      <vt:lpstr>Comparison of autosomal dominant and recessive modes of inheritance</vt:lpstr>
      <vt:lpstr>Sex linked inheritance</vt:lpstr>
      <vt:lpstr>types</vt:lpstr>
      <vt:lpstr>SeX- linked inheritance</vt:lpstr>
      <vt:lpstr>PowerPoint Presentation</vt:lpstr>
      <vt:lpstr>males</vt:lpstr>
      <vt:lpstr>females</vt:lpstr>
      <vt:lpstr>Examples for sex-linked inheritance</vt:lpstr>
      <vt:lpstr>Features of X-linked recessive inheritance that you may see on a family tree include: </vt:lpstr>
      <vt:lpstr>example</vt:lpstr>
      <vt:lpstr>X-linked dominant </vt:lpstr>
      <vt:lpstr>Punnet square</vt:lpstr>
      <vt:lpstr>PowerPoint Presentation</vt:lpstr>
      <vt:lpstr>Multifactorial inheritance</vt:lpstr>
      <vt:lpstr>PowerPoint Presentation</vt:lpstr>
      <vt:lpstr>PowerPoint Presentation</vt:lpstr>
      <vt:lpstr>Multifactorial conditions</vt:lpstr>
      <vt:lpstr>PowerPoint Presentation</vt:lpstr>
      <vt:lpstr>CHARACTERISTICS OF MULTIFACTORIAL INHERITANCE</vt:lpstr>
      <vt:lpstr>Mitochondrial inheritance</vt:lpstr>
      <vt:lpstr>KEY POINTS to remember</vt:lpstr>
      <vt:lpstr>Examples of mitochondrial inheritance</vt:lpstr>
      <vt:lpstr>Did you know?</vt:lpstr>
      <vt:lpstr>summary</vt:lpstr>
      <vt:lpstr>activity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</dc:title>
  <dc:creator>Abdualrahman Alshehry</dc:creator>
  <cp:lastModifiedBy>Abdualrahman Alshehry</cp:lastModifiedBy>
  <cp:revision>3</cp:revision>
  <dcterms:created xsi:type="dcterms:W3CDTF">2016-10-21T18:07:24Z</dcterms:created>
  <dcterms:modified xsi:type="dcterms:W3CDTF">2016-10-21T18:22:41Z</dcterms:modified>
</cp:coreProperties>
</file>