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74" r:id="rId11"/>
    <p:sldId id="283" r:id="rId12"/>
    <p:sldId id="284" r:id="rId13"/>
    <p:sldId id="285" r:id="rId14"/>
    <p:sldId id="286" r:id="rId15"/>
    <p:sldId id="287" r:id="rId16"/>
    <p:sldId id="291" r:id="rId17"/>
    <p:sldId id="294" r:id="rId18"/>
    <p:sldId id="295" r:id="rId19"/>
    <p:sldId id="298" r:id="rId20"/>
    <p:sldId id="299" r:id="rId21"/>
    <p:sldId id="300" r:id="rId22"/>
    <p:sldId id="301" r:id="rId23"/>
    <p:sldId id="303" r:id="rId24"/>
    <p:sldId id="304" r:id="rId25"/>
    <p:sldId id="3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3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3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0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8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6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09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93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8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41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63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72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80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4192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98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4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72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29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7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5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2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84D3-546F-4876-B271-166CCF990DC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2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84D3-546F-4876-B271-166CCF990DC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480EE-3F1B-4960-BE1B-7BDC7754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0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5/4/2017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0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1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Y- Linked (</a:t>
            </a:r>
            <a:r>
              <a:rPr lang="en-US" dirty="0" err="1" smtClean="0"/>
              <a:t>holandric</a:t>
            </a:r>
            <a:r>
              <a:rPr lang="en-US" dirty="0" smtClean="0"/>
              <a:t> inheritance)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X- linked recessive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X- linked dominant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X- linked </a:t>
            </a:r>
            <a:r>
              <a:rPr lang="en-US" dirty="0" err="1" smtClean="0"/>
              <a:t>codominant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0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SeX</a:t>
            </a:r>
            <a:r>
              <a:rPr lang="en-US" dirty="0" smtClean="0"/>
              <a:t>- linked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55520"/>
            <a:ext cx="10820400" cy="3963165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X-linked disorders are those in which the defective gene lies on the X </a:t>
            </a: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chromosome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If we inherit two copies of the X chromosome, we're female; an X and a Y, and we're male. </a:t>
            </a: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We inherit the sex chromosomes along with the other 44 (22 pairs) of </a:t>
            </a:r>
            <a:r>
              <a:rPr lang="en-US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non-sex chromosomes 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from our parents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800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3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00" y="2057400"/>
            <a:ext cx="5334000" cy="41608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52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is the reason why a male who carries an abnormal gene on his single X chromosome will express clinical signs of disease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whereas a woman who has an abnormal gene on only one of her X chromosomes will be a carrier.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X-linked </a:t>
            </a:r>
            <a:r>
              <a:rPr lang="en-US" dirty="0"/>
              <a:t>disorders are most common in males as there is no second X chromosome carrying the normal copy to compensate.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/>
              <a:t>In males therefore a recessive gene can cause a genetic disorder.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9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Females are less likely to be affected as they have the non-affected X chromosome as well. </a:t>
            </a:r>
            <a:endParaRPr lang="en-US" dirty="0" smtClean="0"/>
          </a:p>
          <a:p>
            <a:pPr algn="just"/>
            <a:r>
              <a:rPr lang="en-US" dirty="0" smtClean="0"/>
              <a:t>Females </a:t>
            </a:r>
            <a:r>
              <a:rPr lang="en-US" dirty="0"/>
              <a:t>rarely show signs of X-linked recessive conditions as they usually have a second unaltered copy of the gene on their other X chromosome to compensate for an altered </a:t>
            </a:r>
            <a:r>
              <a:rPr lang="en-US" dirty="0" smtClean="0"/>
              <a:t>gene.</a:t>
            </a:r>
          </a:p>
          <a:p>
            <a:pPr algn="just"/>
            <a:r>
              <a:rPr lang="en-US" dirty="0" smtClean="0"/>
              <a:t>A </a:t>
            </a:r>
            <a:r>
              <a:rPr lang="en-US" dirty="0"/>
              <a:t>female who has a gene alteration on one of her X chromosomes is said to be a carrier for the X-linked recessive condition.</a:t>
            </a:r>
          </a:p>
        </p:txBody>
      </p:sp>
    </p:spTree>
    <p:extLst>
      <p:ext uri="{BB962C8B-B14F-4D97-AF65-F5344CB8AC3E}">
        <p14:creationId xmlns:p14="http://schemas.microsoft.com/office/powerpoint/2010/main" val="285756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  <a:t>X-linked dominant</a:t>
            </a:r>
            <a:b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2"/>
            <a:ext cx="10820400" cy="4161284"/>
          </a:xfrm>
        </p:spPr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inheritance pattern describing a dominant trait or condition caused by a mutation in a gene on the X chromosome. 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condition is expressed in heterozygous females as well as males, who have only one X chromosome. 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Affected </a:t>
            </a:r>
            <a:r>
              <a:rPr lang="en-US" dirty="0"/>
              <a:t>males tend to have more significant disease than affected females. 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Disorders </a:t>
            </a:r>
            <a:r>
              <a:rPr lang="en-US" dirty="0"/>
              <a:t>inherited in this manner are relatively rare.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Multifactorial inheritance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9520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92101"/>
            <a:ext cx="8610600" cy="1181100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MULTIFACTORIAL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87600"/>
            <a:ext cx="10820400" cy="38310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Polygenic threshold characters tend to run </a:t>
            </a:r>
            <a:r>
              <a:rPr lang="en-US" dirty="0" smtClean="0"/>
              <a:t>in families </a:t>
            </a:r>
            <a:r>
              <a:rPr lang="en-US" dirty="0"/>
              <a:t>because affected individuals </a:t>
            </a:r>
            <a:r>
              <a:rPr lang="en-US" dirty="0" smtClean="0"/>
              <a:t>have relatives </a:t>
            </a:r>
            <a:r>
              <a:rPr lang="en-US" dirty="0"/>
              <a:t>who share their genes with them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Parents who have several affected </a:t>
            </a:r>
            <a:r>
              <a:rPr lang="en-US" dirty="0" smtClean="0"/>
              <a:t>children will </a:t>
            </a:r>
            <a:r>
              <a:rPr lang="en-US" dirty="0"/>
              <a:t>have more high risk alleles than </a:t>
            </a:r>
            <a:r>
              <a:rPr lang="en-US" dirty="0" smtClean="0"/>
              <a:t>parents with </a:t>
            </a:r>
            <a:r>
              <a:rPr lang="en-US" dirty="0"/>
              <a:t>only one affected child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Thus recurrence risk increases </a:t>
            </a:r>
            <a:r>
              <a:rPr lang="en-US" dirty="0" smtClean="0"/>
              <a:t>with increasing </a:t>
            </a:r>
            <a:r>
              <a:rPr lang="en-US" dirty="0"/>
              <a:t>number of previously </a:t>
            </a:r>
            <a:r>
              <a:rPr lang="en-US" dirty="0" smtClean="0"/>
              <a:t>affected children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 mode and types of inheritance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Mitochondrial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7886700" cy="4161284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The transmission of the mitochondrial genome from mother to child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4200" b="1" dirty="0" smtClean="0">
                <a:solidFill>
                  <a:srgbClr val="FF0000"/>
                </a:solidFill>
              </a:rPr>
              <a:t>WHY?</a:t>
            </a:r>
            <a:r>
              <a:rPr lang="en-US" sz="4200" dirty="0" smtClean="0"/>
              <a:t> </a:t>
            </a:r>
            <a:r>
              <a:rPr lang="en-US" sz="2400" dirty="0" smtClean="0"/>
              <a:t>Since </a:t>
            </a:r>
            <a:r>
              <a:rPr lang="en-US" sz="2400" dirty="0"/>
              <a:t>egg cells, but not sperm cells, keep their mitochondria during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fertilization</a:t>
            </a:r>
            <a:r>
              <a:rPr lang="en-US" sz="2400" dirty="0"/>
              <a:t>, mitochondrial DNA is always inherited from the female parent.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4600" b="1" dirty="0" smtClean="0">
                <a:solidFill>
                  <a:srgbClr val="FF0000"/>
                </a:solidFill>
              </a:rPr>
              <a:t>Causes:</a:t>
            </a:r>
            <a:r>
              <a:rPr lang="en-US" sz="4600" dirty="0" smtClean="0"/>
              <a:t>  </a:t>
            </a:r>
            <a:r>
              <a:rPr lang="en-US" sz="2400" dirty="0" smtClean="0"/>
              <a:t>mutations </a:t>
            </a:r>
            <a:r>
              <a:rPr lang="en-US" sz="2400" dirty="0"/>
              <a:t>in the non-nuclear DNA of mitochondria.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Both males and females are equally affected</a:t>
            </a:r>
          </a:p>
          <a:p>
            <a:endParaRPr lang="en-US" sz="2400" dirty="0" smtClean="0"/>
          </a:p>
          <a:p>
            <a:r>
              <a:rPr lang="en-US" sz="2400" dirty="0"/>
              <a:t>An affected male does not pass on his mitochondria to his children, so all his children will be unaffected.  </a:t>
            </a:r>
            <a:r>
              <a:rPr lang="en-US" sz="2400" i="1" dirty="0"/>
              <a:t>This is called mitochondrial (sometimes matrilineal) inheritance</a:t>
            </a:r>
            <a:r>
              <a:rPr lang="en-US" sz="2400" i="1" dirty="0" smtClean="0"/>
              <a:t>.</a:t>
            </a:r>
          </a:p>
          <a:p>
            <a:endParaRPr lang="en-US" sz="2400" i="1" dirty="0" smtClean="0"/>
          </a:p>
          <a:p>
            <a:r>
              <a:rPr lang="en-US" sz="2400" b="1" dirty="0" smtClean="0"/>
              <a:t>Neuromuscular Features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1753644"/>
            <a:ext cx="3340100" cy="38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5818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POINTS to remember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12899"/>
            <a:ext cx="7556500" cy="2120901"/>
          </a:xfrm>
        </p:spPr>
      </p:pic>
      <p:sp>
        <p:nvSpPr>
          <p:cNvPr id="5" name="Rectangle 4"/>
          <p:cNvSpPr/>
          <p:nvPr/>
        </p:nvSpPr>
        <p:spPr>
          <a:xfrm>
            <a:off x="1104900" y="3733801"/>
            <a:ext cx="10401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The pattern of inheritance associated with alterations in the </a:t>
            </a:r>
            <a:r>
              <a:rPr lang="en-US" dirty="0" err="1">
                <a:solidFill>
                  <a:prstClr val="black"/>
                </a:solidFill>
              </a:rPr>
              <a:t>mtDNA</a:t>
            </a:r>
            <a:r>
              <a:rPr lang="en-US" dirty="0">
                <a:solidFill>
                  <a:prstClr val="black"/>
                </a:solidFill>
              </a:rPr>
              <a:t> involves both males and females, but always with the condition passed on through the </a:t>
            </a:r>
            <a:r>
              <a:rPr lang="en-US" b="1" u="sng" dirty="0">
                <a:solidFill>
                  <a:prstClr val="black"/>
                </a:solidFill>
              </a:rPr>
              <a:t>female line </a:t>
            </a:r>
            <a:r>
              <a:rPr lang="en-US" dirty="0">
                <a:solidFill>
                  <a:prstClr val="black"/>
                </a:solidFill>
              </a:rPr>
              <a:t>(maternal inheritance). </a:t>
            </a:r>
          </a:p>
          <a:p>
            <a:pPr algn="just" defTabSz="457200"/>
            <a:endParaRPr lang="en-US" dirty="0">
              <a:solidFill>
                <a:prstClr val="black"/>
              </a:solidFill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Since many mitochondria are passed into the egg from the cells in the ovary, all the offspring of an affected woman would be expected to inherit the condition.</a:t>
            </a:r>
          </a:p>
          <a:p>
            <a:pPr algn="just" defTabSz="457200"/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An affected male does not pass his mitochondria on to his children, so his children will be unaffected.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7439">
            <a:off x="3645808" y="666191"/>
            <a:ext cx="2057703" cy="8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1800"/>
            <a:ext cx="4914900" cy="45168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As a mitochondrial condition is caused by incorrectly functioning mitochondria, it may be due to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- an alteration in the nuclear </a:t>
            </a:r>
            <a:r>
              <a:rPr lang="en-US" dirty="0" smtClean="0"/>
              <a:t>DNA (e genome)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- an alteration in the mitochondrial DNA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1656210"/>
            <a:ext cx="6096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Gene Inheritance</a:t>
            </a:r>
          </a:p>
          <a:p>
            <a:pPr lvl="1"/>
            <a:r>
              <a:rPr lang="en-US" dirty="0" smtClean="0"/>
              <a:t>Changes or mutations occur in DNA sequence of a single gene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Multifactorial Inheritance</a:t>
            </a:r>
          </a:p>
          <a:p>
            <a:pPr lvl="1"/>
            <a:r>
              <a:rPr lang="en-US" dirty="0" smtClean="0"/>
              <a:t>A combination of environmental factors and multiple gene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Mitochondrial Inheritance</a:t>
            </a:r>
          </a:p>
          <a:p>
            <a:pPr lvl="1"/>
            <a:r>
              <a:rPr lang="en-US" dirty="0" smtClean="0"/>
              <a:t>Mutations in the non-nuclear DNA mitochondria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7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21527"/>
          </a:xfrm>
        </p:spPr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10820400" cy="3395027"/>
          </a:xfrm>
        </p:spPr>
        <p:txBody>
          <a:bodyPr>
            <a:normAutofit/>
          </a:bodyPr>
          <a:lstStyle/>
          <a:p>
            <a:r>
              <a:rPr lang="en-US" b="1" dirty="0" smtClean="0"/>
              <a:t>Allelle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an alternative form of a </a:t>
            </a:r>
            <a:r>
              <a:rPr lang="en-US" dirty="0" smtClean="0"/>
              <a:t>gene </a:t>
            </a:r>
            <a:r>
              <a:rPr lang="en-US" dirty="0"/>
              <a:t>(one member of a pair) that is located at a specific position on a specific </a:t>
            </a:r>
            <a:r>
              <a:rPr lang="en-US" dirty="0" smtClean="0"/>
              <a:t>chromosome. </a:t>
            </a:r>
          </a:p>
          <a:p>
            <a:pPr lvl="1"/>
            <a:r>
              <a:rPr lang="en-US" dirty="0" smtClean="0"/>
              <a:t>These DNA coding </a:t>
            </a:r>
            <a:r>
              <a:rPr lang="en-US" dirty="0"/>
              <a:t>determine distinct traits that can be passed on from parents to offspring.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process by which alleles are transmitted was discovered by </a:t>
            </a:r>
            <a:r>
              <a:rPr lang="en-US" dirty="0" err="1"/>
              <a:t>Gregor</a:t>
            </a:r>
            <a:r>
              <a:rPr lang="en-US" dirty="0"/>
              <a:t> Mendel and formulated in what is known as </a:t>
            </a:r>
            <a:r>
              <a:rPr lang="en-US" dirty="0" smtClean="0"/>
              <a:t>Mendel’s law of segregation.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gene for seed shape in pea plants exists in two forms, one form or allele for round seed shape (R) and the other for wrinkled seed shape (r).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31" y="4880927"/>
            <a:ext cx="2938145" cy="1875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454" y="4880926"/>
            <a:ext cx="4469946" cy="1875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300" y="4925375"/>
            <a:ext cx="3881078" cy="17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Inheritance</a:t>
            </a:r>
            <a:endParaRPr lang="en-US" b="1" dirty="0" smtClean="0"/>
          </a:p>
          <a:p>
            <a:pPr lvl="1"/>
            <a:r>
              <a:rPr lang="en-US" dirty="0" smtClean="0"/>
              <a:t>Genetic trait or characteristic that is passed on from a parent to the next generation of offspring</a:t>
            </a:r>
          </a:p>
          <a:p>
            <a:r>
              <a:rPr lang="en-US" b="1" dirty="0" smtClean="0"/>
              <a:t>Dominant </a:t>
            </a:r>
            <a:r>
              <a:rPr lang="en-US" b="1" dirty="0"/>
              <a:t>genes </a:t>
            </a:r>
            <a:r>
              <a:rPr lang="en-US" dirty="0"/>
              <a:t>are most often expressed as observable characteristics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Recessive </a:t>
            </a:r>
            <a:r>
              <a:rPr lang="en-US" b="1" dirty="0"/>
              <a:t>genes </a:t>
            </a:r>
            <a:r>
              <a:rPr lang="en-US" dirty="0"/>
              <a:t>are most often masked by the dominant genes, unless the offspring inherits one of the same recessive gene from each parent. </a:t>
            </a:r>
          </a:p>
        </p:txBody>
      </p:sp>
    </p:spTree>
    <p:extLst>
      <p:ext uri="{BB962C8B-B14F-4D97-AF65-F5344CB8AC3E}">
        <p14:creationId xmlns:p14="http://schemas.microsoft.com/office/powerpoint/2010/main" val="4563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Homozygous</a:t>
            </a:r>
            <a:r>
              <a:rPr lang="en-US" dirty="0" smtClean="0"/>
              <a:t> means that the two alleles an individual possesses for one gene are the same i.e. AA or </a:t>
            </a:r>
            <a:r>
              <a:rPr lang="en-US" dirty="0" err="1" smtClean="0"/>
              <a:t>aa</a:t>
            </a:r>
            <a:endParaRPr lang="en-US" dirty="0" smtClean="0"/>
          </a:p>
          <a:p>
            <a:r>
              <a:rPr lang="en-US" b="1" dirty="0" smtClean="0"/>
              <a:t>Heterozygous</a:t>
            </a:r>
            <a:r>
              <a:rPr lang="en-US" dirty="0" smtClean="0"/>
              <a:t> means that the two alleles an individual possesses for one gene are different i.e. </a:t>
            </a:r>
            <a:r>
              <a:rPr lang="en-US" dirty="0" err="1" smtClean="0"/>
              <a:t>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and types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Single Gene Inheritance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Autosomal dominant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Autosomal recessive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X-linked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Multifactorial Inheritance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Mitochondrial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Single gene inheritance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9448800" cy="158495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 err="1" smtClean="0"/>
              <a:t>Autosomal</a:t>
            </a:r>
            <a:r>
              <a:rPr lang="en-US" b="1" dirty="0" smtClean="0"/>
              <a:t> dominant</a:t>
            </a:r>
          </a:p>
          <a:p>
            <a:pPr marL="457200" indent="-457200">
              <a:buAutoNum type="arabicPeriod"/>
            </a:pPr>
            <a:r>
              <a:rPr lang="en-US" b="1" dirty="0" err="1" smtClean="0"/>
              <a:t>Autosomal</a:t>
            </a:r>
            <a:r>
              <a:rPr lang="en-US" b="1" dirty="0" smtClean="0"/>
              <a:t> recessive</a:t>
            </a:r>
          </a:p>
          <a:p>
            <a:pPr marL="457200" indent="-457200">
              <a:buAutoNum type="arabicPeriod"/>
            </a:pPr>
            <a:r>
              <a:rPr lang="en-US" b="1" dirty="0" smtClean="0"/>
              <a:t>Sex linked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370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gene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49500"/>
            <a:ext cx="10820400" cy="3869185"/>
          </a:xfrm>
        </p:spPr>
        <p:txBody>
          <a:bodyPr/>
          <a:lstStyle/>
          <a:p>
            <a:r>
              <a:rPr lang="en-US" dirty="0"/>
              <a:t>Genetic conditions caused by a mutation in a single gene follow predictable patterns of inheritance within families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Types</a:t>
            </a:r>
          </a:p>
          <a:p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Autosomal dominant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Autosomal recessive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X-linked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0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  <a:t>Autosomal recessive conditions</a:t>
            </a:r>
            <a:br>
              <a:rPr lang="en-US" sz="2200" b="1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3400"/>
            <a:ext cx="10820400" cy="4415285"/>
          </a:xfrm>
        </p:spPr>
        <p:txBody>
          <a:bodyPr/>
          <a:lstStyle/>
          <a:p>
            <a:pPr algn="just"/>
            <a:r>
              <a:rPr lang="en-US" dirty="0" smtClean="0"/>
              <a:t>With </a:t>
            </a:r>
            <a:r>
              <a:rPr lang="en-US" dirty="0"/>
              <a:t>an autosomal recessive condition, a gene alteration needs to be present in both copies of a particular gene to cause sufficient impairment to cell function to cause disease.  The alterations are located on an </a:t>
            </a:r>
            <a:r>
              <a:rPr lang="en-US" b="1" dirty="0"/>
              <a:t>autosome</a:t>
            </a:r>
            <a:r>
              <a:rPr lang="en-US" b="1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 person with an autosomal recessive condition must have inherited one gene alteration from each parent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In autosomal recessive inheritance, people with one copy of the gene alteration do not have the condition.  They are said to be carriers for the autosomal recessive condition.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2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803</Words>
  <Application>Microsoft Office PowerPoint</Application>
  <PresentationFormat>Widescreen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Vapor Trail</vt:lpstr>
      <vt:lpstr>Unit 3</vt:lpstr>
      <vt:lpstr>Different mode and types of inheritance</vt:lpstr>
      <vt:lpstr>Definition </vt:lpstr>
      <vt:lpstr>PowerPoint Presentation</vt:lpstr>
      <vt:lpstr>PowerPoint Presentation</vt:lpstr>
      <vt:lpstr>Mode and types of inheritance</vt:lpstr>
      <vt:lpstr>Single gene inheritance</vt:lpstr>
      <vt:lpstr>Single gene inheritance</vt:lpstr>
      <vt:lpstr>Autosomal recessive conditions </vt:lpstr>
      <vt:lpstr>types</vt:lpstr>
      <vt:lpstr>SeX- linked inheritance</vt:lpstr>
      <vt:lpstr>PowerPoint Presentation</vt:lpstr>
      <vt:lpstr>males</vt:lpstr>
      <vt:lpstr>females</vt:lpstr>
      <vt:lpstr>X-linked dominant </vt:lpstr>
      <vt:lpstr>Multifactorial inheritance</vt:lpstr>
      <vt:lpstr>PowerPoint Presentation</vt:lpstr>
      <vt:lpstr>PowerPoint Presentation</vt:lpstr>
      <vt:lpstr>CHARACTERISTICS OF MULTIFACTORIAL INHERITANCE</vt:lpstr>
      <vt:lpstr>Mitochondrial inheritance</vt:lpstr>
      <vt:lpstr>KEY POINTS to remember</vt:lpstr>
      <vt:lpstr>Did you know?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Abdualrahman Alshehry</dc:creator>
  <cp:lastModifiedBy>Abdualrahman Alshehry</cp:lastModifiedBy>
  <cp:revision>5</cp:revision>
  <dcterms:created xsi:type="dcterms:W3CDTF">2016-10-21T18:07:24Z</dcterms:created>
  <dcterms:modified xsi:type="dcterms:W3CDTF">2017-05-04T15:12:55Z</dcterms:modified>
</cp:coreProperties>
</file>