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6" r:id="rId12"/>
    <p:sldId id="265" r:id="rId13"/>
    <p:sldId id="267" r:id="rId14"/>
    <p:sldId id="269" r:id="rId15"/>
    <p:sldId id="268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B2E9427-6658-4BE0-A131-EDDAFE75A7B2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27CE9B5-A7DE-4D3C-8C50-F0859078EA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 smtClean="0"/>
              <a:t>Unit 4</a:t>
            </a:r>
            <a:br>
              <a:rPr lang="en-US" sz="5400" b="1" dirty="0" smtClean="0"/>
            </a:br>
            <a:endParaRPr lang="en-US" sz="54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8219256" cy="17526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Countable &amp; Uncountable Nouns</a:t>
            </a:r>
          </a:p>
          <a:p>
            <a:pPr algn="ctr"/>
            <a:r>
              <a:rPr lang="en-US" sz="3600" b="1" dirty="0" smtClean="0"/>
              <a:t>Articles a/an &amp;  The</a:t>
            </a:r>
            <a:endParaRPr lang="en-US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Mohsen\Desktop\some any much a lot o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9776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8194" name="Picture 2" descr="C:\Users\Mohsen\Desktop\a 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136904" cy="5449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363272" cy="720080"/>
          </a:xfrm>
        </p:spPr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6" y="1412776"/>
          <a:ext cx="8219256" cy="49674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04456"/>
                <a:gridCol w="4114800"/>
              </a:tblGrid>
              <a:tr h="792088">
                <a:tc>
                  <a:txBody>
                    <a:bodyPr/>
                    <a:lstStyle/>
                    <a:p>
                      <a:r>
                        <a:rPr lang="en-US" dirty="0" smtClean="0"/>
                        <a:t>Countable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Uncountable</a:t>
                      </a:r>
                      <a:endParaRPr lang="en-US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 /</a:t>
                      </a:r>
                      <a:r>
                        <a:rPr lang="en-US" b="1" baseline="0" dirty="0" smtClean="0"/>
                        <a:t> a   (singular noun) </a:t>
                      </a:r>
                    </a:p>
                    <a:p>
                      <a:r>
                        <a:rPr lang="en-US" b="1" baseline="0" dirty="0" smtClean="0"/>
                        <a:t>               </a:t>
                      </a:r>
                      <a:r>
                        <a:rPr lang="en-US" b="1" strike="sngStrike" baseline="0" dirty="0" smtClean="0">
                          <a:solidFill>
                            <a:srgbClr val="FF0000"/>
                          </a:solidFill>
                        </a:rPr>
                        <a:t>(Plural noun)</a:t>
                      </a:r>
                      <a:endParaRPr lang="en-US" b="1" strike="sngStrike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 </a:t>
                      </a:r>
                      <a:r>
                        <a:rPr lang="en-US" b="1" strike="sngStrike" dirty="0" smtClean="0">
                          <a:solidFill>
                            <a:srgbClr val="FF0000"/>
                          </a:solidFill>
                        </a:rPr>
                        <a:t>An/a</a:t>
                      </a:r>
                      <a:endParaRPr lang="en-US" b="1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Some </a:t>
                      </a:r>
                      <a:r>
                        <a:rPr lang="en-US" dirty="0" smtClean="0"/>
                        <a:t>(+)</a:t>
                      </a:r>
                    </a:p>
                    <a:p>
                      <a:r>
                        <a:rPr lang="en-US" b="1" dirty="0" smtClean="0"/>
                        <a:t>Some </a:t>
                      </a:r>
                      <a:r>
                        <a:rPr lang="en-US" dirty="0" smtClean="0"/>
                        <a:t>(?)</a:t>
                      </a:r>
                      <a:r>
                        <a:rPr lang="en-US" baseline="0" dirty="0" smtClean="0"/>
                        <a:t> requests or offers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Some</a:t>
                      </a:r>
                      <a:r>
                        <a:rPr lang="en-US" dirty="0" smtClean="0"/>
                        <a:t> (+)</a:t>
                      </a:r>
                    </a:p>
                    <a:p>
                      <a:r>
                        <a:rPr lang="en-US" b="1" dirty="0" smtClean="0"/>
                        <a:t>Some </a:t>
                      </a:r>
                      <a:r>
                        <a:rPr lang="en-US" dirty="0" smtClean="0"/>
                        <a:t>(?)</a:t>
                      </a:r>
                      <a:r>
                        <a:rPr lang="en-US" baseline="0" dirty="0" smtClean="0"/>
                        <a:t> requests or offers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Any</a:t>
                      </a:r>
                      <a:r>
                        <a:rPr lang="en-US" dirty="0" smtClean="0"/>
                        <a:t> (-)</a:t>
                      </a:r>
                    </a:p>
                    <a:p>
                      <a:r>
                        <a:rPr lang="en-US" b="1" dirty="0" smtClean="0"/>
                        <a:t>Any </a:t>
                      </a:r>
                      <a:r>
                        <a:rPr lang="en-US" dirty="0" smtClean="0"/>
                        <a:t>(?)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Any</a:t>
                      </a:r>
                      <a:r>
                        <a:rPr lang="en-US" dirty="0" smtClean="0"/>
                        <a:t> (-)</a:t>
                      </a:r>
                    </a:p>
                    <a:p>
                      <a:r>
                        <a:rPr lang="en-US" b="1" dirty="0" smtClean="0"/>
                        <a:t>Any </a:t>
                      </a:r>
                      <a:r>
                        <a:rPr lang="en-US" dirty="0" smtClean="0"/>
                        <a:t>(?)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4746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 lot /</a:t>
                      </a:r>
                      <a:r>
                        <a:rPr lang="en-US" b="1" baseline="0" dirty="0" smtClean="0"/>
                        <a:t> lots of </a:t>
                      </a:r>
                      <a:r>
                        <a:rPr lang="en-US" baseline="0" dirty="0" smtClean="0"/>
                        <a:t>(+) (-) (?)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A lot /</a:t>
                      </a:r>
                      <a:r>
                        <a:rPr lang="en-US" b="1" baseline="0" dirty="0" smtClean="0"/>
                        <a:t> lots of </a:t>
                      </a:r>
                      <a:r>
                        <a:rPr lang="en-US" baseline="0" dirty="0" smtClean="0"/>
                        <a:t>(+) (-) (?)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Many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(-)</a:t>
                      </a:r>
                    </a:p>
                    <a:p>
                      <a:r>
                        <a:rPr lang="en-US" b="1" dirty="0" smtClean="0"/>
                        <a:t>Many </a:t>
                      </a:r>
                      <a:r>
                        <a:rPr lang="en-US" dirty="0" smtClean="0"/>
                        <a:t>(?)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Much</a:t>
                      </a:r>
                      <a:r>
                        <a:rPr lang="en-US" dirty="0" smtClean="0"/>
                        <a:t> (-)</a:t>
                      </a:r>
                    </a:p>
                    <a:p>
                      <a:r>
                        <a:rPr lang="en-US" b="1" dirty="0" smtClean="0"/>
                        <a:t>Much</a:t>
                      </a:r>
                      <a:r>
                        <a:rPr lang="en-US" dirty="0" smtClean="0"/>
                        <a:t>(?)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507288" cy="864096"/>
          </a:xfrm>
        </p:spPr>
        <p:txBody>
          <a:bodyPr/>
          <a:lstStyle/>
          <a:p>
            <a:r>
              <a:rPr lang="en-US" dirty="0" smtClean="0"/>
              <a:t>Articles (a/an the)</a:t>
            </a:r>
            <a:endParaRPr lang="en-US" dirty="0"/>
          </a:p>
        </p:txBody>
      </p:sp>
      <p:pic>
        <p:nvPicPr>
          <p:cNvPr id="9218" name="Picture 2" descr="C:\Users\Mohsen\Desktop\article flowcha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26125"/>
            <a:ext cx="8779558" cy="5443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363272" cy="720080"/>
          </a:xfrm>
        </p:spPr>
        <p:txBody>
          <a:bodyPr/>
          <a:lstStyle/>
          <a:p>
            <a:r>
              <a:rPr lang="en-US" dirty="0" smtClean="0"/>
              <a:t>Articles (a/an the):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6" y="1412776"/>
          <a:ext cx="8219256" cy="51812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04456"/>
                <a:gridCol w="4114800"/>
              </a:tblGrid>
              <a:tr h="792088">
                <a:tc>
                  <a:txBody>
                    <a:bodyPr/>
                    <a:lstStyle/>
                    <a:p>
                      <a:r>
                        <a:rPr lang="en-US" dirty="0" smtClean="0"/>
                        <a:t>Indefinite Article (a/an)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Definite Article (The)</a:t>
                      </a:r>
                      <a:endParaRPr lang="en-US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1- With </a:t>
                      </a:r>
                      <a:r>
                        <a:rPr lang="en-US" b="1" dirty="0" smtClean="0"/>
                        <a:t>Professions.</a:t>
                      </a:r>
                      <a:endParaRPr lang="en-US" b="1" dirty="0" smtClean="0"/>
                    </a:p>
                    <a:p>
                      <a:r>
                        <a:rPr lang="en-US" b="0" i="0" dirty="0" smtClean="0"/>
                        <a:t>e.g.  </a:t>
                      </a:r>
                      <a:r>
                        <a:rPr lang="en-US" dirty="0" smtClean="0"/>
                        <a:t>I’m </a:t>
                      </a:r>
                      <a:r>
                        <a:rPr lang="en-US" b="1" dirty="0" smtClean="0"/>
                        <a:t>a</a:t>
                      </a:r>
                      <a:r>
                        <a:rPr lang="en-US" dirty="0" smtClean="0"/>
                        <a:t> teacher.</a:t>
                      </a:r>
                    </a:p>
                    <a:p>
                      <a:r>
                        <a:rPr lang="en-US" dirty="0" smtClean="0"/>
                        <a:t>       She </a:t>
                      </a:r>
                      <a:r>
                        <a:rPr lang="en-US" dirty="0" smtClean="0"/>
                        <a:t>is</a:t>
                      </a:r>
                      <a:r>
                        <a:rPr lang="en-US" b="1" dirty="0" smtClean="0"/>
                        <a:t> a </a:t>
                      </a:r>
                      <a:r>
                        <a:rPr lang="en-US" dirty="0" smtClean="0"/>
                        <a:t>doctor.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1- Before seas, hotels,</a:t>
                      </a:r>
                      <a:r>
                        <a:rPr lang="en-US" b="1" baseline="0" dirty="0" smtClean="0"/>
                        <a:t> museums, &amp; newspapers.</a:t>
                      </a:r>
                    </a:p>
                    <a:p>
                      <a:endParaRPr lang="en-US" b="1" dirty="0" smtClean="0"/>
                    </a:p>
                    <a:p>
                      <a:r>
                        <a:rPr lang="en-US" b="0" i="0" dirty="0" smtClean="0"/>
                        <a:t>e.g.  </a:t>
                      </a:r>
                      <a:r>
                        <a:rPr lang="en-US" b="1" i="0" dirty="0" smtClean="0"/>
                        <a:t>The</a:t>
                      </a:r>
                      <a:r>
                        <a:rPr lang="en-US" b="0" i="0" baseline="0" dirty="0" smtClean="0"/>
                        <a:t> Atlantic.    </a:t>
                      </a:r>
                      <a:r>
                        <a:rPr lang="en-US" b="1" i="0" baseline="0" dirty="0" smtClean="0"/>
                        <a:t>The</a:t>
                      </a:r>
                      <a:r>
                        <a:rPr lang="en-US" b="0" i="0" baseline="0" dirty="0" smtClean="0"/>
                        <a:t> Ritz.</a:t>
                      </a:r>
                    </a:p>
                    <a:p>
                      <a:r>
                        <a:rPr lang="en-US" b="0" i="0" baseline="0" dirty="0" smtClean="0"/>
                        <a:t>        </a:t>
                      </a:r>
                      <a:r>
                        <a:rPr lang="en-US" b="1" i="0" baseline="0" dirty="0" smtClean="0"/>
                        <a:t>The</a:t>
                      </a:r>
                      <a:r>
                        <a:rPr lang="en-US" b="0" i="0" baseline="0" dirty="0" smtClean="0"/>
                        <a:t> Times.   </a:t>
                      </a:r>
                      <a:r>
                        <a:rPr lang="en-US" b="1" i="0" baseline="0" dirty="0" smtClean="0"/>
                        <a:t>The</a:t>
                      </a:r>
                      <a:r>
                        <a:rPr lang="en-US" b="0" i="0" baseline="0" dirty="0" smtClean="0"/>
                        <a:t> British museum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2- With some expressions</a:t>
                      </a:r>
                      <a:r>
                        <a:rPr lang="en-US" b="1" baseline="0" dirty="0" smtClean="0"/>
                        <a:t> of quantity</a:t>
                      </a:r>
                      <a:r>
                        <a:rPr lang="en-US" b="1" baseline="0" dirty="0" smtClean="0"/>
                        <a:t>.</a:t>
                      </a:r>
                    </a:p>
                    <a:p>
                      <a:endParaRPr lang="en-US" b="1" baseline="0" dirty="0" smtClean="0"/>
                    </a:p>
                    <a:p>
                      <a:r>
                        <a:rPr lang="en-US" baseline="0" dirty="0" smtClean="0"/>
                        <a:t>e.g.   </a:t>
                      </a:r>
                      <a:r>
                        <a:rPr lang="en-US" b="1" baseline="0" dirty="0" smtClean="0"/>
                        <a:t>A</a:t>
                      </a:r>
                      <a:r>
                        <a:rPr lang="en-US" baseline="0" dirty="0" smtClean="0"/>
                        <a:t> pair of   </a:t>
                      </a:r>
                      <a:r>
                        <a:rPr lang="en-US" b="1" baseline="0" dirty="0" smtClean="0"/>
                        <a:t>a</a:t>
                      </a:r>
                      <a:r>
                        <a:rPr lang="en-US" baseline="0" dirty="0" smtClean="0"/>
                        <a:t> little    </a:t>
                      </a:r>
                      <a:r>
                        <a:rPr lang="en-US" b="1" baseline="0" dirty="0" smtClean="0"/>
                        <a:t>a </a:t>
                      </a:r>
                      <a:r>
                        <a:rPr lang="en-US" baseline="0" dirty="0" smtClean="0"/>
                        <a:t>couple of  </a:t>
                      </a:r>
                    </a:p>
                    <a:p>
                      <a:r>
                        <a:rPr lang="en-US" b="1" baseline="0" dirty="0" smtClean="0"/>
                        <a:t>        a </a:t>
                      </a:r>
                      <a:r>
                        <a:rPr lang="en-US" baseline="0" dirty="0" smtClean="0"/>
                        <a:t>few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2- if there is only</a:t>
                      </a:r>
                      <a:r>
                        <a:rPr lang="en-US" b="1" baseline="0" dirty="0" smtClean="0"/>
                        <a:t> one of something.</a:t>
                      </a:r>
                    </a:p>
                    <a:p>
                      <a:endParaRPr lang="en-US" b="1" baseline="0" dirty="0" smtClean="0"/>
                    </a:p>
                    <a:p>
                      <a:r>
                        <a:rPr lang="en-US" baseline="0" dirty="0" smtClean="0"/>
                        <a:t>e.g.   </a:t>
                      </a:r>
                      <a:r>
                        <a:rPr lang="en-US" b="1" baseline="0" dirty="0" smtClean="0"/>
                        <a:t>The </a:t>
                      </a:r>
                      <a:r>
                        <a:rPr lang="en-US" b="0" baseline="0" dirty="0" smtClean="0"/>
                        <a:t>sun.</a:t>
                      </a:r>
                      <a:r>
                        <a:rPr lang="en-US" b="1" baseline="0" dirty="0" smtClean="0"/>
                        <a:t>      The </a:t>
                      </a:r>
                      <a:r>
                        <a:rPr lang="en-US" b="0" baseline="0" dirty="0" smtClean="0"/>
                        <a:t>Queen.</a:t>
                      </a:r>
                      <a:endParaRPr lang="en-US" b="0" dirty="0"/>
                    </a:p>
                  </a:txBody>
                  <a:tcPr/>
                </a:tc>
              </a:tr>
              <a:tr h="547464">
                <a:tc>
                  <a:txBody>
                    <a:bodyPr/>
                    <a:lstStyle/>
                    <a:p>
                      <a:r>
                        <a:rPr lang="en-US" dirty="0" smtClean="0"/>
                        <a:t>3- </a:t>
                      </a:r>
                      <a:r>
                        <a:rPr lang="en-US" b="1" dirty="0" smtClean="0"/>
                        <a:t>Exclamations with </a:t>
                      </a:r>
                      <a:r>
                        <a:rPr lang="en-US" b="1" i="1" dirty="0" smtClean="0"/>
                        <a:t>what + count </a:t>
                      </a:r>
                      <a:r>
                        <a:rPr lang="en-US" b="1" i="1" smtClean="0"/>
                        <a:t>noun.</a:t>
                      </a:r>
                      <a:endParaRPr lang="en-US" b="1" i="1" dirty="0" smtClean="0"/>
                    </a:p>
                    <a:p>
                      <a:r>
                        <a:rPr lang="en-US" b="0" i="0" dirty="0" smtClean="0"/>
                        <a:t>e.g. What </a:t>
                      </a:r>
                      <a:r>
                        <a:rPr lang="en-US" b="1" i="0" dirty="0" smtClean="0"/>
                        <a:t>a</a:t>
                      </a:r>
                      <a:r>
                        <a:rPr lang="en-US" b="0" i="0" dirty="0" smtClean="0"/>
                        <a:t> lovely day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3- With superlative adjective</a:t>
                      </a:r>
                      <a:r>
                        <a:rPr lang="en-US" b="1" baseline="0" dirty="0" smtClean="0"/>
                        <a:t>.</a:t>
                      </a:r>
                    </a:p>
                    <a:p>
                      <a:r>
                        <a:rPr lang="en-US" baseline="0" dirty="0" smtClean="0"/>
                        <a:t>e.g.   </a:t>
                      </a:r>
                      <a:r>
                        <a:rPr lang="en-US" b="1" baseline="0" dirty="0" smtClean="0"/>
                        <a:t>The </a:t>
                      </a:r>
                      <a:r>
                        <a:rPr lang="en-US" b="0" baseline="0" dirty="0" smtClean="0"/>
                        <a:t>richest.</a:t>
                      </a:r>
                      <a:r>
                        <a:rPr lang="en-US" b="1" baseline="0" dirty="0" smtClean="0"/>
                        <a:t> </a:t>
                      </a:r>
                    </a:p>
                    <a:p>
                      <a:r>
                        <a:rPr lang="en-US" b="1" baseline="0" dirty="0" smtClean="0"/>
                        <a:t>          The </a:t>
                      </a:r>
                      <a:r>
                        <a:rPr lang="en-US" b="0" baseline="0" dirty="0" smtClean="0"/>
                        <a:t>oldest.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Mohsen\Desktop\definite-and-indefinite-articles-8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Mohsen\Desktop\definite-and-indefinite-articles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892480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Agency FB" pitchFamily="34" charset="0"/>
              </a:rPr>
              <a:t>Expressions of quantity: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67544" y="1556791"/>
          <a:ext cx="8352928" cy="515719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76464"/>
                <a:gridCol w="4176464"/>
              </a:tblGrid>
              <a:tr h="72621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Countable </a:t>
                      </a:r>
                      <a:r>
                        <a:rPr lang="en-US" sz="2000" baseline="0" dirty="0" smtClean="0"/>
                        <a:t> Nouns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Uncountable </a:t>
                      </a:r>
                      <a:r>
                        <a:rPr lang="en-US" sz="1800" baseline="0" dirty="0" smtClean="0"/>
                        <a:t> Nouns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1652679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1- we</a:t>
                      </a:r>
                      <a:r>
                        <a:rPr lang="en-US" sz="2000" b="1" baseline="0" dirty="0" smtClean="0"/>
                        <a:t> c</a:t>
                      </a:r>
                      <a:r>
                        <a:rPr lang="en-US" sz="2000" b="1" dirty="0" smtClean="0"/>
                        <a:t>an count them.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e.g. three cups        two</a:t>
                      </a:r>
                      <a:r>
                        <a:rPr lang="en-US" sz="2000" baseline="0" dirty="0" smtClean="0"/>
                        <a:t> girls </a:t>
                      </a:r>
                    </a:p>
                    <a:p>
                      <a:r>
                        <a:rPr lang="en-US" sz="2000" baseline="0" dirty="0" smtClean="0"/>
                        <a:t>        ten pounds       four bananas</a:t>
                      </a:r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1- we</a:t>
                      </a:r>
                      <a:r>
                        <a:rPr lang="en-US" sz="2000" b="1" baseline="0" dirty="0" smtClean="0"/>
                        <a:t> c</a:t>
                      </a:r>
                      <a:r>
                        <a:rPr lang="en-US" sz="2000" b="1" dirty="0" smtClean="0"/>
                        <a:t>annot</a:t>
                      </a:r>
                      <a:r>
                        <a:rPr lang="en-US" sz="2000" b="1" baseline="0" dirty="0" smtClean="0"/>
                        <a:t> count them.</a:t>
                      </a:r>
                    </a:p>
                    <a:p>
                      <a:endParaRPr lang="en-US" sz="2000" baseline="0" dirty="0" smtClean="0"/>
                    </a:p>
                    <a:p>
                      <a:r>
                        <a:rPr lang="en-US" sz="2000" baseline="0" dirty="0" smtClean="0"/>
                        <a:t>e.g. water    bread    rice  </a:t>
                      </a:r>
                    </a:p>
                    <a:p>
                      <a:r>
                        <a:rPr lang="en-US" sz="2000" baseline="0" dirty="0" smtClean="0"/>
                        <a:t>        sugar  money</a:t>
                      </a:r>
                      <a:endParaRPr lang="en-US" sz="2000" dirty="0"/>
                    </a:p>
                  </a:txBody>
                  <a:tcPr/>
                </a:tc>
              </a:tr>
              <a:tr h="112562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2- Can</a:t>
                      </a:r>
                      <a:r>
                        <a:rPr lang="en-US" sz="2000" b="1" baseline="0" dirty="0" smtClean="0"/>
                        <a:t> be singular or plural</a:t>
                      </a:r>
                    </a:p>
                    <a:p>
                      <a:r>
                        <a:rPr lang="en-US" sz="2000" dirty="0" smtClean="0"/>
                        <a:t>e.g. I</a:t>
                      </a:r>
                      <a:r>
                        <a:rPr lang="en-US" sz="2000" baseline="0" dirty="0" smtClean="0"/>
                        <a:t> bought </a:t>
                      </a:r>
                      <a:r>
                        <a:rPr lang="en-US" sz="2000" b="1" dirty="0" smtClean="0"/>
                        <a:t>three </a:t>
                      </a:r>
                      <a:r>
                        <a:rPr lang="en-US" sz="2000" b="0" dirty="0" smtClean="0"/>
                        <a:t>cup</a:t>
                      </a:r>
                      <a:r>
                        <a:rPr lang="en-US" sz="2000" b="1" dirty="0" smtClean="0"/>
                        <a:t>s</a:t>
                      </a:r>
                      <a:r>
                        <a:rPr lang="en-US" sz="2000" dirty="0" smtClean="0"/>
                        <a:t>.</a:t>
                      </a:r>
                    </a:p>
                    <a:p>
                      <a:r>
                        <a:rPr lang="en-US" sz="2000" dirty="0" smtClean="0"/>
                        <a:t>        I bought </a:t>
                      </a:r>
                      <a:r>
                        <a:rPr lang="en-US" sz="2000" b="1" dirty="0" smtClean="0"/>
                        <a:t>one </a:t>
                      </a:r>
                      <a:r>
                        <a:rPr lang="en-US" sz="2000" b="0" dirty="0" smtClean="0"/>
                        <a:t>cup</a:t>
                      </a:r>
                      <a:r>
                        <a:rPr lang="en-US" sz="2000" dirty="0" smtClean="0"/>
                        <a:t>.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2- Cannot</a:t>
                      </a:r>
                      <a:r>
                        <a:rPr lang="en-US" sz="2000" b="1" baseline="0" dirty="0" smtClean="0"/>
                        <a:t> be plural</a:t>
                      </a:r>
                      <a:endParaRPr lang="en-US" sz="2000" b="1" dirty="0" smtClean="0"/>
                    </a:p>
                    <a:p>
                      <a:r>
                        <a:rPr lang="en-US" sz="2000" dirty="0" smtClean="0"/>
                        <a:t>e.g.</a:t>
                      </a:r>
                      <a:r>
                        <a:rPr lang="en-US" sz="2000" baseline="0" dirty="0" smtClean="0"/>
                        <a:t> The water </a:t>
                      </a:r>
                      <a:r>
                        <a:rPr lang="en-US" sz="2000" b="1" baseline="0" dirty="0" smtClean="0"/>
                        <a:t>is</a:t>
                      </a:r>
                      <a:r>
                        <a:rPr lang="en-US" sz="2000" baseline="0" dirty="0" smtClean="0"/>
                        <a:t> cold.</a:t>
                      </a:r>
                    </a:p>
                    <a:p>
                      <a:r>
                        <a:rPr lang="en-US" sz="2000" baseline="0" dirty="0" smtClean="0"/>
                        <a:t>        The </a:t>
                      </a:r>
                      <a:r>
                        <a:rPr lang="en-US" sz="2000" b="1" baseline="0" dirty="0" smtClean="0"/>
                        <a:t>water</a:t>
                      </a:r>
                      <a:r>
                        <a:rPr lang="en-US" sz="2000" b="1" strike="sngStrike" baseline="0" dirty="0" smtClean="0">
                          <a:solidFill>
                            <a:srgbClr val="FF0000"/>
                          </a:solidFill>
                        </a:rPr>
                        <a:t>s are</a:t>
                      </a:r>
                      <a:r>
                        <a:rPr lang="en-US" sz="2000" b="1" strike="noStrik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="0" strike="noStrike" baseline="0" dirty="0" smtClean="0"/>
                        <a:t>c</a:t>
                      </a:r>
                      <a:r>
                        <a:rPr lang="en-US" sz="2000" strike="noStrike" baseline="0" dirty="0" smtClean="0"/>
                        <a:t>old.</a:t>
                      </a:r>
                      <a:endParaRPr lang="en-US" sz="2000" strike="noStrike" dirty="0"/>
                    </a:p>
                  </a:txBody>
                  <a:tcPr/>
                </a:tc>
              </a:tr>
              <a:tr h="1652679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3- Can</a:t>
                      </a:r>
                      <a:r>
                        <a:rPr lang="en-US" sz="2000" b="1" baseline="0" dirty="0" smtClean="0"/>
                        <a:t> have a/an before the       singular.</a:t>
                      </a:r>
                    </a:p>
                    <a:p>
                      <a:r>
                        <a:rPr lang="en-US" sz="2000" dirty="0" smtClean="0"/>
                        <a:t>e.g. I</a:t>
                      </a:r>
                      <a:r>
                        <a:rPr lang="en-US" sz="2000" baseline="0" dirty="0" smtClean="0"/>
                        <a:t> bought </a:t>
                      </a:r>
                      <a:r>
                        <a:rPr lang="en-US" sz="2000" b="1" strike="sngStrike" baseline="0" dirty="0" smtClean="0">
                          <a:solidFill>
                            <a:srgbClr val="FF0000"/>
                          </a:solidFill>
                        </a:rPr>
                        <a:t>a </a:t>
                      </a:r>
                      <a:r>
                        <a:rPr lang="en-US" sz="2000" b="1" dirty="0" smtClean="0"/>
                        <a:t>three cups</a:t>
                      </a:r>
                      <a:r>
                        <a:rPr lang="en-US" sz="2000" dirty="0" smtClean="0"/>
                        <a:t>.</a:t>
                      </a:r>
                    </a:p>
                    <a:p>
                      <a:r>
                        <a:rPr lang="en-US" sz="2000" dirty="0" smtClean="0"/>
                        <a:t>        I bought </a:t>
                      </a:r>
                      <a:r>
                        <a:rPr lang="en-US" sz="2000" b="1" dirty="0" smtClean="0"/>
                        <a:t>a cup</a:t>
                      </a:r>
                      <a:r>
                        <a:rPr lang="en-US" sz="2000" dirty="0" smtClean="0"/>
                        <a:t>. </a:t>
                      </a:r>
                      <a:endParaRPr lang="en-US" sz="2000" b="1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3- Cannot</a:t>
                      </a:r>
                      <a:r>
                        <a:rPr lang="en-US" sz="2000" b="1" baseline="0" dirty="0" smtClean="0"/>
                        <a:t> have a/an before them.</a:t>
                      </a:r>
                    </a:p>
                    <a:p>
                      <a:r>
                        <a:rPr lang="en-US" sz="2000" dirty="0" smtClean="0"/>
                        <a:t>e.g. I</a:t>
                      </a:r>
                      <a:r>
                        <a:rPr lang="en-US" sz="2000" baseline="0" dirty="0" smtClean="0"/>
                        <a:t> bought </a:t>
                      </a:r>
                      <a:r>
                        <a:rPr lang="en-US" sz="2000" b="1" strike="sngStrike" baseline="0" dirty="0" smtClean="0">
                          <a:solidFill>
                            <a:srgbClr val="FF0000"/>
                          </a:solidFill>
                        </a:rPr>
                        <a:t>a </a:t>
                      </a:r>
                      <a:r>
                        <a:rPr lang="en-US" sz="2000" b="1" dirty="0" smtClean="0"/>
                        <a:t>sugar.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Mohsen\Desktop\adding -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12968" cy="5809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864096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Expressions of quantity:</a:t>
            </a:r>
            <a:endParaRPr lang="en-US" dirty="0"/>
          </a:p>
        </p:txBody>
      </p:sp>
      <p:pic>
        <p:nvPicPr>
          <p:cNvPr id="1026" name="Picture 2" descr="C:\Users\Mohsen\Desktop\countable-and-uncountable-nouns-many muc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496944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864096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Expressions of quantity:</a:t>
            </a:r>
            <a:endParaRPr lang="en-US" dirty="0"/>
          </a:p>
        </p:txBody>
      </p:sp>
      <p:pic>
        <p:nvPicPr>
          <p:cNvPr id="2050" name="Picture 2" descr="C:\Users\Mohsen\Desktop\few littl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68760"/>
            <a:ext cx="8712968" cy="5400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864096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Expressions of quantity:</a:t>
            </a:r>
            <a:endParaRPr lang="en-US" dirty="0"/>
          </a:p>
        </p:txBody>
      </p:sp>
      <p:pic>
        <p:nvPicPr>
          <p:cNvPr id="3074" name="Picture 2" descr="C:\Users\Mohsen\Desktop\alo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268760"/>
            <a:ext cx="8568952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864096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Expressions of quantity:</a:t>
            </a:r>
            <a:endParaRPr lang="en-US" dirty="0"/>
          </a:p>
        </p:txBody>
      </p:sp>
      <p:pic>
        <p:nvPicPr>
          <p:cNvPr id="4098" name="Picture 2" descr="C:\Users\Mohsen\Desktop\som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280920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Expressions of quantity</a:t>
            </a:r>
            <a:endParaRPr lang="en-US" dirty="0"/>
          </a:p>
        </p:txBody>
      </p:sp>
      <p:pic>
        <p:nvPicPr>
          <p:cNvPr id="6146" name="Picture 2" descr="C:\Users\Mohsen\Desktop\some an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7992888" cy="4876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864096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Expressions of quantity:</a:t>
            </a:r>
            <a:endParaRPr lang="en-US" dirty="0"/>
          </a:p>
        </p:txBody>
      </p:sp>
      <p:pic>
        <p:nvPicPr>
          <p:cNvPr id="5122" name="Picture 2" descr="C:\Users\Mohsen\Desktop\an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803925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119</TotalTime>
  <Words>331</Words>
  <Application>Microsoft Office PowerPoint</Application>
  <PresentationFormat>عرض على الشاشة (3:4)‏</PresentationFormat>
  <Paragraphs>74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حضري</vt:lpstr>
      <vt:lpstr>Unit 4 </vt:lpstr>
      <vt:lpstr> Expressions of quantity: </vt:lpstr>
      <vt:lpstr>الشريحة 3</vt:lpstr>
      <vt:lpstr>Expressions of quantity:</vt:lpstr>
      <vt:lpstr>Expressions of quantity:</vt:lpstr>
      <vt:lpstr>Expressions of quantity:</vt:lpstr>
      <vt:lpstr>Expressions of quantity:</vt:lpstr>
      <vt:lpstr>Expressions of quantity</vt:lpstr>
      <vt:lpstr>Expressions of quantity:</vt:lpstr>
      <vt:lpstr>الشريحة 10</vt:lpstr>
      <vt:lpstr>الشريحة 11</vt:lpstr>
      <vt:lpstr>Summary:</vt:lpstr>
      <vt:lpstr>Articles (a/an the)</vt:lpstr>
      <vt:lpstr>Articles (a/an the):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</dc:title>
  <dc:creator>Mohsen</dc:creator>
  <cp:lastModifiedBy>Mohsen</cp:lastModifiedBy>
  <cp:revision>19</cp:revision>
  <dcterms:created xsi:type="dcterms:W3CDTF">2017-10-04T18:41:18Z</dcterms:created>
  <dcterms:modified xsi:type="dcterms:W3CDTF">2017-10-05T00:09:40Z</dcterms:modified>
</cp:coreProperties>
</file>