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7" r:id="rId10"/>
    <p:sldId id="263" r:id="rId11"/>
    <p:sldId id="266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90BA7F-D25B-4E1E-B343-1AEAD681887F}" type="datetimeFigureOut">
              <a:rPr lang="ar-SA" smtClean="0"/>
              <a:pPr/>
              <a:t>19/03/1439</a:t>
            </a:fld>
            <a:endParaRPr lang="ar-S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498C6A-AD87-41B6-8F77-39E09D10E26A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Wells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Driven Wells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59363"/>
          </a:xfrm>
        </p:spPr>
        <p:txBody>
          <a:bodyPr>
            <a:noAutofit/>
          </a:bodyPr>
          <a:lstStyle/>
          <a:p>
            <a:pPr algn="just" rtl="0"/>
            <a:r>
              <a:rPr lang="en-US" sz="1500" dirty="0" smtClean="0"/>
              <a:t>A driven well consists of a series of connected lengths of pipe driven by repeated impacts into the ground below the water table.</a:t>
            </a:r>
          </a:p>
          <a:p>
            <a:pPr algn="just" rtl="0"/>
            <a:endParaRPr lang="en-US" sz="1500" dirty="0" smtClean="0"/>
          </a:p>
          <a:p>
            <a:pPr algn="just" rtl="0"/>
            <a:r>
              <a:rPr lang="en-US" sz="1500" dirty="0" smtClean="0"/>
              <a:t>Water enters the well through a drive point at the lower end of the well.</a:t>
            </a:r>
          </a:p>
          <a:p>
            <a:pPr algn="just" rtl="0"/>
            <a:endParaRPr lang="en-US" sz="1500" dirty="0" smtClean="0"/>
          </a:p>
          <a:p>
            <a:pPr algn="just" rtl="0"/>
            <a:r>
              <a:rPr lang="en-US" sz="1500" dirty="0" smtClean="0"/>
              <a:t>Diameters of driven wells are small, mostly falling in the range of 3 to 10 cm.</a:t>
            </a:r>
          </a:p>
          <a:p>
            <a:pPr algn="just" rtl="0"/>
            <a:endParaRPr lang="en-US" sz="1500" dirty="0" smtClean="0"/>
          </a:p>
          <a:p>
            <a:pPr algn="just" rtl="0"/>
            <a:r>
              <a:rPr lang="en-US" sz="1500" dirty="0" smtClean="0"/>
              <a:t>Depths are generally less than 15 meters but few may exceed 20 meters.</a:t>
            </a:r>
          </a:p>
          <a:p>
            <a:pPr algn="just" rtl="0"/>
            <a:endParaRPr lang="en-US" sz="1500" dirty="0" smtClean="0"/>
          </a:p>
          <a:p>
            <a:pPr algn="just" rtl="0"/>
            <a:r>
              <a:rPr lang="en-US" sz="1500" dirty="0" smtClean="0"/>
              <a:t>The water is taken out from these wells by a suction pump, therefore the water table must be close to the ground surface for a continuous water supply.</a:t>
            </a:r>
          </a:p>
          <a:p>
            <a:pPr algn="just" rtl="0"/>
            <a:endParaRPr lang="en-US" sz="1500" dirty="0" smtClean="0"/>
          </a:p>
          <a:p>
            <a:pPr algn="just" rtl="0"/>
            <a:r>
              <a:rPr lang="en-US" sz="1500" dirty="0" smtClean="0"/>
              <a:t>For best results the water table should be within 3 to 5 meters depths from the ground.</a:t>
            </a:r>
          </a:p>
          <a:p>
            <a:pPr algn="just" rtl="0"/>
            <a:endParaRPr lang="en-US" sz="1500" dirty="0" smtClean="0"/>
          </a:p>
          <a:p>
            <a:pPr algn="just" rtl="0"/>
            <a:r>
              <a:rPr lang="en-US" sz="1500" dirty="0" smtClean="0"/>
              <a:t>Driven wells are best suited for domestics supply, for temporary water  supply and for exploration and observation.</a:t>
            </a:r>
          </a:p>
          <a:p>
            <a:pPr algn="just" rtl="0"/>
            <a:endParaRPr lang="en-US" sz="1500" dirty="0" smtClean="0"/>
          </a:p>
          <a:p>
            <a:pPr algn="just" rtl="0"/>
            <a:r>
              <a:rPr lang="en-US" sz="1500" b="1" dirty="0" smtClean="0">
                <a:solidFill>
                  <a:srgbClr val="FF0000"/>
                </a:solidFill>
              </a:rPr>
              <a:t>Driven wells are limited to unconsolidated formation </a:t>
            </a:r>
            <a:r>
              <a:rPr lang="en-US" sz="1500" dirty="0" smtClean="0"/>
              <a:t>containing no large boulder or gravel which might damage the drive point.</a:t>
            </a:r>
          </a:p>
          <a:p>
            <a:pPr algn="just" rtl="0"/>
            <a:endParaRPr lang="en-US" sz="1500" dirty="0" smtClean="0"/>
          </a:p>
          <a:p>
            <a:pPr algn="just" rtl="0"/>
            <a:r>
              <a:rPr lang="en-US" sz="1500" dirty="0" smtClean="0"/>
              <a:t>The advantage of driven well is that it can be constructed within a short time at low cost and even by one person.</a:t>
            </a:r>
            <a:endParaRPr lang="ar-SA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Driven Wells</a:t>
            </a:r>
            <a:endParaRPr lang="ar-SA" dirty="0"/>
          </a:p>
        </p:txBody>
      </p:sp>
      <p:pic>
        <p:nvPicPr>
          <p:cNvPr id="23554" name="Picture 2" descr="http://www.fda.gov/ucm/groups/fdagov-public/documents/image/ucm1513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37" y="1489275"/>
            <a:ext cx="4041151" cy="5181600"/>
          </a:xfrm>
          <a:prstGeom prst="rect">
            <a:avLst/>
          </a:prstGeom>
          <a:noFill/>
        </p:spPr>
      </p:pic>
      <p:pic>
        <p:nvPicPr>
          <p:cNvPr id="23556" name="Picture 4" descr="http://chestofbooks.com/home-improvement/repairs/Mechanics-Household/images/Fig-128-Driven-well-with-a-sand-point-strai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95416"/>
            <a:ext cx="3006720" cy="513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Jetted Wells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 rtl="0"/>
            <a:r>
              <a:rPr lang="en-US" dirty="0" smtClean="0"/>
              <a:t>Jetted wells are constructed by the cutting action of downward directed stream of water.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high velocity stream washes the earth away, while the casing which is lowered into the deepening hole , conducts the water and cuttings up and out of the well.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Small diameter holes of 3 to 10 cm are formed in this manner and the depths may go up to 15 meters or more.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Jetted wells have small yields and are </a:t>
            </a:r>
            <a:r>
              <a:rPr lang="en-US" b="1" dirty="0" smtClean="0">
                <a:solidFill>
                  <a:srgbClr val="FF0000"/>
                </a:solidFill>
              </a:rPr>
              <a:t>best suited for unconsolidated formations</a:t>
            </a:r>
            <a:r>
              <a:rPr lang="en-US" dirty="0" smtClean="0"/>
              <a:t>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Because of the speed of jetting a well and the portability of the equipment , jetted wells are useful for exploratory test holes and observation wells.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Jetted Wells</a:t>
            </a:r>
            <a:endParaRPr lang="ar-SA" dirty="0"/>
          </a:p>
        </p:txBody>
      </p:sp>
      <p:pic>
        <p:nvPicPr>
          <p:cNvPr id="5" name="Picture 4" descr="faisal.jpg"/>
          <p:cNvPicPr>
            <a:picLocks noChangeAspect="1"/>
          </p:cNvPicPr>
          <p:nvPr/>
        </p:nvPicPr>
        <p:blipFill>
          <a:blip r:embed="rId2" cstate="print"/>
          <a:srcRect l="18605" r="13953"/>
          <a:stretch>
            <a:fillRect/>
          </a:stretch>
        </p:blipFill>
        <p:spPr>
          <a:xfrm>
            <a:off x="6096000" y="1524000"/>
            <a:ext cx="2209800" cy="4915949"/>
          </a:xfrm>
          <a:prstGeom prst="rect">
            <a:avLst/>
          </a:prstGeom>
        </p:spPr>
      </p:pic>
      <p:pic>
        <p:nvPicPr>
          <p:cNvPr id="11266" name="Picture 2" descr="jet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88000"/>
            <a:ext cx="52959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construction of </a:t>
            </a:r>
            <a:br>
              <a:rPr lang="en-US" dirty="0" smtClean="0"/>
            </a:br>
            <a:r>
              <a:rPr lang="en-US" dirty="0" smtClean="0"/>
              <a:t>deep wells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dirty="0" smtClean="0"/>
              <a:t>Most large, deep and high-capacity wells are constructed by drilling.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drilling can be done by </a:t>
            </a:r>
            <a:r>
              <a:rPr lang="en-US" b="1" dirty="0" smtClean="0">
                <a:solidFill>
                  <a:srgbClr val="FF0000"/>
                </a:solidFill>
              </a:rPr>
              <a:t>cable-tool method</a:t>
            </a:r>
            <a:r>
              <a:rPr lang="en-US" dirty="0" smtClean="0"/>
              <a:t> or by one of the several </a:t>
            </a:r>
            <a:r>
              <a:rPr lang="en-US" b="1" dirty="0" smtClean="0">
                <a:solidFill>
                  <a:srgbClr val="FF0000"/>
                </a:solidFill>
              </a:rPr>
              <a:t>rotary methods</a:t>
            </a:r>
            <a:r>
              <a:rPr lang="en-US" dirty="0" smtClean="0"/>
              <a:t>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Each method has a particular advantage so experienced drillers have drilling equipments available for different drilling approaches.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tool method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3"/>
          </a:xfrm>
        </p:spPr>
        <p:txBody>
          <a:bodyPr>
            <a:normAutofit fontScale="55000" lnSpcReduction="20000"/>
          </a:bodyPr>
          <a:lstStyle/>
          <a:p>
            <a:pPr algn="just" rtl="0"/>
            <a:r>
              <a:rPr lang="en-US" dirty="0" smtClean="0"/>
              <a:t>Wells drilled by cable tool method are constructed with a standard well drilling rig, percussion tools and bailer.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method is capable of drilling holes of 8 to 60 cm in diameter through consolidated rock material to depths of 600 meters.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Drilling is accomplished by regular lifting and dropping of a string of tools.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On the lower end of the tool  is a bit with sharp, chisel edge which breaks the rock by impact.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From top to bottom, a string of tools consists of a swivel socket, a set of jars, a drill stem and a drill bit.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total weight of the tool may reach up to several thousand kilograms.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Tools are made up of steel and are joined to each other by box  and pin screw joints.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tool method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66888" cy="4191000"/>
          </a:xfrm>
        </p:spPr>
        <p:txBody>
          <a:bodyPr>
            <a:normAutofit fontScale="47500" lnSpcReduction="20000"/>
          </a:bodyPr>
          <a:lstStyle/>
          <a:p>
            <a:pPr algn="just" rtl="0"/>
            <a:r>
              <a:rPr lang="en-US" dirty="0" smtClean="0"/>
              <a:t>The most important part of the string of tools is the bit which actually does the drilling.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Drill cuttings are removed from the well by a bailer or sand bucket.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During frilling the tool makes 20-40 strokes per minute, ranging from 40 to 100 cm in length.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After the bit has cut 1 to 2 meters of the formation, the string tool is lifted to the surface and the drill cuttings are removed.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b="1" dirty="0" smtClean="0">
                <a:solidFill>
                  <a:srgbClr val="FF0000"/>
                </a:solidFill>
              </a:rPr>
              <a:t>The cable tool method is highly versatile and can be used for drilling in a variety of geologic conditions</a:t>
            </a:r>
            <a:r>
              <a:rPr lang="en-US" dirty="0" smtClean="0"/>
              <a:t>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However the major drawbacks of the method are the slow drilling rate, its depth limitation, the need to put the casing along with the drilling in unconsolidated formations.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simplicity of design and the ease of maintenance and repair of the rig and tools are important advantages in isolated areas.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tool method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8" name="Picture 4" descr="http://helid.digicollection.org/documents/unr01/p0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00" y="1459375"/>
            <a:ext cx="4981575" cy="5019676"/>
          </a:xfrm>
          <a:prstGeom prst="rect">
            <a:avLst/>
          </a:prstGeom>
          <a:noFill/>
        </p:spPr>
      </p:pic>
      <p:pic>
        <p:nvPicPr>
          <p:cNvPr id="1030" name="Picture 6" descr="http://www.elsmerecanyon.com/oil/cabletoolrig/dog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826" y="1452625"/>
            <a:ext cx="4391024" cy="503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method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 rtl="0"/>
            <a:r>
              <a:rPr lang="en-US" dirty="0" smtClean="0"/>
              <a:t>A rapid method of drilling in unconsolidated formation is the rotary method.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Deep wells up to 45 cm in diameter or more can be constructed using this method.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method consists of a hollow rotating bit through which a mixture of clay and water or drilling mud is forced.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Materials drilled by the method is carried upward on the surface by the rising mud.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No casing is normally required as the mud forms a clay lining on the walls of the well thereby preventing collapse of the well.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Drill bits are available in different designs that grind and fracture through the rock.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common string of tools consists of a drill bit, a drill collar (to add weight) and a drill pipe that extends up to the ground surface.</a:t>
            </a:r>
          </a:p>
          <a:p>
            <a:pPr algn="just" rtl="0"/>
            <a:endParaRPr lang="en-US" dirty="0" smtClean="0"/>
          </a:p>
          <a:p>
            <a:pPr algn="just" rtl="0"/>
            <a:endParaRPr lang="en-US" dirty="0" smtClean="0"/>
          </a:p>
          <a:p>
            <a:pPr algn="just" rtl="0"/>
            <a:endParaRPr lang="en-US" dirty="0" smtClean="0"/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method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697163"/>
          </a:xfrm>
        </p:spPr>
        <p:txBody>
          <a:bodyPr>
            <a:normAutofit fontScale="47500" lnSpcReduction="20000"/>
          </a:bodyPr>
          <a:lstStyle/>
          <a:p>
            <a:pPr algn="just" rtl="0"/>
            <a:r>
              <a:rPr lang="en-US" dirty="0" smtClean="0"/>
              <a:t>Drilling mud consists of a suspension of water, </a:t>
            </a:r>
            <a:r>
              <a:rPr lang="en-US" dirty="0" err="1" smtClean="0"/>
              <a:t>bentonite</a:t>
            </a:r>
            <a:r>
              <a:rPr lang="en-US" dirty="0" smtClean="0"/>
              <a:t> (clay) and other organic substance.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Rotary drilling is employed for oil wells and its application to water-well drilling is steadily increasing.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Advantages are the rapid drilling rate, the avoidance of placement of casing at the time of drilling.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Disadvantages include the high equipment cost, more complex operation and the need to remove the mud cake during well development </a:t>
            </a:r>
            <a:endParaRPr lang="ar-SA" dirty="0"/>
          </a:p>
        </p:txBody>
      </p:sp>
      <p:pic>
        <p:nvPicPr>
          <p:cNvPr id="30722" name="Picture 2" descr="http://www.petroleumonline.com/modules/m004/imgs/fig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930073" y="4479400"/>
            <a:ext cx="5232727" cy="23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Wells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dirty="0" smtClean="0"/>
              <a:t> A water well is usually a vertical hole in the earth for bringing groundwater to the surface.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Some times water wells are used for other purposes as well such as</a:t>
            </a:r>
          </a:p>
          <a:p>
            <a:pPr algn="just" rtl="0">
              <a:buNone/>
            </a:pPr>
            <a:endParaRPr lang="en-US" dirty="0" smtClean="0"/>
          </a:p>
          <a:p>
            <a:pPr lvl="1" algn="just" rtl="0"/>
            <a:r>
              <a:rPr lang="en-US" dirty="0" smtClean="0"/>
              <a:t> subsurface exploration and observation,</a:t>
            </a:r>
          </a:p>
          <a:p>
            <a:pPr lvl="1" algn="just" rtl="0"/>
            <a:r>
              <a:rPr lang="en-US" dirty="0" smtClean="0"/>
              <a:t>artificial recharge and </a:t>
            </a:r>
          </a:p>
          <a:p>
            <a:pPr lvl="1" algn="just" rtl="0"/>
            <a:r>
              <a:rPr lang="en-US" dirty="0" smtClean="0"/>
              <a:t>disposal of waste water.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Rotary Method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 fontScale="77500" lnSpcReduction="20000"/>
          </a:bodyPr>
          <a:lstStyle/>
          <a:p>
            <a:pPr algn="just" rtl="0"/>
            <a:r>
              <a:rPr lang="en-US" dirty="0" smtClean="0"/>
              <a:t>Rotary drilling can also be accomplished with compressed air in place of drilling mud.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technique is rapid and convenient for small-diameter holes in consolidated formations where a clay lining is unnecessary to support the walls against caving.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Drilling depth can exceed 150 meters under favorable circumstances.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An important advantage of this method is its ability to drill through fissured rock formations  with little or no water required.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talonlpe.com/images/project_large_emergency_drill21.png"/>
          <p:cNvPicPr>
            <a:picLocks noChangeAspect="1" noChangeArrowheads="1"/>
          </p:cNvPicPr>
          <p:nvPr/>
        </p:nvPicPr>
        <p:blipFill>
          <a:blip r:embed="rId2" cstate="print"/>
          <a:srcRect l="17966" r="17570"/>
          <a:stretch>
            <a:fillRect/>
          </a:stretch>
        </p:blipFill>
        <p:spPr bwMode="auto">
          <a:xfrm>
            <a:off x="2395975" y="1828799"/>
            <a:ext cx="4343400" cy="4236595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Rotary Method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Rotary-Percussion Method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 fontScale="77500" lnSpcReduction="20000"/>
          </a:bodyPr>
          <a:lstStyle/>
          <a:p>
            <a:pPr algn="just" rtl="0"/>
            <a:r>
              <a:rPr lang="en-US" dirty="0" smtClean="0"/>
              <a:t>A recent developed rotary-percussion procedure using air as the drilling fluid provides the fastest method for drilling in hard rock formations.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 rotating bit, with the action of pneumatic hammer, delivers 10 to 15 impacts per second to the bottom of the hole.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Penetration rates can be as high as 30 cm/min.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Where caving formation or large quantities of water are encountered, a change to conventional rotary drilling with mud usually becomes necessary.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.directindustry.com/images_di/photo-g/drill-bit-for-down-the-hole-hammer-431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100" y="1905000"/>
            <a:ext cx="6096000" cy="4038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Rotary-Percussion Method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Completion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05400" cy="4800600"/>
          </a:xfrm>
        </p:spPr>
        <p:txBody>
          <a:bodyPr>
            <a:normAutofit fontScale="70000" lnSpcReduction="20000"/>
          </a:bodyPr>
          <a:lstStyle/>
          <a:p>
            <a:pPr algn="just" rtl="0"/>
            <a:r>
              <a:rPr lang="en-US" dirty="0" smtClean="0"/>
              <a:t>After the drilling has been finished, the well must be completed. This can include</a:t>
            </a:r>
          </a:p>
          <a:p>
            <a:pPr algn="just" rtl="0"/>
            <a:endParaRPr lang="en-US" dirty="0" smtClean="0"/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sz="3200" dirty="0" smtClean="0"/>
              <a:t>Placement of casing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sz="3200" dirty="0" smtClean="0"/>
              <a:t>Cementing of casing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sz="3200" dirty="0" smtClean="0"/>
              <a:t>Placement of well screens and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sz="3200" dirty="0" smtClean="0"/>
              <a:t>Gravel packing</a:t>
            </a:r>
            <a:endParaRPr lang="ar-SA" sz="3200" dirty="0" smtClean="0"/>
          </a:p>
          <a:p>
            <a:pPr algn="just" rtl="0">
              <a:buNone/>
            </a:pPr>
            <a:endParaRPr lang="en-US" dirty="0" smtClean="0"/>
          </a:p>
          <a:p>
            <a:pPr marL="292100" lvl="1" indent="-292100" algn="just" rtl="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3200" dirty="0" smtClean="0"/>
              <a:t>However wells in hard rock formations can be left as it is and these components may not be required</a:t>
            </a:r>
          </a:p>
          <a:p>
            <a:pPr algn="just" rtl="0"/>
            <a:endParaRPr lang="en-US" dirty="0" smtClean="0"/>
          </a:p>
          <a:p>
            <a:pPr algn="just" rtl="0"/>
            <a:endParaRPr lang="en-US" dirty="0" smtClean="0"/>
          </a:p>
          <a:p>
            <a:pPr algn="just" rtl="0"/>
            <a:endParaRPr lang="en-US" dirty="0" smtClean="0"/>
          </a:p>
          <a:p>
            <a:pPr lvl="1" algn="just" rtl="0"/>
            <a:endParaRPr lang="en-US" dirty="0" smtClean="0"/>
          </a:p>
          <a:p>
            <a:pPr lvl="1" algn="just" rtl="0"/>
            <a:endParaRPr lang="en-US" dirty="0" smtClean="0"/>
          </a:p>
        </p:txBody>
      </p:sp>
      <p:pic>
        <p:nvPicPr>
          <p:cNvPr id="1026" name="Picture 2" descr="Image result for diagram of a completed groundwater we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19367" r="17737" b="9221"/>
          <a:stretch/>
        </p:blipFill>
        <p:spPr bwMode="auto">
          <a:xfrm>
            <a:off x="4953000" y="2021304"/>
            <a:ext cx="3992423" cy="33126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completion: Casing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0"/>
            <a:r>
              <a:rPr lang="en-US" dirty="0" smtClean="0"/>
              <a:t>Well casing serves as a lining to maintain an open hole from the ground surface to the aquifer.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It prevents the surface water to enter the well and also protects the wall of the well from collapsing.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common material used for casing include wrought iron, steel and PVC pipes.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Casings can further be divided into 2 types</a:t>
            </a:r>
          </a:p>
          <a:p>
            <a:pPr algn="just" rtl="0"/>
            <a:endParaRPr lang="en-US" dirty="0" smtClean="0"/>
          </a:p>
          <a:p>
            <a:pPr lvl="1" algn="just" rtl="0"/>
            <a:r>
              <a:rPr lang="en-US" dirty="0" smtClean="0"/>
              <a:t>Surface casing and</a:t>
            </a:r>
          </a:p>
          <a:p>
            <a:pPr lvl="1" algn="just" rtl="0"/>
            <a:r>
              <a:rPr lang="en-US" dirty="0" smtClean="0"/>
              <a:t>Pump chamber casing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completion: Casing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495800" cy="4983163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Surface casing is installed from the ground surface through the upper strata of the unstable, weathered or fractured material into relatively stable material.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Pump chamber casing comprises all casing above the screen in wells of uniform diameter</a:t>
            </a:r>
            <a:endParaRPr lang="ar-SA" dirty="0"/>
          </a:p>
        </p:txBody>
      </p:sp>
      <p:pic>
        <p:nvPicPr>
          <p:cNvPr id="1028" name="Picture 4" descr="http://www.health.gov.on.ca/english/public/pub/watersafe/watersafe_gr/well_ty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434631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completion: Cementing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953000" cy="4906963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The space left between the bored hole and the casing is normally filled with cement to prevent the corrosion of the casing and to stabilize the caving rock formation.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cement grout consists of a mixture of cement and water and can be placed by a dump bailer or by pumping.</a:t>
            </a:r>
          </a:p>
          <a:p>
            <a:pPr algn="just" rtl="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1400175"/>
            <a:ext cx="346074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completion: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5791200" cy="4754563"/>
          </a:xfrm>
        </p:spPr>
        <p:txBody>
          <a:bodyPr>
            <a:normAutofit fontScale="62500" lnSpcReduction="20000"/>
          </a:bodyPr>
          <a:lstStyle/>
          <a:p>
            <a:pPr algn="just" rtl="0"/>
            <a:r>
              <a:rPr lang="en-US" dirty="0" smtClean="0"/>
              <a:t>In consolidated formations where the material surrounding the well is stable, groundwater can directly enter an uncased well.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In unconsolidated formation however wells are equipped with screens.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screen stabilizes the side of the hole, prevents sand movement in the well and allows the maximum amount of water to enter the well.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Screens are available in a range of diameters and the selection of the screen diameter should be made on the basis of desired well yield and aquifer thickness.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613" r="20756"/>
          <a:stretch>
            <a:fillRect/>
          </a:stretch>
        </p:blipFill>
        <p:spPr bwMode="auto">
          <a:xfrm>
            <a:off x="6324600" y="2100263"/>
            <a:ext cx="2590800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 completion: Gravel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dirty="0" smtClean="0"/>
              <a:t>A gravel packed well is one containing an artificially placed gravel screen or envelope surrounding the well screen.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 gravel pack stabilizes the aquifer, minimizes sand pumping, permits use of a large screen slot with a maximum open area and provides an annular zone of high permeability which increases the effective radius and yield of the well.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Wells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There are many methods for construction of wells.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 selection of a particular method depends on</a:t>
            </a:r>
          </a:p>
          <a:p>
            <a:pPr algn="just" rtl="0">
              <a:buNone/>
            </a:pPr>
            <a:endParaRPr lang="en-US" dirty="0" smtClean="0"/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Purpose of the well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Quantity of water required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Depth to groundwater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Geologic conditions and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Economic factors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0"/>
            <a:r>
              <a:rPr lang="en-US" dirty="0" smtClean="0"/>
              <a:t>After the well has been completed, it must be developed to increase its specific capacity and obtain maximum economic well life.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These results are obtained by removing the finer material from the natural formations surrounding the perforated sections of the casing.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Development procedure are varied and include </a:t>
            </a:r>
            <a:r>
              <a:rPr lang="en-US" b="1" dirty="0" smtClean="0">
                <a:solidFill>
                  <a:srgbClr val="FF0000"/>
                </a:solidFill>
              </a:rPr>
              <a:t>pumping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surging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use of compressed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hydraulic jetting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addition of chemicals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hydraulic fracturing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use of explosives</a:t>
            </a:r>
            <a:r>
              <a:rPr lang="en-US" dirty="0" smtClean="0"/>
              <a:t>.</a:t>
            </a:r>
          </a:p>
          <a:p>
            <a:pPr algn="just" rtl="0"/>
            <a:endParaRPr lang="en-US" dirty="0" smtClean="0"/>
          </a:p>
          <a:p>
            <a:pPr algn="just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Wells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0"/>
            <a:r>
              <a:rPr lang="en-US" dirty="0" smtClean="0"/>
              <a:t>Shallow wells are </a:t>
            </a:r>
            <a:r>
              <a:rPr lang="en-US" b="1" dirty="0" smtClean="0">
                <a:solidFill>
                  <a:srgbClr val="FF0000"/>
                </a:solidFill>
              </a:rPr>
              <a:t>dug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bored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driven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jetted</a:t>
            </a:r>
            <a:r>
              <a:rPr lang="en-US" dirty="0" smtClean="0"/>
              <a:t>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Deep wells are drilled by </a:t>
            </a:r>
            <a:r>
              <a:rPr lang="en-US" b="1" dirty="0" smtClean="0">
                <a:solidFill>
                  <a:srgbClr val="FF0000"/>
                </a:solidFill>
              </a:rPr>
              <a:t>cable tool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rotary methods</a:t>
            </a:r>
            <a:r>
              <a:rPr lang="en-US" dirty="0" smtClean="0"/>
              <a:t>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Attention to proper design can ensure efficiency and long life of the wells.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After the well has been drilled it should be completed, developed for optimum yield and tested.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Wells should be sealed against entrance of surface pollutants and should be given periodic maintenance.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construction of shallow wells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Shallow wells are generally less than 15 meters in depth and can be constructed by</a:t>
            </a:r>
          </a:p>
          <a:p>
            <a:pPr algn="just" rtl="0"/>
            <a:endParaRPr lang="en-US" dirty="0" smtClean="0"/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Digging (Dug Wells)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Boring (Bored Wells)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Driving or (Driven Wells) </a:t>
            </a:r>
          </a:p>
          <a:p>
            <a:pPr lvl="1" algn="just" rtl="0">
              <a:buFont typeface="Wingdings" panose="05000000000000000000" pitchFamily="2" charset="2"/>
              <a:buChar char="Ø"/>
            </a:pPr>
            <a:r>
              <a:rPr lang="en-US" dirty="0" smtClean="0"/>
              <a:t>Jetting (Jetted Wells)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Dug Wells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Autofit/>
          </a:bodyPr>
          <a:lstStyle/>
          <a:p>
            <a:pPr algn="just" rtl="0"/>
            <a:r>
              <a:rPr lang="en-US" sz="1800" dirty="0" smtClean="0"/>
              <a:t>Depth of dug wells may go up to 20 meters or more depending upon the depth to water table and the diameter may vary from 1 to 10 meters.</a:t>
            </a:r>
          </a:p>
          <a:p>
            <a:pPr algn="just" rtl="0"/>
            <a:endParaRPr lang="en-US" sz="1800" dirty="0" smtClean="0"/>
          </a:p>
          <a:p>
            <a:pPr algn="just" rtl="0"/>
            <a:r>
              <a:rPr lang="en-US" sz="1800" dirty="0" smtClean="0"/>
              <a:t>Their large diameter helps in the storage of large quantities of water if their depth is some distance below the water table.</a:t>
            </a:r>
          </a:p>
          <a:p>
            <a:pPr algn="just" rtl="0"/>
            <a:endParaRPr lang="en-US" sz="1800" dirty="0" smtClean="0"/>
          </a:p>
          <a:p>
            <a:pPr algn="just" rtl="0"/>
            <a:r>
              <a:rPr lang="en-US" sz="1800" b="1" dirty="0" smtClean="0">
                <a:solidFill>
                  <a:srgbClr val="FF0000"/>
                </a:solidFill>
              </a:rPr>
              <a:t>These wells are normally used for individual water supply mostly in areas having unconsolidated glacial or alluvial sediments</a:t>
            </a:r>
            <a:r>
              <a:rPr lang="en-US" sz="1800" dirty="0" smtClean="0"/>
              <a:t>.</a:t>
            </a:r>
          </a:p>
          <a:p>
            <a:pPr algn="just" rtl="0"/>
            <a:endParaRPr lang="en-US" sz="1800" dirty="0" smtClean="0"/>
          </a:p>
          <a:p>
            <a:pPr algn="just" rtl="0"/>
            <a:r>
              <a:rPr lang="en-US" sz="1800" dirty="0" smtClean="0"/>
              <a:t>Dug wells are mostly excavated by hand, however the use of blasting techniques may be employed while digging in hard rock formations.</a:t>
            </a:r>
          </a:p>
          <a:p>
            <a:pPr algn="just" rtl="0"/>
            <a:endParaRPr lang="en-US" sz="1800" dirty="0" smtClean="0"/>
          </a:p>
          <a:p>
            <a:pPr algn="just" rtl="0"/>
            <a:r>
              <a:rPr lang="en-US" sz="1800" dirty="0" smtClean="0"/>
              <a:t>The dug well may be just a hole in the ground or it may be lined with a casing of brick, rock, concrete or metal.</a:t>
            </a:r>
          </a:p>
          <a:p>
            <a:pPr algn="just" rtl="0"/>
            <a:endParaRPr lang="en-US" sz="1800" dirty="0" smtClean="0"/>
          </a:p>
          <a:p>
            <a:pPr algn="just" rtl="0"/>
            <a:r>
              <a:rPr lang="en-US" sz="1800" dirty="0" smtClean="0"/>
              <a:t>A disadvantage of open dug wells is the easy pollution of the well water by surface water, air borne material and objects falling in the well.</a:t>
            </a:r>
          </a:p>
          <a:p>
            <a:pPr algn="just" rtl="0"/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Dug Wells</a:t>
            </a:r>
            <a:endParaRPr lang="ar-SA" dirty="0"/>
          </a:p>
        </p:txBody>
      </p:sp>
      <p:pic>
        <p:nvPicPr>
          <p:cNvPr id="25602" name="Picture 2" descr="http://3.bp.blogspot.com/_5EfbTrMHrSc/S2lqxRUGwqI/AAAAAAAAA3U/9LmgRqZYors/s400/dug+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12" y="1812752"/>
            <a:ext cx="32004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4" name="Picture 4" descr="http://www.ca.uky.edu/enri/downwell/hand%20dug%20stoned%20lin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7392" y="1945104"/>
            <a:ext cx="5372099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Bored Wells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>
            <a:normAutofit fontScale="47500" lnSpcReduction="20000"/>
          </a:bodyPr>
          <a:lstStyle/>
          <a:p>
            <a:pPr algn="just" rtl="0"/>
            <a:r>
              <a:rPr lang="en-US" sz="3800" dirty="0" smtClean="0"/>
              <a:t>Where the water table exists at shallow depths in an unconsolidated aquifer , bored wells can furnish small quantities of water at minimal cost.</a:t>
            </a:r>
          </a:p>
          <a:p>
            <a:pPr algn="just" rtl="0"/>
            <a:endParaRPr lang="en-US" sz="3800" dirty="0" smtClean="0"/>
          </a:p>
          <a:p>
            <a:pPr algn="just" rtl="0"/>
            <a:r>
              <a:rPr lang="en-US" sz="3800" dirty="0" smtClean="0"/>
              <a:t>Bored wells are constructed with hand operated or power driven earth augers.</a:t>
            </a:r>
          </a:p>
          <a:p>
            <a:pPr algn="just" rtl="0"/>
            <a:endParaRPr lang="en-US" sz="3800" dirty="0" smtClean="0"/>
          </a:p>
          <a:p>
            <a:pPr algn="just" rtl="0"/>
            <a:r>
              <a:rPr lang="en-US" sz="3800" dirty="0" smtClean="0"/>
              <a:t>Hand-bored wells are rarely more than 15 meters in depth and 20 cm in diameter.</a:t>
            </a:r>
          </a:p>
          <a:p>
            <a:pPr algn="just" rtl="0"/>
            <a:endParaRPr lang="en-US" sz="3800" dirty="0" smtClean="0"/>
          </a:p>
          <a:p>
            <a:pPr algn="just" rtl="0"/>
            <a:r>
              <a:rPr lang="en-US" sz="3800" dirty="0" smtClean="0"/>
              <a:t>Power driven augers may go up to a depth of 30 meters and the diameter may be up to 1 meter.</a:t>
            </a:r>
          </a:p>
          <a:p>
            <a:pPr algn="just" rtl="0"/>
            <a:endParaRPr lang="en-US" sz="3800" dirty="0" smtClean="0"/>
          </a:p>
          <a:p>
            <a:pPr algn="just" rtl="0"/>
            <a:r>
              <a:rPr lang="en-US" sz="3800" dirty="0" smtClean="0"/>
              <a:t>The auger consists of a cylindrical steel bucket with a cutting edge projecting from a slot in the bottom.</a:t>
            </a:r>
          </a:p>
          <a:p>
            <a:pPr algn="just" rtl="0"/>
            <a:endParaRPr lang="en-US" sz="3800" dirty="0" smtClean="0"/>
          </a:p>
          <a:p>
            <a:pPr algn="just" rtl="0"/>
            <a:r>
              <a:rPr lang="en-US" sz="3800" dirty="0" smtClean="0"/>
              <a:t>The bucket is filled by rotating it in the hole by a drive shaft of adjustable length .</a:t>
            </a:r>
          </a:p>
          <a:p>
            <a:pPr algn="just" rtl="0"/>
            <a:endParaRPr lang="en-US" sz="3800" dirty="0" smtClean="0"/>
          </a:p>
          <a:p>
            <a:pPr algn="just" rtl="0"/>
            <a:r>
              <a:rPr lang="en-US" sz="3800" dirty="0" smtClean="0"/>
              <a:t>When the auger  is full it is taken out of the hole and the excavated material is removed through the hinged opening in the side or bottom of the bucket.</a:t>
            </a:r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Bored Wells</a:t>
            </a:r>
            <a:endParaRPr lang="ar-SA" dirty="0"/>
          </a:p>
        </p:txBody>
      </p:sp>
      <p:pic>
        <p:nvPicPr>
          <p:cNvPr id="15362" name="Picture 2" descr="http://www.tibban.com/images/environmental-dri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49400"/>
            <a:ext cx="3810000" cy="5080000"/>
          </a:xfrm>
          <a:prstGeom prst="rect">
            <a:avLst/>
          </a:prstGeom>
          <a:noFill/>
        </p:spPr>
      </p:pic>
      <p:pic>
        <p:nvPicPr>
          <p:cNvPr id="15364" name="Picture 4" descr="http://www.baysidebobcat.com.au/images/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75" y="1524000"/>
            <a:ext cx="3810000" cy="5092700"/>
          </a:xfrm>
          <a:prstGeom prst="rect">
            <a:avLst/>
          </a:prstGeom>
          <a:noFill/>
        </p:spPr>
      </p:pic>
      <p:pic>
        <p:nvPicPr>
          <p:cNvPr id="24582" name="Picture 6" descr="http://www.nzdl.org/gsdl/collect/fnl2.2/archives/HASH5026.dir/p14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3050" y="2286000"/>
            <a:ext cx="236633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1995</Words>
  <Application>Microsoft Office PowerPoint</Application>
  <PresentationFormat>On-screen Show (4:3)</PresentationFormat>
  <Paragraphs>224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Water Wells</vt:lpstr>
      <vt:lpstr>Water Wells</vt:lpstr>
      <vt:lpstr>Water Wells</vt:lpstr>
      <vt:lpstr>Water Wells</vt:lpstr>
      <vt:lpstr>Methods for construction of shallow wells</vt:lpstr>
      <vt:lpstr>Dug Wells</vt:lpstr>
      <vt:lpstr>Dug Wells</vt:lpstr>
      <vt:lpstr>Bored Wells</vt:lpstr>
      <vt:lpstr>Bored Wells</vt:lpstr>
      <vt:lpstr>Driven Wells</vt:lpstr>
      <vt:lpstr>Driven Wells</vt:lpstr>
      <vt:lpstr>Jetted Wells</vt:lpstr>
      <vt:lpstr>Jetted Wells</vt:lpstr>
      <vt:lpstr>Methods for construction of  deep wells</vt:lpstr>
      <vt:lpstr>Cable tool method</vt:lpstr>
      <vt:lpstr>Cable tool method</vt:lpstr>
      <vt:lpstr>Cable tool method</vt:lpstr>
      <vt:lpstr>Rotary method</vt:lpstr>
      <vt:lpstr>Rotary method</vt:lpstr>
      <vt:lpstr>Air Rotary Method</vt:lpstr>
      <vt:lpstr>Air Rotary Method</vt:lpstr>
      <vt:lpstr>Rotary-Percussion Method</vt:lpstr>
      <vt:lpstr>Rotary-Percussion Method</vt:lpstr>
      <vt:lpstr>Well Completion</vt:lpstr>
      <vt:lpstr>Well completion: Casing</vt:lpstr>
      <vt:lpstr>Well completion: Casing</vt:lpstr>
      <vt:lpstr>Well completion: Cementing</vt:lpstr>
      <vt:lpstr>Well completion: Screens</vt:lpstr>
      <vt:lpstr>Well completion: Gravel packs</vt:lpstr>
      <vt:lpstr>Well 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Wells</dc:title>
  <dc:creator>Ksu-network</dc:creator>
  <cp:lastModifiedBy>User</cp:lastModifiedBy>
  <cp:revision>42</cp:revision>
  <dcterms:created xsi:type="dcterms:W3CDTF">2012-05-03T05:52:59Z</dcterms:created>
  <dcterms:modified xsi:type="dcterms:W3CDTF">2017-12-07T06:26:41Z</dcterms:modified>
</cp:coreProperties>
</file>