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59" r:id="rId4"/>
    <p:sldId id="260" r:id="rId5"/>
    <p:sldId id="257" r:id="rId6"/>
    <p:sldId id="262" r:id="rId7"/>
    <p:sldId id="263" r:id="rId8"/>
    <p:sldId id="258" r:id="rId9"/>
    <p:sldId id="266" r:id="rId10"/>
    <p:sldId id="267" r:id="rId11"/>
    <p:sldId id="264" r:id="rId12"/>
    <p:sldId id="265" r:id="rId13"/>
    <p:sldId id="268" r:id="rId14"/>
    <p:sldId id="270" r:id="rId15"/>
    <p:sldId id="269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نمط متوسط 2 - تمييز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A111915-BE36-4E01-A7E5-04B1672EAD32}" styleName="نمط فاتح 2 - تمييز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BDBED569-4797-4DF1-A0F4-6AAB3CD982D8}" styleName="نمط فاتح 3 - تمييز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5FD0F851-EC5A-4D38-B0AD-8093EC10F338}" styleName="نمط فاتح 1 - تمييز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3B4B98B0-60AC-42C2-AFA5-B58CD77FA1E5}" styleName="نمط فاتح 1 - تمييز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1724" y="-4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55E867-74E1-4917-83ED-501DC8449A7E}" type="datetimeFigureOut">
              <a:rPr lang="en-US" smtClean="0"/>
              <a:t>10/22/2017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286D6C-5305-4D34-82CA-E7BA46B4324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755576" y="1556792"/>
            <a:ext cx="7772400" cy="1470025"/>
          </a:xfrm>
        </p:spPr>
        <p:txBody>
          <a:bodyPr/>
          <a:lstStyle/>
          <a:p>
            <a:r>
              <a:rPr lang="en-US" b="1" dirty="0" smtClean="0"/>
              <a:t>Unit 5</a:t>
            </a:r>
            <a:endParaRPr lang="en-US" b="1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31640" y="3284984"/>
            <a:ext cx="6400800" cy="2065784"/>
          </a:xfrm>
        </p:spPr>
        <p:txBody>
          <a:bodyPr/>
          <a:lstStyle/>
          <a:p>
            <a:r>
              <a:rPr lang="en-US" b="1" dirty="0" smtClean="0">
                <a:solidFill>
                  <a:srgbClr val="C00000"/>
                </a:solidFill>
              </a:rPr>
              <a:t>Verb Patterns</a:t>
            </a:r>
          </a:p>
          <a:p>
            <a:r>
              <a:rPr lang="en-US" b="1" dirty="0" smtClean="0">
                <a:solidFill>
                  <a:srgbClr val="C00000"/>
                </a:solidFill>
              </a:rPr>
              <a:t>Future Intentions (Going to / Will)</a:t>
            </a:r>
            <a:endParaRPr lang="en-US" b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Future Intentions</a:t>
            </a:r>
            <a:r>
              <a:rPr lang="en-US" b="1" dirty="0" smtClean="0">
                <a:solidFill>
                  <a:srgbClr val="C00000"/>
                </a:solidFill>
              </a:rPr>
              <a:t/>
            </a:r>
            <a:br>
              <a:rPr lang="en-US" b="1" dirty="0" smtClean="0">
                <a:solidFill>
                  <a:srgbClr val="C00000"/>
                </a:solidFill>
              </a:rPr>
            </a:br>
            <a:r>
              <a:rPr lang="en-US" b="1" dirty="0" smtClean="0">
                <a:solidFill>
                  <a:srgbClr val="C00000"/>
                </a:solidFill>
              </a:rPr>
              <a:t> (Going to / Will)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2. </a:t>
            </a:r>
            <a:r>
              <a:rPr lang="en-US" b="1" dirty="0">
                <a:solidFill>
                  <a:srgbClr val="C00000"/>
                </a:solidFill>
              </a:rPr>
              <a:t>G</a:t>
            </a:r>
            <a:r>
              <a:rPr lang="en-US" b="1" dirty="0" smtClean="0">
                <a:solidFill>
                  <a:srgbClr val="C00000"/>
                </a:solidFill>
              </a:rPr>
              <a:t>oing to</a:t>
            </a:r>
          </a:p>
          <a:p>
            <a:pPr>
              <a:buNone/>
            </a:pPr>
            <a:r>
              <a:rPr lang="en-US" sz="2800" dirty="0" smtClean="0"/>
              <a:t>Positive &amp; Negative</a:t>
            </a:r>
            <a:r>
              <a:rPr lang="en-US" dirty="0" smtClean="0"/>
              <a:t>: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 smtClean="0"/>
          </a:p>
        </p:txBody>
      </p:sp>
      <p:graphicFrame>
        <p:nvGraphicFramePr>
          <p:cNvPr id="4" name="جدول 3"/>
          <p:cNvGraphicFramePr>
            <a:graphicFrameLocks noGrp="1"/>
          </p:cNvGraphicFramePr>
          <p:nvPr/>
        </p:nvGraphicFramePr>
        <p:xfrm>
          <a:off x="755576" y="2996952"/>
          <a:ext cx="7344816" cy="2471994"/>
        </p:xfrm>
        <a:graphic>
          <a:graphicData uri="http://schemas.openxmlformats.org/drawingml/2006/table">
            <a:tbl>
              <a:tblPr firstRow="1" bandRow="1">
                <a:tableStyleId>{BDBED569-4797-4DF1-A0F4-6AAB3CD982D8}</a:tableStyleId>
              </a:tblPr>
              <a:tblGrid>
                <a:gridCol w="1836204"/>
                <a:gridCol w="1836204"/>
                <a:gridCol w="1836204"/>
                <a:gridCol w="1836204"/>
              </a:tblGrid>
              <a:tr h="126014">
                <a:tc>
                  <a:txBody>
                    <a:bodyPr/>
                    <a:lstStyle/>
                    <a:p>
                      <a:r>
                        <a:rPr lang="en-US" dirty="0" smtClean="0"/>
                        <a:t>Subject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Verb to be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going to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Infinitive</a:t>
                      </a:r>
                      <a:endParaRPr lang="en-US" dirty="0"/>
                    </a:p>
                  </a:txBody>
                  <a:tcPr/>
                </a:tc>
              </a:tr>
              <a:tr h="702078">
                <a:tc>
                  <a:txBody>
                    <a:bodyPr/>
                    <a:lstStyle/>
                    <a:p>
                      <a:r>
                        <a:rPr lang="en-US" dirty="0" smtClean="0"/>
                        <a:t>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‘m</a:t>
                      </a:r>
                      <a:r>
                        <a:rPr lang="en-US" baseline="0" dirty="0" smtClean="0"/>
                        <a:t> (am)</a:t>
                      </a:r>
                    </a:p>
                    <a:p>
                      <a:r>
                        <a:rPr lang="en-US" dirty="0" smtClean="0"/>
                        <a:t>  ‘m</a:t>
                      </a:r>
                      <a:r>
                        <a:rPr lang="en-US" baseline="0" dirty="0" smtClean="0"/>
                        <a:t> not </a:t>
                      </a:r>
                      <a:endParaRPr 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going to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come.</a:t>
                      </a:r>
                      <a:endParaRPr lang="en-US" dirty="0"/>
                    </a:p>
                  </a:txBody>
                  <a:tcPr/>
                </a:tc>
              </a:tr>
              <a:tr h="702078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He/She</a:t>
                      </a:r>
                      <a:r>
                        <a:rPr lang="en-US" dirty="0" smtClean="0"/>
                        <a:t>/It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‘s (is)</a:t>
                      </a:r>
                    </a:p>
                    <a:p>
                      <a:r>
                        <a:rPr lang="en-US" dirty="0" smtClean="0"/>
                        <a:t>isn’t</a:t>
                      </a:r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Help you.</a:t>
                      </a:r>
                      <a:endParaRPr lang="en-US" dirty="0"/>
                    </a:p>
                  </a:txBody>
                  <a:tcPr/>
                </a:tc>
              </a:tr>
              <a:tr h="702078">
                <a:tc>
                  <a:txBody>
                    <a:bodyPr/>
                    <a:lstStyle/>
                    <a:p>
                      <a:r>
                        <a:rPr lang="en-US" dirty="0" smtClean="0"/>
                        <a:t>We/You/they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‘re (are)</a:t>
                      </a:r>
                    </a:p>
                    <a:p>
                      <a:r>
                        <a:rPr lang="en-US" dirty="0" smtClean="0"/>
                        <a:t>aren’t</a:t>
                      </a:r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eat</a:t>
                      </a:r>
                      <a:r>
                        <a:rPr lang="en-US" baseline="0" dirty="0" smtClean="0"/>
                        <a:t>  dinner.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Future Intentions</a:t>
            </a:r>
            <a:r>
              <a:rPr lang="en-US" b="1" dirty="0" smtClean="0">
                <a:solidFill>
                  <a:srgbClr val="C00000"/>
                </a:solidFill>
              </a:rPr>
              <a:t/>
            </a:r>
            <a:br>
              <a:rPr lang="en-US" b="1" dirty="0" smtClean="0">
                <a:solidFill>
                  <a:srgbClr val="C00000"/>
                </a:solidFill>
              </a:rPr>
            </a:br>
            <a:r>
              <a:rPr lang="en-US" b="1" dirty="0" smtClean="0">
                <a:solidFill>
                  <a:srgbClr val="C00000"/>
                </a:solidFill>
              </a:rPr>
              <a:t> (Going to / Will)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2. </a:t>
            </a:r>
            <a:r>
              <a:rPr lang="en-US" b="1" dirty="0" smtClean="0">
                <a:solidFill>
                  <a:srgbClr val="C00000"/>
                </a:solidFill>
              </a:rPr>
              <a:t>Going to</a:t>
            </a:r>
          </a:p>
          <a:p>
            <a:pPr>
              <a:buNone/>
            </a:pPr>
            <a:r>
              <a:rPr lang="en-US" sz="2800" dirty="0" smtClean="0"/>
              <a:t>Question</a:t>
            </a:r>
            <a:r>
              <a:rPr lang="en-US" dirty="0" smtClean="0"/>
              <a:t>: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 smtClean="0"/>
          </a:p>
        </p:txBody>
      </p:sp>
      <p:graphicFrame>
        <p:nvGraphicFramePr>
          <p:cNvPr id="4" name="جدول 3"/>
          <p:cNvGraphicFramePr>
            <a:graphicFrameLocks noGrp="1"/>
          </p:cNvGraphicFramePr>
          <p:nvPr/>
        </p:nvGraphicFramePr>
        <p:xfrm>
          <a:off x="755576" y="2996952"/>
          <a:ext cx="7344815" cy="2471994"/>
        </p:xfrm>
        <a:graphic>
          <a:graphicData uri="http://schemas.openxmlformats.org/drawingml/2006/table">
            <a:tbl>
              <a:tblPr firstRow="1" bandRow="1">
                <a:tableStyleId>{BDBED569-4797-4DF1-A0F4-6AAB3CD982D8}</a:tableStyleId>
              </a:tblPr>
              <a:tblGrid>
                <a:gridCol w="1468963"/>
                <a:gridCol w="1468963"/>
                <a:gridCol w="1468963"/>
                <a:gridCol w="1468963"/>
                <a:gridCol w="1468963"/>
              </a:tblGrid>
              <a:tr h="126014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Wh</a:t>
                      </a:r>
                      <a:r>
                        <a:rPr lang="en-US" baseline="0" dirty="0" smtClean="0"/>
                        <a:t> word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Verb to be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subject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Going to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Infinitive</a:t>
                      </a:r>
                      <a:endParaRPr lang="en-US" dirty="0"/>
                    </a:p>
                  </a:txBody>
                  <a:tcPr/>
                </a:tc>
              </a:tr>
              <a:tr h="702078">
                <a:tc>
                  <a:txBody>
                    <a:bodyPr/>
                    <a:lstStyle/>
                    <a:p>
                      <a:r>
                        <a:rPr lang="en-US" dirty="0" smtClean="0"/>
                        <a:t>What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</a:t>
                      </a:r>
                      <a:endParaRPr 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endParaRPr lang="en-US" dirty="0"/>
                    </a:p>
                    <a:p>
                      <a:endParaRPr lang="en-US" dirty="0"/>
                    </a:p>
                    <a:p>
                      <a:endParaRPr lang="en-US" dirty="0"/>
                    </a:p>
                    <a:p>
                      <a:r>
                        <a:rPr lang="en-US" dirty="0" smtClean="0"/>
                        <a:t>   going to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study?</a:t>
                      </a:r>
                      <a:endParaRPr lang="en-US" dirty="0"/>
                    </a:p>
                  </a:txBody>
                  <a:tcPr/>
                </a:tc>
              </a:tr>
              <a:tr h="702078">
                <a:tc>
                  <a:txBody>
                    <a:bodyPr/>
                    <a:lstStyle/>
                    <a:p>
                      <a:r>
                        <a:rPr lang="en-US" dirty="0" smtClean="0"/>
                        <a:t>When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He/She</a:t>
                      </a:r>
                      <a:r>
                        <a:rPr lang="en-US" dirty="0" smtClean="0"/>
                        <a:t>/It</a:t>
                      </a:r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Help you?</a:t>
                      </a:r>
                      <a:endParaRPr lang="en-US" dirty="0"/>
                    </a:p>
                  </a:txBody>
                  <a:tcPr/>
                </a:tc>
              </a:tr>
              <a:tr h="702078">
                <a:tc>
                  <a:txBody>
                    <a:bodyPr/>
                    <a:lstStyle/>
                    <a:p>
                      <a:r>
                        <a:rPr lang="en-US" dirty="0" smtClean="0"/>
                        <a:t>Where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are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We/You/they</a:t>
                      </a:r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eat</a:t>
                      </a:r>
                      <a:r>
                        <a:rPr lang="en-US" baseline="0" dirty="0" smtClean="0"/>
                        <a:t>  dinner?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Future Intentions</a:t>
            </a:r>
            <a:r>
              <a:rPr lang="en-US" b="1" dirty="0" smtClean="0">
                <a:solidFill>
                  <a:srgbClr val="C00000"/>
                </a:solidFill>
              </a:rPr>
              <a:t/>
            </a:r>
            <a:br>
              <a:rPr lang="en-US" b="1" dirty="0" smtClean="0">
                <a:solidFill>
                  <a:srgbClr val="C00000"/>
                </a:solidFill>
              </a:rPr>
            </a:br>
            <a:r>
              <a:rPr lang="en-US" b="1" dirty="0" smtClean="0">
                <a:solidFill>
                  <a:srgbClr val="C00000"/>
                </a:solidFill>
              </a:rPr>
              <a:t> (Going to / Will)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2. </a:t>
            </a:r>
            <a:r>
              <a:rPr lang="en-US" b="1" dirty="0" smtClean="0">
                <a:solidFill>
                  <a:srgbClr val="C00000"/>
                </a:solidFill>
              </a:rPr>
              <a:t>Going to</a:t>
            </a:r>
          </a:p>
          <a:p>
            <a:pPr>
              <a:buNone/>
            </a:pPr>
            <a:r>
              <a:rPr lang="en-US" sz="2800" dirty="0" smtClean="0"/>
              <a:t>Short Question</a:t>
            </a:r>
            <a:r>
              <a:rPr lang="en-US" dirty="0" smtClean="0"/>
              <a:t>: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 smtClean="0"/>
          </a:p>
        </p:txBody>
      </p:sp>
      <p:graphicFrame>
        <p:nvGraphicFramePr>
          <p:cNvPr id="4" name="جدول 3"/>
          <p:cNvGraphicFramePr>
            <a:graphicFrameLocks noGrp="1"/>
          </p:cNvGraphicFramePr>
          <p:nvPr/>
        </p:nvGraphicFramePr>
        <p:xfrm>
          <a:off x="251520" y="2708921"/>
          <a:ext cx="8496943" cy="3743421"/>
        </p:xfrm>
        <a:graphic>
          <a:graphicData uri="http://schemas.openxmlformats.org/drawingml/2006/table">
            <a:tbl>
              <a:tblPr firstRow="1" bandRow="1">
                <a:tableStyleId>{BDBED569-4797-4DF1-A0F4-6AAB3CD982D8}</a:tableStyleId>
              </a:tblPr>
              <a:tblGrid>
                <a:gridCol w="1391741"/>
                <a:gridCol w="1538240"/>
                <a:gridCol w="1611489"/>
                <a:gridCol w="1464990"/>
                <a:gridCol w="2490483"/>
              </a:tblGrid>
              <a:tr h="519273">
                <a:tc>
                  <a:txBody>
                    <a:bodyPr/>
                    <a:lstStyle/>
                    <a:p>
                      <a:r>
                        <a:rPr lang="en-US" dirty="0" smtClean="0"/>
                        <a:t>Verb</a:t>
                      </a:r>
                      <a:r>
                        <a:rPr lang="en-US" baseline="0" dirty="0" smtClean="0"/>
                        <a:t> to be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subject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Going to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Infinitive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7030A0"/>
                          </a:solidFill>
                        </a:rPr>
                        <a:t>Answer</a:t>
                      </a:r>
                      <a:endParaRPr lang="en-US" dirty="0">
                        <a:solidFill>
                          <a:srgbClr val="7030A0"/>
                        </a:solidFill>
                      </a:endParaRPr>
                    </a:p>
                  </a:txBody>
                  <a:tcPr/>
                </a:tc>
              </a:tr>
              <a:tr h="843387">
                <a:tc>
                  <a:txBody>
                    <a:bodyPr/>
                    <a:lstStyle/>
                    <a:p>
                      <a:r>
                        <a:rPr lang="en-US" dirty="0" smtClean="0"/>
                        <a:t>Am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going to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study?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Yes,</a:t>
                      </a:r>
                      <a:r>
                        <a:rPr lang="en-US" baseline="0" dirty="0" smtClean="0"/>
                        <a:t> am I.</a:t>
                      </a:r>
                    </a:p>
                    <a:p>
                      <a:r>
                        <a:rPr lang="en-US" baseline="0" dirty="0" smtClean="0"/>
                        <a:t>No, am not.</a:t>
                      </a:r>
                      <a:endParaRPr lang="en-US" dirty="0" smtClean="0"/>
                    </a:p>
                  </a:txBody>
                  <a:tcPr/>
                </a:tc>
              </a:tr>
              <a:tr h="829561">
                <a:tc>
                  <a:txBody>
                    <a:bodyPr/>
                    <a:lstStyle/>
                    <a:p>
                      <a:r>
                        <a:rPr lang="en-US" dirty="0" smtClean="0"/>
                        <a:t>Is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He/She</a:t>
                      </a:r>
                      <a:r>
                        <a:rPr lang="en-US" dirty="0" smtClean="0"/>
                        <a:t>/It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going to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Help you?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Yes, she/he/ it is.</a:t>
                      </a:r>
                    </a:p>
                    <a:p>
                      <a:r>
                        <a:rPr lang="en-US" dirty="0" smtClean="0"/>
                        <a:t>No,</a:t>
                      </a:r>
                      <a:r>
                        <a:rPr lang="en-US" dirty="0" smtClean="0"/>
                        <a:t> she/he/ it isn’t.</a:t>
                      </a:r>
                      <a:endParaRPr lang="en-US" dirty="0" smtClean="0"/>
                    </a:p>
                  </a:txBody>
                  <a:tcPr/>
                </a:tc>
              </a:tr>
              <a:tr h="1480187">
                <a:tc>
                  <a:txBody>
                    <a:bodyPr/>
                    <a:lstStyle/>
                    <a:p>
                      <a:r>
                        <a:rPr lang="en-US" dirty="0" smtClean="0"/>
                        <a:t>Are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We/You/they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going to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eat</a:t>
                      </a:r>
                      <a:r>
                        <a:rPr lang="en-US" baseline="0" dirty="0" smtClean="0"/>
                        <a:t>  dinner?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Yes,</a:t>
                      </a:r>
                      <a:r>
                        <a:rPr lang="en-US" baseline="0" dirty="0" smtClean="0"/>
                        <a:t> w</a:t>
                      </a:r>
                      <a:r>
                        <a:rPr lang="en-US" dirty="0" smtClean="0"/>
                        <a:t>e/You/they are.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No, we/you/they</a:t>
                      </a:r>
                      <a:r>
                        <a:rPr lang="en-US" baseline="0" dirty="0" smtClean="0"/>
                        <a:t> aren’t.</a:t>
                      </a:r>
                      <a:endParaRPr lang="en-US" dirty="0" smtClean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Future Intentions</a:t>
            </a:r>
            <a:r>
              <a:rPr lang="en-US" b="1" dirty="0" smtClean="0">
                <a:solidFill>
                  <a:srgbClr val="C00000"/>
                </a:solidFill>
              </a:rPr>
              <a:t/>
            </a:r>
            <a:br>
              <a:rPr lang="en-US" b="1" dirty="0" smtClean="0">
                <a:solidFill>
                  <a:srgbClr val="C00000"/>
                </a:solidFill>
              </a:rPr>
            </a:br>
            <a:r>
              <a:rPr lang="en-US" b="1" dirty="0" smtClean="0">
                <a:solidFill>
                  <a:srgbClr val="C00000"/>
                </a:solidFill>
              </a:rPr>
              <a:t> (Going to / Will)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2. </a:t>
            </a:r>
            <a:r>
              <a:rPr lang="en-US" sz="5200" b="1" dirty="0">
                <a:solidFill>
                  <a:srgbClr val="C00000"/>
                </a:solidFill>
              </a:rPr>
              <a:t>G</a:t>
            </a:r>
            <a:r>
              <a:rPr lang="en-US" sz="5200" b="1" dirty="0" smtClean="0">
                <a:solidFill>
                  <a:srgbClr val="C00000"/>
                </a:solidFill>
              </a:rPr>
              <a:t>oing to </a:t>
            </a:r>
          </a:p>
          <a:p>
            <a:pPr>
              <a:buNone/>
            </a:pPr>
            <a:r>
              <a:rPr lang="en-US" sz="4800" dirty="0" smtClean="0"/>
              <a:t>Uses:</a:t>
            </a:r>
          </a:p>
          <a:p>
            <a:pPr>
              <a:buNone/>
            </a:pPr>
            <a:r>
              <a:rPr lang="en-US" b="1" dirty="0" smtClean="0"/>
              <a:t>1- To express a future decision made </a:t>
            </a:r>
            <a:r>
              <a:rPr lang="en-US" b="1" i="1" u="sng" dirty="0" smtClean="0">
                <a:solidFill>
                  <a:srgbClr val="C00000"/>
                </a:solidFill>
              </a:rPr>
              <a:t>before</a:t>
            </a:r>
            <a:r>
              <a:rPr lang="en-US" b="1" dirty="0" smtClean="0"/>
              <a:t> the moment of speaking.</a:t>
            </a:r>
          </a:p>
          <a:p>
            <a:pPr>
              <a:buNone/>
            </a:pPr>
            <a:r>
              <a:rPr lang="en-US" dirty="0" smtClean="0"/>
              <a:t>e.g. she isn’t </a:t>
            </a:r>
            <a:r>
              <a:rPr lang="en-US" b="1" i="1" dirty="0" smtClean="0">
                <a:solidFill>
                  <a:srgbClr val="C00000"/>
                </a:solidFill>
              </a:rPr>
              <a:t>going to </a:t>
            </a:r>
            <a:r>
              <a:rPr lang="en-US" dirty="0" smtClean="0"/>
              <a:t>your home on Friday.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 I’m </a:t>
            </a:r>
            <a:r>
              <a:rPr lang="en-US" b="1" dirty="0" smtClean="0">
                <a:solidFill>
                  <a:srgbClr val="C00000"/>
                </a:solidFill>
              </a:rPr>
              <a:t>going to </a:t>
            </a:r>
            <a:r>
              <a:rPr lang="en-US" dirty="0" smtClean="0"/>
              <a:t>stay at </a:t>
            </a:r>
            <a:r>
              <a:rPr lang="en-US" dirty="0" err="1" smtClean="0"/>
              <a:t>Makkah</a:t>
            </a:r>
            <a:r>
              <a:rPr lang="en-US" dirty="0" smtClean="0"/>
              <a:t> for three days.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b="1" dirty="0" smtClean="0"/>
              <a:t>2- when we can see or feel </a:t>
            </a:r>
            <a:r>
              <a:rPr lang="en-US" b="1" i="1" u="sng" dirty="0" smtClean="0">
                <a:solidFill>
                  <a:srgbClr val="C00000"/>
                </a:solidFill>
              </a:rPr>
              <a:t>now</a:t>
            </a:r>
            <a:r>
              <a:rPr lang="en-US" b="1" dirty="0" smtClean="0"/>
              <a:t> that something is certain to happen in the future.</a:t>
            </a:r>
          </a:p>
          <a:p>
            <a:pPr>
              <a:buNone/>
            </a:pPr>
            <a:r>
              <a:rPr lang="en-US" dirty="0" smtClean="0"/>
              <a:t>e.g. look at these clouds! It is </a:t>
            </a:r>
            <a:r>
              <a:rPr lang="en-US" b="1" i="1" dirty="0" smtClean="0">
                <a:solidFill>
                  <a:srgbClr val="C00000"/>
                </a:solidFill>
              </a:rPr>
              <a:t>going to </a:t>
            </a:r>
            <a:r>
              <a:rPr lang="en-US" dirty="0" smtClean="0"/>
              <a:t>rain.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 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Future Intentions</a:t>
            </a:r>
            <a:r>
              <a:rPr lang="en-US" b="1" dirty="0" smtClean="0">
                <a:solidFill>
                  <a:srgbClr val="C00000"/>
                </a:solidFill>
              </a:rPr>
              <a:t/>
            </a:r>
            <a:br>
              <a:rPr lang="en-US" b="1" dirty="0" smtClean="0">
                <a:solidFill>
                  <a:srgbClr val="C00000"/>
                </a:solidFill>
              </a:rPr>
            </a:br>
            <a:r>
              <a:rPr lang="en-US" b="1" dirty="0" smtClean="0">
                <a:solidFill>
                  <a:srgbClr val="C00000"/>
                </a:solidFill>
              </a:rPr>
              <a:t> (Going to / Will)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484784"/>
            <a:ext cx="8507288" cy="5112568"/>
          </a:xfrm>
        </p:spPr>
        <p:txBody>
          <a:bodyPr>
            <a:normAutofit fontScale="55000" lnSpcReduction="20000"/>
          </a:bodyPr>
          <a:lstStyle/>
          <a:p>
            <a:r>
              <a:rPr lang="en-US" dirty="0" smtClean="0"/>
              <a:t>2.  </a:t>
            </a:r>
            <a:r>
              <a:rPr lang="en-US" sz="5200" b="1" dirty="0">
                <a:solidFill>
                  <a:srgbClr val="C00000"/>
                </a:solidFill>
              </a:rPr>
              <a:t>G</a:t>
            </a:r>
            <a:r>
              <a:rPr lang="en-US" sz="5200" b="1" dirty="0" smtClean="0">
                <a:solidFill>
                  <a:srgbClr val="C00000"/>
                </a:solidFill>
              </a:rPr>
              <a:t>oing to </a:t>
            </a:r>
          </a:p>
          <a:p>
            <a:pPr>
              <a:buNone/>
            </a:pPr>
            <a:r>
              <a:rPr lang="en-US" sz="4800" dirty="0" smtClean="0"/>
              <a:t>Uses:</a:t>
            </a:r>
          </a:p>
          <a:p>
            <a:pPr>
              <a:buNone/>
            </a:pPr>
            <a:r>
              <a:rPr lang="en-US" b="1" dirty="0" smtClean="0"/>
              <a:t>1- To express a future decision made </a:t>
            </a:r>
            <a:r>
              <a:rPr lang="en-US" b="1" i="1" u="sng" dirty="0" smtClean="0">
                <a:solidFill>
                  <a:srgbClr val="C00000"/>
                </a:solidFill>
              </a:rPr>
              <a:t>before</a:t>
            </a:r>
            <a:r>
              <a:rPr lang="en-US" b="1" dirty="0" smtClean="0"/>
              <a:t> the moment of speaking.</a:t>
            </a:r>
          </a:p>
          <a:p>
            <a:pPr>
              <a:buNone/>
            </a:pPr>
            <a:r>
              <a:rPr lang="en-US" dirty="0" smtClean="0"/>
              <a:t>e.g. she isn’t </a:t>
            </a:r>
            <a:r>
              <a:rPr lang="en-US" b="1" i="1" dirty="0" smtClean="0">
                <a:solidFill>
                  <a:srgbClr val="C00000"/>
                </a:solidFill>
              </a:rPr>
              <a:t>going to </a:t>
            </a:r>
            <a:r>
              <a:rPr lang="en-US" dirty="0" smtClean="0"/>
              <a:t>your home on Friday.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 I’m </a:t>
            </a:r>
            <a:r>
              <a:rPr lang="en-US" b="1" dirty="0" smtClean="0">
                <a:solidFill>
                  <a:srgbClr val="C00000"/>
                </a:solidFill>
              </a:rPr>
              <a:t>going to </a:t>
            </a:r>
            <a:r>
              <a:rPr lang="en-US" dirty="0" smtClean="0"/>
              <a:t>stay at </a:t>
            </a:r>
            <a:r>
              <a:rPr lang="en-US" dirty="0" err="1" smtClean="0"/>
              <a:t>Makkah</a:t>
            </a:r>
            <a:r>
              <a:rPr lang="en-US" dirty="0" smtClean="0"/>
              <a:t> for three days.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sz="4400" b="1" dirty="0" smtClean="0">
                <a:solidFill>
                  <a:srgbClr val="C00000"/>
                </a:solidFill>
              </a:rPr>
              <a:t>Note:</a:t>
            </a:r>
          </a:p>
          <a:p>
            <a:pPr>
              <a:buNone/>
            </a:pPr>
            <a:r>
              <a:rPr lang="en-US" sz="4400" dirty="0" smtClean="0"/>
              <a:t>The </a:t>
            </a:r>
            <a:r>
              <a:rPr lang="en-US" sz="4400" b="1" dirty="0" smtClean="0">
                <a:solidFill>
                  <a:srgbClr val="C00000"/>
                </a:solidFill>
              </a:rPr>
              <a:t>present continuous </a:t>
            </a:r>
            <a:r>
              <a:rPr lang="en-US" sz="4400" b="1" dirty="0" smtClean="0"/>
              <a:t>(</a:t>
            </a:r>
            <a:r>
              <a:rPr lang="en-US" sz="4400" b="1" dirty="0" smtClean="0">
                <a:solidFill>
                  <a:srgbClr val="C00000"/>
                </a:solidFill>
              </a:rPr>
              <a:t>verb to be + -</a:t>
            </a:r>
            <a:r>
              <a:rPr lang="en-US" sz="4400" b="1" dirty="0" err="1" smtClean="0">
                <a:solidFill>
                  <a:srgbClr val="C00000"/>
                </a:solidFill>
              </a:rPr>
              <a:t>ing</a:t>
            </a:r>
            <a:r>
              <a:rPr lang="en-US" sz="4400" b="1" dirty="0" smtClean="0"/>
              <a:t>)</a:t>
            </a:r>
            <a:r>
              <a:rPr lang="en-US" sz="4400" b="1" dirty="0" smtClean="0">
                <a:solidFill>
                  <a:srgbClr val="C00000"/>
                </a:solidFill>
              </a:rPr>
              <a:t> </a:t>
            </a:r>
            <a:r>
              <a:rPr lang="en-US" sz="4400" dirty="0" smtClean="0"/>
              <a:t>can be used for plan or arrangement with the verb </a:t>
            </a:r>
            <a:r>
              <a:rPr lang="en-US" sz="4400" b="1" i="1" dirty="0" smtClean="0">
                <a:solidFill>
                  <a:srgbClr val="C00000"/>
                </a:solidFill>
              </a:rPr>
              <a:t>Go </a:t>
            </a:r>
            <a:r>
              <a:rPr lang="en-US" sz="4400" dirty="0" smtClean="0"/>
              <a:t>&amp; </a:t>
            </a:r>
            <a:r>
              <a:rPr lang="en-US" sz="4400" b="1" dirty="0" smtClean="0">
                <a:solidFill>
                  <a:srgbClr val="C00000"/>
                </a:solidFill>
              </a:rPr>
              <a:t>come:</a:t>
            </a:r>
          </a:p>
          <a:p>
            <a:pPr>
              <a:buNone/>
            </a:pPr>
            <a:r>
              <a:rPr lang="en-US" sz="4400" dirty="0" smtClean="0"/>
              <a:t>e.g. she</a:t>
            </a:r>
            <a:r>
              <a:rPr lang="en-US" sz="4400" b="1" dirty="0" smtClean="0">
                <a:solidFill>
                  <a:srgbClr val="C00000"/>
                </a:solidFill>
              </a:rPr>
              <a:t> is </a:t>
            </a:r>
            <a:r>
              <a:rPr lang="en-US" sz="4400" b="1" i="1" dirty="0" smtClean="0">
                <a:solidFill>
                  <a:srgbClr val="C00000"/>
                </a:solidFill>
              </a:rPr>
              <a:t>coming to </a:t>
            </a:r>
            <a:r>
              <a:rPr lang="en-US" sz="4400" dirty="0" smtClean="0"/>
              <a:t>your home on Friday.</a:t>
            </a:r>
          </a:p>
          <a:p>
            <a:pPr>
              <a:buNone/>
            </a:pPr>
            <a:r>
              <a:rPr lang="en-US" sz="4400" dirty="0"/>
              <a:t> </a:t>
            </a:r>
            <a:r>
              <a:rPr lang="en-US" sz="4400" dirty="0" smtClean="0"/>
              <a:t>       I’</a:t>
            </a:r>
            <a:r>
              <a:rPr lang="en-US" sz="4400" b="1" dirty="0" smtClean="0">
                <a:solidFill>
                  <a:srgbClr val="C00000"/>
                </a:solidFill>
              </a:rPr>
              <a:t>m going </a:t>
            </a:r>
            <a:r>
              <a:rPr lang="en-US" sz="4400" dirty="0" smtClean="0"/>
              <a:t>home early tonight.</a:t>
            </a:r>
            <a:endParaRPr lang="en-US" sz="4400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b="1" dirty="0" smtClean="0"/>
              <a:t>2- when we can see or feel </a:t>
            </a:r>
            <a:r>
              <a:rPr lang="en-US" b="1" i="1" u="sng" dirty="0" smtClean="0">
                <a:solidFill>
                  <a:srgbClr val="C00000"/>
                </a:solidFill>
              </a:rPr>
              <a:t>now</a:t>
            </a:r>
            <a:r>
              <a:rPr lang="en-US" b="1" dirty="0" smtClean="0"/>
              <a:t> that something is certain to happen in the future.</a:t>
            </a:r>
          </a:p>
          <a:p>
            <a:pPr>
              <a:buNone/>
            </a:pPr>
            <a:r>
              <a:rPr lang="en-US" dirty="0" smtClean="0"/>
              <a:t>e.g. look at these clouds! It is </a:t>
            </a:r>
            <a:r>
              <a:rPr lang="en-US" b="1" i="1" dirty="0" smtClean="0">
                <a:solidFill>
                  <a:srgbClr val="C00000"/>
                </a:solidFill>
              </a:rPr>
              <a:t>going to </a:t>
            </a:r>
            <a:r>
              <a:rPr lang="en-US" dirty="0" smtClean="0"/>
              <a:t>rain.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 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Future Intentions</a:t>
            </a:r>
            <a:r>
              <a:rPr lang="en-US" b="1" dirty="0" smtClean="0">
                <a:solidFill>
                  <a:srgbClr val="C00000"/>
                </a:solidFill>
              </a:rPr>
              <a:t/>
            </a:r>
            <a:br>
              <a:rPr lang="en-US" b="1" dirty="0" smtClean="0">
                <a:solidFill>
                  <a:srgbClr val="C00000"/>
                </a:solidFill>
              </a:rPr>
            </a:br>
            <a:r>
              <a:rPr lang="en-US" b="1" dirty="0" smtClean="0">
                <a:solidFill>
                  <a:srgbClr val="C00000"/>
                </a:solidFill>
              </a:rPr>
              <a:t> (Going to / Will)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5200" b="1" i="1" dirty="0" smtClean="0">
                <a:solidFill>
                  <a:srgbClr val="C00000"/>
                </a:solidFill>
              </a:rPr>
              <a:t>Will</a:t>
            </a:r>
            <a:r>
              <a:rPr lang="en-US" sz="5200" b="1" dirty="0" smtClean="0">
                <a:solidFill>
                  <a:srgbClr val="C00000"/>
                </a:solidFill>
              </a:rPr>
              <a:t>  or   </a:t>
            </a:r>
            <a:r>
              <a:rPr lang="en-US" sz="5200" b="1" i="1" dirty="0" smtClean="0">
                <a:solidFill>
                  <a:srgbClr val="C00000"/>
                </a:solidFill>
              </a:rPr>
              <a:t>Going to ?</a:t>
            </a:r>
          </a:p>
          <a:p>
            <a:pPr>
              <a:buNone/>
            </a:pPr>
            <a:r>
              <a:rPr lang="en-US" sz="2800" b="1" i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1- I’m</a:t>
            </a:r>
            <a:r>
              <a:rPr lang="en-US" sz="2800" b="1" i="1" dirty="0" smtClean="0">
                <a:solidFill>
                  <a:srgbClr val="C00000"/>
                </a:solidFill>
              </a:rPr>
              <a:t> going to </a:t>
            </a:r>
            <a:r>
              <a:rPr lang="en-US" sz="2800" b="1" i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make a chicken sandwich for dinner.</a:t>
            </a:r>
          </a:p>
          <a:p>
            <a:pPr>
              <a:buNone/>
            </a:pPr>
            <a:r>
              <a:rPr lang="en-US" sz="2800" b="1" i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2- </a:t>
            </a:r>
            <a:r>
              <a:rPr lang="en-US" sz="2800" b="1" i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What shall I cook for dinner? </a:t>
            </a:r>
            <a:r>
              <a:rPr lang="en-US" sz="2800" b="1" i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I </a:t>
            </a:r>
            <a:r>
              <a:rPr lang="en-US" sz="2800" b="1" i="1" dirty="0" smtClean="0">
                <a:solidFill>
                  <a:srgbClr val="C00000"/>
                </a:solidFill>
              </a:rPr>
              <a:t>will </a:t>
            </a:r>
            <a:r>
              <a:rPr lang="en-US" sz="2800" b="1" i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make a chicken sandwich! That’s a good idea!</a:t>
            </a:r>
          </a:p>
          <a:p>
            <a:pPr>
              <a:buNone/>
            </a:pPr>
            <a:endParaRPr lang="en-US" sz="2800" b="1" i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>
              <a:buFontTx/>
              <a:buChar char="-"/>
            </a:pPr>
            <a:r>
              <a:rPr lang="en-US" sz="2800" b="1" i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I </a:t>
            </a:r>
            <a:r>
              <a:rPr lang="en-US" sz="2800" b="1" i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decided this morning and </a:t>
            </a:r>
            <a:r>
              <a:rPr lang="en-US" sz="2800" b="1" i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bought </a:t>
            </a:r>
            <a:r>
              <a:rPr lang="en-US" sz="2800" b="1" i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everything for it</a:t>
            </a:r>
            <a:r>
              <a:rPr lang="en-US" sz="2800" b="1" i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.</a:t>
            </a:r>
          </a:p>
          <a:p>
            <a:pPr>
              <a:buFontTx/>
              <a:buChar char="-"/>
            </a:pPr>
            <a:r>
              <a:rPr lang="en-US" sz="2800" b="1" i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I  decided at the moment of speaking.</a:t>
            </a:r>
            <a:endParaRPr lang="en-US" sz="2800" b="1" i="1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Verb Patterns</a:t>
            </a:r>
            <a:br>
              <a:rPr lang="en-US" dirty="0" smtClean="0"/>
            </a:br>
            <a:r>
              <a:rPr lang="en-US" dirty="0" smtClean="0"/>
              <a:t>1. </a:t>
            </a:r>
            <a:r>
              <a:rPr lang="en-US" dirty="0" smtClean="0">
                <a:solidFill>
                  <a:srgbClr val="C00000"/>
                </a:solidFill>
              </a:rPr>
              <a:t>Verb + -</a:t>
            </a:r>
            <a:r>
              <a:rPr lang="en-US" dirty="0" err="1" smtClean="0">
                <a:solidFill>
                  <a:srgbClr val="C00000"/>
                </a:solidFill>
              </a:rPr>
              <a:t>ing</a:t>
            </a:r>
            <a:endParaRPr lang="en-US" dirty="0">
              <a:solidFill>
                <a:srgbClr val="C00000"/>
              </a:solidFill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539552" y="1988840"/>
          <a:ext cx="8229600" cy="4206240"/>
        </p:xfrm>
        <a:graphic>
          <a:graphicData uri="http://schemas.openxmlformats.org/drawingml/2006/table">
            <a:tbl>
              <a:tblPr firstRow="1" bandRow="1">
                <a:tableStyleId>{BDBED569-4797-4DF1-A0F4-6AAB3CD982D8}</a:tableStyleId>
              </a:tblPr>
              <a:tblGrid>
                <a:gridCol w="3682752"/>
                <a:gridCol w="4546848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Verb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 -ING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Like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swimming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Love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cooking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Stop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Eating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Finish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reading</a:t>
                      </a:r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US" sz="2400" b="1" dirty="0" smtClean="0">
                          <a:solidFill>
                            <a:srgbClr val="C00000"/>
                          </a:solidFill>
                        </a:rPr>
                        <a:t>Note:</a:t>
                      </a:r>
                    </a:p>
                    <a:p>
                      <a:pPr>
                        <a:buNone/>
                      </a:pPr>
                      <a:r>
                        <a:rPr lang="en-US" sz="2400" dirty="0" smtClean="0"/>
                        <a:t>We often use </a:t>
                      </a:r>
                      <a:r>
                        <a:rPr lang="en-US" sz="2400" b="1" dirty="0" smtClean="0">
                          <a:solidFill>
                            <a:srgbClr val="C00000"/>
                          </a:solidFill>
                        </a:rPr>
                        <a:t>verb + -</a:t>
                      </a:r>
                      <a:r>
                        <a:rPr lang="en-US" sz="2400" b="1" dirty="0" err="1" smtClean="0">
                          <a:solidFill>
                            <a:srgbClr val="C00000"/>
                          </a:solidFill>
                        </a:rPr>
                        <a:t>ing</a:t>
                      </a:r>
                      <a:r>
                        <a:rPr lang="en-US" sz="2400" b="1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400" dirty="0" smtClean="0"/>
                        <a:t>for sports and activities.</a:t>
                      </a:r>
                    </a:p>
                    <a:p>
                      <a:pPr>
                        <a:buNone/>
                      </a:pPr>
                      <a:r>
                        <a:rPr lang="en-US" sz="2400" dirty="0" smtClean="0"/>
                        <a:t>-I </a:t>
                      </a:r>
                      <a:r>
                        <a:rPr lang="en-US" sz="2400" b="1" i="1" dirty="0" smtClean="0">
                          <a:solidFill>
                            <a:srgbClr val="C00000"/>
                          </a:solidFill>
                        </a:rPr>
                        <a:t>go swimming </a:t>
                      </a:r>
                      <a:r>
                        <a:rPr lang="en-US" sz="2400" dirty="0" smtClean="0"/>
                        <a:t>everyday</a:t>
                      </a:r>
                    </a:p>
                    <a:p>
                      <a:pPr>
                        <a:buNone/>
                      </a:pPr>
                      <a:r>
                        <a:rPr lang="en-US" sz="2400" dirty="0" smtClean="0"/>
                        <a:t>-I</a:t>
                      </a:r>
                      <a:r>
                        <a:rPr lang="en-US" sz="2400" baseline="0" dirty="0" smtClean="0"/>
                        <a:t> </a:t>
                      </a:r>
                      <a:r>
                        <a:rPr lang="en-US" sz="2400" b="1" i="1" baseline="0" dirty="0" smtClean="0">
                          <a:solidFill>
                            <a:srgbClr val="C00000"/>
                          </a:solidFill>
                        </a:rPr>
                        <a:t>go shopping </a:t>
                      </a:r>
                      <a:r>
                        <a:rPr lang="en-US" sz="2400" baseline="0" dirty="0" smtClean="0"/>
                        <a:t>at the weekend</a:t>
                      </a:r>
                      <a:endParaRPr lang="en-US" sz="2400" dirty="0" smtClean="0"/>
                    </a:p>
                    <a:p>
                      <a:pPr algn="ctr"/>
                      <a:endParaRPr lang="en-US" sz="24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Verb Patterns</a:t>
            </a:r>
            <a:br>
              <a:rPr lang="en-US" dirty="0" smtClean="0"/>
            </a:br>
            <a:r>
              <a:rPr lang="en-US" dirty="0" smtClean="0"/>
              <a:t>2. </a:t>
            </a:r>
            <a:r>
              <a:rPr lang="en-US" dirty="0" smtClean="0">
                <a:solidFill>
                  <a:srgbClr val="C00000"/>
                </a:solidFill>
              </a:rPr>
              <a:t>Verb + to + infinitive</a:t>
            </a:r>
            <a:endParaRPr lang="en-US" dirty="0">
              <a:solidFill>
                <a:srgbClr val="C00000"/>
              </a:solidFill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539552" y="1988840"/>
          <a:ext cx="8229600" cy="3870960"/>
        </p:xfrm>
        <a:graphic>
          <a:graphicData uri="http://schemas.openxmlformats.org/drawingml/2006/table">
            <a:tbl>
              <a:tblPr firstRow="1" bandRow="1">
                <a:tableStyleId>{BDBED569-4797-4DF1-A0F4-6AAB3CD982D8}</a:tableStyleId>
              </a:tblPr>
              <a:tblGrid>
                <a:gridCol w="3682752"/>
                <a:gridCol w="4546848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Verb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To + infinitive</a:t>
                      </a:r>
                      <a:endParaRPr lang="en-US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need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to go</a:t>
                      </a:r>
                      <a:endParaRPr lang="en-US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Love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to work</a:t>
                      </a:r>
                      <a:endParaRPr lang="en-US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decide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to swim</a:t>
                      </a:r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US" sz="2800" b="1" dirty="0" smtClean="0">
                          <a:solidFill>
                            <a:srgbClr val="C00000"/>
                          </a:solidFill>
                        </a:rPr>
                        <a:t>Example:</a:t>
                      </a:r>
                    </a:p>
                    <a:p>
                      <a:pPr>
                        <a:buNone/>
                      </a:pPr>
                      <a:r>
                        <a:rPr lang="en-US" sz="2800" dirty="0" smtClean="0"/>
                        <a:t>-I’d </a:t>
                      </a:r>
                      <a:r>
                        <a:rPr lang="en-US" sz="2800" b="1" i="1" dirty="0" smtClean="0">
                          <a:solidFill>
                            <a:srgbClr val="C00000"/>
                          </a:solidFill>
                        </a:rPr>
                        <a:t>like to go </a:t>
                      </a:r>
                      <a:r>
                        <a:rPr lang="en-US" sz="2800" dirty="0" smtClean="0"/>
                        <a:t>aboard.</a:t>
                      </a:r>
                    </a:p>
                    <a:p>
                      <a:pPr>
                        <a:buNone/>
                      </a:pPr>
                      <a:r>
                        <a:rPr lang="en-US" sz="2800" dirty="0" smtClean="0"/>
                        <a:t>-They</a:t>
                      </a:r>
                      <a:r>
                        <a:rPr lang="en-US" sz="2800" baseline="0" dirty="0" smtClean="0"/>
                        <a:t> </a:t>
                      </a:r>
                      <a:r>
                        <a:rPr lang="en-US" sz="2800" b="1" i="1" baseline="0" dirty="0" smtClean="0">
                          <a:solidFill>
                            <a:srgbClr val="C00000"/>
                          </a:solidFill>
                        </a:rPr>
                        <a:t>want to buy </a:t>
                      </a:r>
                      <a:r>
                        <a:rPr lang="en-US" sz="2800" baseline="0" dirty="0" smtClean="0"/>
                        <a:t>a new car.</a:t>
                      </a:r>
                      <a:endParaRPr lang="en-US" sz="2800" dirty="0" smtClean="0"/>
                    </a:p>
                    <a:p>
                      <a:pPr algn="ctr"/>
                      <a:endParaRPr lang="en-US" sz="28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67544" y="0"/>
            <a:ext cx="7931224" cy="1805062"/>
          </a:xfrm>
        </p:spPr>
        <p:txBody>
          <a:bodyPr>
            <a:normAutofit fontScale="90000"/>
          </a:bodyPr>
          <a:lstStyle/>
          <a:p>
            <a:pPr rtl="1"/>
            <a:r>
              <a:rPr lang="en-US" dirty="0" smtClean="0"/>
              <a:t/>
            </a:r>
            <a:br>
              <a:rPr lang="en-US" dirty="0" smtClean="0"/>
            </a:br>
            <a:r>
              <a:rPr lang="en-US" sz="4000" dirty="0" smtClean="0"/>
              <a:t>Verb Patterns</a:t>
            </a:r>
            <a:br>
              <a:rPr lang="en-US" sz="4000" dirty="0" smtClean="0"/>
            </a:br>
            <a:r>
              <a:rPr lang="en-US" sz="4000" dirty="0" smtClean="0">
                <a:solidFill>
                  <a:srgbClr val="C00000"/>
                </a:solidFill>
              </a:rPr>
              <a:t>Verb + {to + infinitive}</a:t>
            </a:r>
            <a:br>
              <a:rPr lang="en-US" sz="4000" dirty="0" smtClean="0">
                <a:solidFill>
                  <a:srgbClr val="C00000"/>
                </a:solidFill>
              </a:rPr>
            </a:br>
            <a:r>
              <a:rPr lang="en-US" sz="4000" dirty="0" smtClean="0">
                <a:solidFill>
                  <a:srgbClr val="C00000"/>
                </a:solidFill>
              </a:rPr>
              <a:t>or </a:t>
            </a:r>
            <a:br>
              <a:rPr lang="en-US" sz="4000" dirty="0" smtClean="0">
                <a:solidFill>
                  <a:srgbClr val="C00000"/>
                </a:solidFill>
              </a:rPr>
            </a:br>
            <a:r>
              <a:rPr lang="en-US" sz="4000" dirty="0">
                <a:solidFill>
                  <a:srgbClr val="C00000"/>
                </a:solidFill>
              </a:rPr>
              <a:t> </a:t>
            </a:r>
            <a:r>
              <a:rPr lang="en-US" sz="4000" dirty="0" smtClean="0">
                <a:solidFill>
                  <a:srgbClr val="C00000"/>
                </a:solidFill>
              </a:rPr>
              <a:t>   Verb + { -</a:t>
            </a:r>
            <a:r>
              <a:rPr lang="en-US" sz="4000" dirty="0" err="1" smtClean="0">
                <a:solidFill>
                  <a:srgbClr val="C00000"/>
                </a:solidFill>
              </a:rPr>
              <a:t>ing</a:t>
            </a:r>
            <a:r>
              <a:rPr lang="en-US" sz="4000" dirty="0" smtClean="0">
                <a:solidFill>
                  <a:srgbClr val="C00000"/>
                </a:solidFill>
              </a:rPr>
              <a:t>}                     </a:t>
            </a:r>
            <a:endParaRPr lang="en-US" sz="4000" dirty="0">
              <a:solidFill>
                <a:srgbClr val="C00000"/>
              </a:solidFill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395536" y="2420888"/>
          <a:ext cx="8229600" cy="4549720"/>
        </p:xfrm>
        <a:graphic>
          <a:graphicData uri="http://schemas.openxmlformats.org/drawingml/2006/table">
            <a:tbl>
              <a:tblPr firstRow="1" bandRow="1">
                <a:tableStyleId>{BDBED569-4797-4DF1-A0F4-6AAB3CD982D8}</a:tableStyleId>
              </a:tblPr>
              <a:tblGrid>
                <a:gridCol w="3682752"/>
                <a:gridCol w="4546848"/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Verb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To + infinitive</a:t>
                      </a:r>
                      <a:endParaRPr lang="en-US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start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to eat/</a:t>
                      </a:r>
                      <a:r>
                        <a:rPr lang="en-US" sz="2800" baseline="0" dirty="0" smtClean="0"/>
                        <a:t>  eating</a:t>
                      </a:r>
                      <a:endParaRPr lang="en-US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Love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to work/ working</a:t>
                      </a:r>
                      <a:endParaRPr lang="en-US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decide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to swim/</a:t>
                      </a:r>
                      <a:r>
                        <a:rPr lang="en-US" sz="2800" baseline="0" dirty="0" smtClean="0"/>
                        <a:t> swimming</a:t>
                      </a:r>
                      <a:endParaRPr lang="en-US" sz="2800" dirty="0" smtClean="0"/>
                    </a:p>
                  </a:txBody>
                  <a:tcPr/>
                </a:tc>
              </a:tr>
              <a:tr h="2477080">
                <a:tc gridSpan="2"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US" sz="2800" b="1" dirty="0" smtClean="0">
                          <a:solidFill>
                            <a:srgbClr val="C00000"/>
                          </a:solidFill>
                        </a:rPr>
                        <a:t>Example:</a:t>
                      </a:r>
                    </a:p>
                    <a:p>
                      <a:pPr>
                        <a:buNone/>
                      </a:pPr>
                      <a:r>
                        <a:rPr lang="en-US" sz="2800" dirty="0" smtClean="0"/>
                        <a:t>-I’d </a:t>
                      </a:r>
                      <a:r>
                        <a:rPr lang="en-US" sz="2800" b="1" i="1" dirty="0" smtClean="0">
                          <a:solidFill>
                            <a:schemeClr val="tx1"/>
                          </a:solidFill>
                        </a:rPr>
                        <a:t>like</a:t>
                      </a:r>
                      <a:r>
                        <a:rPr lang="en-US" sz="2800" b="1" i="1" dirty="0" smtClean="0">
                          <a:solidFill>
                            <a:srgbClr val="C00000"/>
                          </a:solidFill>
                        </a:rPr>
                        <a:t> to eat /</a:t>
                      </a:r>
                      <a:r>
                        <a:rPr lang="en-US" sz="2800" b="1" i="1" baseline="0" dirty="0" smtClean="0">
                          <a:solidFill>
                            <a:srgbClr val="C00000"/>
                          </a:solidFill>
                        </a:rPr>
                        <a:t> eating</a:t>
                      </a:r>
                      <a:r>
                        <a:rPr lang="en-US" sz="2800" b="1" i="1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800" dirty="0" smtClean="0"/>
                        <a:t>pizza. {no change</a:t>
                      </a:r>
                      <a:r>
                        <a:rPr lang="en-US" sz="2800" baseline="0" dirty="0" smtClean="0"/>
                        <a:t> in meaning}</a:t>
                      </a:r>
                      <a:endParaRPr lang="en-US" sz="2800" dirty="0" smtClean="0"/>
                    </a:p>
                    <a:p>
                      <a:pPr>
                        <a:buNone/>
                      </a:pPr>
                      <a:r>
                        <a:rPr lang="en-US" sz="2800" dirty="0" smtClean="0"/>
                        <a:t>-It </a:t>
                      </a:r>
                      <a:r>
                        <a:rPr lang="en-US" sz="2800" b="1" i="1" dirty="0" smtClean="0"/>
                        <a:t>began</a:t>
                      </a:r>
                      <a:r>
                        <a:rPr lang="en-US" sz="2800" baseline="0" dirty="0" smtClean="0"/>
                        <a:t> </a:t>
                      </a:r>
                      <a:r>
                        <a:rPr lang="en-US" sz="2800" b="1" i="1" baseline="0" dirty="0" smtClean="0">
                          <a:solidFill>
                            <a:srgbClr val="C00000"/>
                          </a:solidFill>
                        </a:rPr>
                        <a:t>to rain/ raining</a:t>
                      </a:r>
                      <a:r>
                        <a:rPr lang="en-US" sz="2800" baseline="0" dirty="0" smtClean="0"/>
                        <a:t>. </a:t>
                      </a:r>
                      <a:r>
                        <a:rPr lang="en-US" sz="2800" dirty="0" smtClean="0"/>
                        <a:t>{no change</a:t>
                      </a:r>
                      <a:r>
                        <a:rPr lang="en-US" sz="2800" baseline="0" dirty="0" smtClean="0"/>
                        <a:t> in meaning}</a:t>
                      </a:r>
                      <a:endParaRPr lang="en-US" sz="2800" dirty="0" smtClean="0"/>
                    </a:p>
                    <a:p>
                      <a:pPr algn="ctr"/>
                      <a:endParaRPr lang="en-US" sz="28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Verb Patterns</a:t>
            </a:r>
            <a:br>
              <a:rPr lang="en-US" dirty="0" smtClean="0"/>
            </a:br>
            <a:r>
              <a:rPr lang="en-US" dirty="0" smtClean="0"/>
              <a:t>3. </a:t>
            </a:r>
            <a:r>
              <a:rPr lang="en-US" dirty="0" smtClean="0">
                <a:solidFill>
                  <a:srgbClr val="C00000"/>
                </a:solidFill>
              </a:rPr>
              <a:t>Verb +preposition+ -</a:t>
            </a:r>
            <a:r>
              <a:rPr lang="en-US" dirty="0" err="1" smtClean="0">
                <a:solidFill>
                  <a:srgbClr val="C00000"/>
                </a:solidFill>
              </a:rPr>
              <a:t>ing</a:t>
            </a:r>
            <a:endParaRPr lang="en-US" dirty="0">
              <a:solidFill>
                <a:srgbClr val="C00000"/>
              </a:solidFill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539552" y="1988840"/>
          <a:ext cx="8229600" cy="2194560"/>
        </p:xfrm>
        <a:graphic>
          <a:graphicData uri="http://schemas.openxmlformats.org/drawingml/2006/table">
            <a:tbl>
              <a:tblPr firstRow="1" bandRow="1">
                <a:tableStyleId>{BDBED569-4797-4DF1-A0F4-6AAB3CD982D8}</a:tableStyleId>
              </a:tblPr>
              <a:tblGrid>
                <a:gridCol w="2372144"/>
                <a:gridCol w="2928728"/>
                <a:gridCol w="2928728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Verb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Preposition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 -ING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are thinking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of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moving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are</a:t>
                      </a:r>
                      <a:r>
                        <a:rPr lang="en-US" sz="2400" baseline="0" dirty="0" smtClean="0"/>
                        <a:t> l</a:t>
                      </a:r>
                      <a:r>
                        <a:rPr lang="en-US" sz="2400" dirty="0" smtClean="0"/>
                        <a:t>ooking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Forward to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having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 gridSpan="3">
                  <a:txBody>
                    <a:bodyPr/>
                    <a:lstStyle/>
                    <a:p>
                      <a:pPr algn="l"/>
                      <a:r>
                        <a:rPr lang="en-US" sz="2400" b="1" dirty="0" smtClean="0">
                          <a:solidFill>
                            <a:srgbClr val="C00000"/>
                          </a:solidFill>
                        </a:rPr>
                        <a:t>Examples:</a:t>
                      </a:r>
                    </a:p>
                    <a:p>
                      <a:pPr algn="l"/>
                      <a:r>
                        <a:rPr lang="en-US" sz="2400" b="1" dirty="0" smtClean="0">
                          <a:solidFill>
                            <a:schemeClr val="tx1"/>
                          </a:solidFill>
                        </a:rPr>
                        <a:t>She</a:t>
                      </a:r>
                      <a:r>
                        <a:rPr lang="en-US" sz="2400" b="1" baseline="0" dirty="0" smtClean="0">
                          <a:solidFill>
                            <a:srgbClr val="C00000"/>
                          </a:solidFill>
                        </a:rPr>
                        <a:t> pays for studying </a:t>
                      </a:r>
                      <a:r>
                        <a:rPr lang="en-US" sz="2400" b="1" baseline="0" dirty="0" smtClean="0">
                          <a:solidFill>
                            <a:schemeClr val="tx1"/>
                          </a:solidFill>
                        </a:rPr>
                        <a:t>English.</a:t>
                      </a:r>
                      <a:endParaRPr lang="en-US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sz="2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116632"/>
            <a:ext cx="8856984" cy="922114"/>
          </a:xfrm>
        </p:spPr>
        <p:txBody>
          <a:bodyPr>
            <a:noAutofit/>
          </a:bodyPr>
          <a:lstStyle/>
          <a:p>
            <a:r>
              <a:rPr lang="en-US" sz="2800" dirty="0" smtClean="0"/>
              <a:t>Verb Patterns</a:t>
            </a:r>
            <a:br>
              <a:rPr lang="en-US" sz="2800" dirty="0" smtClean="0"/>
            </a:br>
            <a:r>
              <a:rPr lang="en-US" sz="2800" dirty="0" smtClean="0"/>
              <a:t>4. </a:t>
            </a:r>
            <a:r>
              <a:rPr lang="en-US" sz="2800" dirty="0" smtClean="0">
                <a:solidFill>
                  <a:srgbClr val="C00000"/>
                </a:solidFill>
              </a:rPr>
              <a:t>like +doing</a:t>
            </a:r>
            <a:r>
              <a:rPr lang="en-US" sz="2800" dirty="0">
                <a:solidFill>
                  <a:srgbClr val="C00000"/>
                </a:solidFill>
              </a:rPr>
              <a:t> </a:t>
            </a:r>
            <a:r>
              <a:rPr lang="en-US" sz="2800" dirty="0" smtClean="0">
                <a:solidFill>
                  <a:srgbClr val="C00000"/>
                </a:solidFill>
              </a:rPr>
              <a:t>                  Would + like to do</a:t>
            </a:r>
            <a:endParaRPr lang="en-US" sz="2800" dirty="0">
              <a:solidFill>
                <a:srgbClr val="C00000"/>
              </a:solidFill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323528" y="1023941"/>
          <a:ext cx="8424936" cy="5491851"/>
        </p:xfrm>
        <a:graphic>
          <a:graphicData uri="http://schemas.openxmlformats.org/drawingml/2006/table">
            <a:tbl>
              <a:tblPr firstRow="1" bandRow="1">
                <a:tableStyleId>{BDBED569-4797-4DF1-A0F4-6AAB3CD982D8}</a:tableStyleId>
              </a:tblPr>
              <a:tblGrid>
                <a:gridCol w="3892126"/>
                <a:gridCol w="4532810"/>
              </a:tblGrid>
              <a:tr h="374736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1. Like</a:t>
                      </a:r>
                      <a:r>
                        <a:rPr lang="en-US" sz="2000" baseline="0" dirty="0" smtClean="0"/>
                        <a:t> +doing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Meaning</a:t>
                      </a:r>
                      <a:endParaRPr lang="en-US" sz="2000" dirty="0"/>
                    </a:p>
                  </a:txBody>
                  <a:tcPr/>
                </a:tc>
              </a:tr>
              <a:tr h="374736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I </a:t>
                      </a:r>
                      <a:r>
                        <a:rPr lang="en-US" sz="2000" b="1" dirty="0" smtClean="0">
                          <a:solidFill>
                            <a:srgbClr val="C00000"/>
                          </a:solidFill>
                        </a:rPr>
                        <a:t>like working </a:t>
                      </a:r>
                      <a:r>
                        <a:rPr lang="en-US" sz="2000" dirty="0" smtClean="0"/>
                        <a:t>as a teacher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I</a:t>
                      </a:r>
                      <a:r>
                        <a:rPr lang="en-US" sz="2000" baseline="0" dirty="0" smtClean="0"/>
                        <a:t> am a teacher and I enjoy it.</a:t>
                      </a:r>
                      <a:endParaRPr lang="en-US" sz="2000" dirty="0"/>
                    </a:p>
                  </a:txBody>
                  <a:tcPr/>
                </a:tc>
              </a:tr>
              <a:tr h="467810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I</a:t>
                      </a:r>
                      <a:r>
                        <a:rPr lang="en-US" sz="2000" baseline="0" dirty="0" smtClean="0"/>
                        <a:t> </a:t>
                      </a:r>
                      <a:r>
                        <a:rPr lang="en-US" sz="2000" b="1" baseline="0" dirty="0" smtClean="0">
                          <a:solidFill>
                            <a:srgbClr val="C00000"/>
                          </a:solidFill>
                        </a:rPr>
                        <a:t>love taking </a:t>
                      </a:r>
                      <a:r>
                        <a:rPr lang="en-US" sz="2000" baseline="0" dirty="0" smtClean="0"/>
                        <a:t>photos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This</a:t>
                      </a:r>
                      <a:r>
                        <a:rPr lang="en-US" sz="2000" baseline="0" dirty="0" smtClean="0"/>
                        <a:t> is my hobbies</a:t>
                      </a:r>
                      <a:endParaRPr lang="en-US" sz="2000" dirty="0"/>
                    </a:p>
                  </a:txBody>
                  <a:tcPr/>
                </a:tc>
              </a:tr>
              <a:tr h="951252">
                <a:tc gridSpan="2">
                  <a:txBody>
                    <a:bodyPr/>
                    <a:lstStyle/>
                    <a:p>
                      <a:pPr algn="l"/>
                      <a:r>
                        <a:rPr lang="en-US" sz="2000" b="1" dirty="0" smtClean="0">
                          <a:solidFill>
                            <a:srgbClr val="C00000"/>
                          </a:solidFill>
                        </a:rPr>
                        <a:t>Note:</a:t>
                      </a:r>
                    </a:p>
                    <a:p>
                      <a:pPr algn="l"/>
                      <a:r>
                        <a:rPr lang="en-US" sz="2000" b="1" i="1" baseline="0" dirty="0" smtClean="0">
                          <a:solidFill>
                            <a:srgbClr val="C00000"/>
                          </a:solidFill>
                        </a:rPr>
                        <a:t>Like + doing </a:t>
                      </a:r>
                      <a:r>
                        <a:rPr lang="en-US" sz="2000" b="1" baseline="0" dirty="0" smtClean="0">
                          <a:solidFill>
                            <a:schemeClr val="tx1"/>
                          </a:solidFill>
                        </a:rPr>
                        <a:t>&amp;</a:t>
                      </a:r>
                      <a:r>
                        <a:rPr lang="en-US" sz="2000" b="1" baseline="0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000" b="1" i="1" baseline="0" dirty="0" smtClean="0">
                          <a:solidFill>
                            <a:srgbClr val="C00000"/>
                          </a:solidFill>
                        </a:rPr>
                        <a:t>love + doing </a:t>
                      </a:r>
                      <a:r>
                        <a:rPr lang="en-US" sz="2000" b="1" baseline="0" dirty="0" smtClean="0">
                          <a:solidFill>
                            <a:schemeClr val="tx1"/>
                          </a:solidFill>
                        </a:rPr>
                        <a:t>express a general enjoyment.</a:t>
                      </a:r>
                    </a:p>
                    <a:p>
                      <a:pPr algn="l"/>
                      <a:endParaRPr lang="en-US" sz="2000" b="1" baseline="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4736">
                <a:tc>
                  <a:txBody>
                    <a:bodyPr/>
                    <a:lstStyle/>
                    <a:p>
                      <a:pPr algn="ctr"/>
                      <a:r>
                        <a:rPr lang="en-US" sz="2000" b="1" dirty="0" smtClean="0"/>
                        <a:t>2. Would +Like</a:t>
                      </a:r>
                      <a:r>
                        <a:rPr lang="en-US" sz="2000" b="1" baseline="0" dirty="0" smtClean="0"/>
                        <a:t> + to do</a:t>
                      </a:r>
                      <a:endParaRPr lang="en-US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dirty="0" smtClean="0"/>
                        <a:t>Meaning</a:t>
                      </a:r>
                      <a:endParaRPr lang="en-US" sz="2000" b="1" dirty="0"/>
                    </a:p>
                  </a:txBody>
                  <a:tcPr/>
                </a:tc>
              </a:tr>
              <a:tr h="60067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smtClean="0"/>
                        <a:t>I </a:t>
                      </a:r>
                      <a:r>
                        <a:rPr lang="en-US" sz="2000" b="1" dirty="0" smtClean="0">
                          <a:solidFill>
                            <a:srgbClr val="C00000"/>
                          </a:solidFill>
                        </a:rPr>
                        <a:t>would</a:t>
                      </a:r>
                      <a:r>
                        <a:rPr lang="en-US" sz="2000" dirty="0" smtClean="0"/>
                        <a:t> </a:t>
                      </a:r>
                      <a:r>
                        <a:rPr lang="en-US" sz="2000" b="1" dirty="0" smtClean="0">
                          <a:solidFill>
                            <a:srgbClr val="C00000"/>
                          </a:solidFill>
                        </a:rPr>
                        <a:t>like to work </a:t>
                      </a:r>
                      <a:r>
                        <a:rPr lang="en-US" sz="2000" dirty="0" smtClean="0"/>
                        <a:t>as a teacher.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When I grow up, I want to be a teacher.</a:t>
                      </a:r>
                      <a:endParaRPr lang="en-US" sz="2000" dirty="0"/>
                    </a:p>
                  </a:txBody>
                  <a:tcPr/>
                </a:tc>
              </a:tr>
              <a:tr h="662994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smtClean="0"/>
                        <a:t>I</a:t>
                      </a:r>
                      <a:r>
                        <a:rPr lang="en-US" sz="2000" baseline="0" dirty="0" smtClean="0"/>
                        <a:t> </a:t>
                      </a:r>
                      <a:r>
                        <a:rPr lang="en-US" sz="2000" b="1" baseline="0" dirty="0" smtClean="0">
                          <a:solidFill>
                            <a:srgbClr val="C00000"/>
                          </a:solidFill>
                        </a:rPr>
                        <a:t>would love to take </a:t>
                      </a:r>
                      <a:r>
                        <a:rPr lang="en-US" sz="2000" baseline="0" dirty="0" smtClean="0"/>
                        <a:t>photos.</a:t>
                      </a:r>
                      <a:endParaRPr lang="en-US" sz="20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You</a:t>
                      </a:r>
                      <a:r>
                        <a:rPr lang="en-US" sz="2000" baseline="0" dirty="0" smtClean="0"/>
                        <a:t> are going to take photo. I’m pleased that you asked me. </a:t>
                      </a:r>
                      <a:endParaRPr lang="en-US" sz="2000" dirty="0"/>
                    </a:p>
                  </a:txBody>
                  <a:tcPr/>
                </a:tc>
              </a:tr>
              <a:tr h="1527768">
                <a:tc gridSpan="2">
                  <a:txBody>
                    <a:bodyPr/>
                    <a:lstStyle/>
                    <a:p>
                      <a:pPr algn="l"/>
                      <a:r>
                        <a:rPr lang="en-US" sz="2000" b="1" dirty="0" smtClean="0">
                          <a:solidFill>
                            <a:srgbClr val="C00000"/>
                          </a:solidFill>
                        </a:rPr>
                        <a:t>Note:</a:t>
                      </a:r>
                    </a:p>
                    <a:p>
                      <a:pPr algn="l"/>
                      <a:r>
                        <a:rPr lang="en-US" sz="2000" b="1" i="1" baseline="0" dirty="0" smtClean="0">
                          <a:solidFill>
                            <a:srgbClr val="C00000"/>
                          </a:solidFill>
                        </a:rPr>
                        <a:t>Would +Like + to do </a:t>
                      </a:r>
                      <a:r>
                        <a:rPr lang="en-US" sz="2000" b="1" baseline="0" dirty="0" smtClean="0">
                          <a:solidFill>
                            <a:schemeClr val="tx1"/>
                          </a:solidFill>
                        </a:rPr>
                        <a:t>&amp;</a:t>
                      </a:r>
                      <a:r>
                        <a:rPr lang="en-US" sz="2000" b="1" baseline="0" dirty="0" smtClean="0">
                          <a:solidFill>
                            <a:srgbClr val="C00000"/>
                          </a:solidFill>
                        </a:rPr>
                        <a:t> would +</a:t>
                      </a:r>
                      <a:r>
                        <a:rPr lang="en-US" sz="2000" b="1" i="1" baseline="0" dirty="0" smtClean="0">
                          <a:solidFill>
                            <a:srgbClr val="C00000"/>
                          </a:solidFill>
                        </a:rPr>
                        <a:t>love + do </a:t>
                      </a:r>
                      <a:r>
                        <a:rPr lang="en-US" sz="2000" b="1" baseline="0" dirty="0" smtClean="0">
                          <a:solidFill>
                            <a:schemeClr val="tx1"/>
                          </a:solidFill>
                        </a:rPr>
                        <a:t>express a preference now or at specific time. 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116632"/>
            <a:ext cx="8856984" cy="922114"/>
          </a:xfrm>
        </p:spPr>
        <p:txBody>
          <a:bodyPr>
            <a:noAutofit/>
          </a:bodyPr>
          <a:lstStyle/>
          <a:p>
            <a:r>
              <a:rPr lang="en-US" sz="2800" dirty="0"/>
              <a:t/>
            </a:r>
            <a:br>
              <a:rPr lang="en-US" sz="2800" dirty="0"/>
            </a:br>
            <a:r>
              <a:rPr lang="en-US" sz="2800" dirty="0" smtClean="0"/>
              <a:t>Verb Patterns </a:t>
            </a:r>
            <a:br>
              <a:rPr lang="en-US" sz="2800" dirty="0" smtClean="0"/>
            </a:br>
            <a:r>
              <a:rPr lang="en-US" sz="2800" dirty="0" smtClean="0"/>
              <a:t>          4. </a:t>
            </a:r>
            <a:r>
              <a:rPr lang="en-US" sz="2800" dirty="0" smtClean="0">
                <a:solidFill>
                  <a:srgbClr val="C00000"/>
                </a:solidFill>
              </a:rPr>
              <a:t>like +doing</a:t>
            </a:r>
            <a:r>
              <a:rPr lang="en-US" sz="2800" dirty="0">
                <a:solidFill>
                  <a:srgbClr val="C00000"/>
                </a:solidFill>
              </a:rPr>
              <a:t> </a:t>
            </a:r>
            <a:r>
              <a:rPr lang="en-US" sz="2800" dirty="0" smtClean="0">
                <a:solidFill>
                  <a:srgbClr val="C00000"/>
                </a:solidFill>
              </a:rPr>
              <a:t>                  Would + like to do</a:t>
            </a:r>
            <a:endParaRPr lang="en-US" sz="2800" dirty="0">
              <a:solidFill>
                <a:srgbClr val="C00000"/>
              </a:solidFill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179512" y="1916832"/>
          <a:ext cx="8424936" cy="2266130"/>
        </p:xfrm>
        <a:graphic>
          <a:graphicData uri="http://schemas.openxmlformats.org/drawingml/2006/table">
            <a:tbl>
              <a:tblPr firstRow="1" bandRow="1">
                <a:tableStyleId>{BDBED569-4797-4DF1-A0F4-6AAB3CD982D8}</a:tableStyleId>
              </a:tblPr>
              <a:tblGrid>
                <a:gridCol w="3892126"/>
                <a:gridCol w="4532810"/>
              </a:tblGrid>
              <a:tr h="374736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Question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Short answer</a:t>
                      </a:r>
                      <a:endParaRPr lang="en-US" sz="2000" dirty="0"/>
                    </a:p>
                  </a:txBody>
                  <a:tcPr/>
                </a:tc>
              </a:tr>
              <a:tr h="374736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Would you like to go for a</a:t>
                      </a:r>
                      <a:r>
                        <a:rPr lang="en-US" sz="2000" baseline="0" dirty="0" smtClean="0"/>
                        <a:t> coffee?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Yes, I would</a:t>
                      </a:r>
                      <a:r>
                        <a:rPr lang="en-US" sz="2000" baseline="0" dirty="0" smtClean="0"/>
                        <a:t>./ Yes, I would love to.</a:t>
                      </a:r>
                      <a:endParaRPr lang="en-US" sz="2000" dirty="0"/>
                    </a:p>
                  </a:txBody>
                  <a:tcPr/>
                </a:tc>
              </a:tr>
              <a:tr h="467810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Would</a:t>
                      </a:r>
                      <a:r>
                        <a:rPr lang="en-US" sz="2000" baseline="0" dirty="0" smtClean="0"/>
                        <a:t> you like to come for a walk?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No</a:t>
                      </a:r>
                      <a:r>
                        <a:rPr lang="en-US" sz="2000" baseline="0" dirty="0" smtClean="0"/>
                        <a:t>, thank you</a:t>
                      </a:r>
                      <a:endParaRPr lang="en-US" sz="2000" dirty="0"/>
                    </a:p>
                  </a:txBody>
                  <a:tcPr/>
                </a:tc>
              </a:tr>
              <a:tr h="951252">
                <a:tc gridSpan="2">
                  <a:txBody>
                    <a:bodyPr/>
                    <a:lstStyle/>
                    <a:p>
                      <a:pPr algn="l"/>
                      <a:r>
                        <a:rPr lang="en-US" sz="2000" b="1" dirty="0" smtClean="0">
                          <a:solidFill>
                            <a:srgbClr val="C00000"/>
                          </a:solidFill>
                        </a:rPr>
                        <a:t>Note:</a:t>
                      </a:r>
                    </a:p>
                    <a:p>
                      <a:pPr algn="l"/>
                      <a:r>
                        <a:rPr lang="en-US" sz="2000" b="1" i="1" baseline="0" dirty="0" smtClean="0">
                          <a:solidFill>
                            <a:srgbClr val="C00000"/>
                          </a:solidFill>
                        </a:rPr>
                        <a:t>No, I wouldn't  </a:t>
                      </a:r>
                      <a:r>
                        <a:rPr lang="en-US" sz="2000" b="1" baseline="0" dirty="0" smtClean="0">
                          <a:solidFill>
                            <a:schemeClr val="tx1"/>
                          </a:solidFill>
                        </a:rPr>
                        <a:t>is not recommended because it is impolite. </a:t>
                      </a:r>
                    </a:p>
                    <a:p>
                      <a:pPr algn="l"/>
                      <a:endParaRPr lang="en-US" sz="2000" b="1" baseline="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Future Intentions</a:t>
            </a:r>
            <a:r>
              <a:rPr lang="en-US" b="1" dirty="0" smtClean="0">
                <a:solidFill>
                  <a:srgbClr val="C00000"/>
                </a:solidFill>
              </a:rPr>
              <a:t/>
            </a:r>
            <a:br>
              <a:rPr lang="en-US" b="1" dirty="0" smtClean="0">
                <a:solidFill>
                  <a:srgbClr val="C00000"/>
                </a:solidFill>
              </a:rPr>
            </a:br>
            <a:r>
              <a:rPr lang="en-US" b="1" dirty="0" smtClean="0">
                <a:solidFill>
                  <a:srgbClr val="C00000"/>
                </a:solidFill>
              </a:rPr>
              <a:t> (Going to / Will)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1. </a:t>
            </a:r>
            <a:r>
              <a:rPr lang="en-US" b="1" dirty="0" smtClean="0">
                <a:solidFill>
                  <a:srgbClr val="C00000"/>
                </a:solidFill>
              </a:rPr>
              <a:t>Will + infinitive (without to)</a:t>
            </a:r>
          </a:p>
          <a:p>
            <a:pPr>
              <a:buNone/>
            </a:pPr>
            <a:r>
              <a:rPr lang="en-US" sz="2800" dirty="0" smtClean="0"/>
              <a:t>Positive &amp; Negative</a:t>
            </a:r>
            <a:r>
              <a:rPr lang="en-US" dirty="0" smtClean="0"/>
              <a:t>: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 smtClean="0"/>
          </a:p>
        </p:txBody>
      </p:sp>
      <p:graphicFrame>
        <p:nvGraphicFramePr>
          <p:cNvPr id="4" name="جدول 3"/>
          <p:cNvGraphicFramePr>
            <a:graphicFrameLocks noGrp="1"/>
          </p:cNvGraphicFramePr>
          <p:nvPr/>
        </p:nvGraphicFramePr>
        <p:xfrm>
          <a:off x="755576" y="2996952"/>
          <a:ext cx="7344816" cy="2471994"/>
        </p:xfrm>
        <a:graphic>
          <a:graphicData uri="http://schemas.openxmlformats.org/drawingml/2006/table">
            <a:tbl>
              <a:tblPr firstRow="1" bandRow="1">
                <a:tableStyleId>{BDBED569-4797-4DF1-A0F4-6AAB3CD982D8}</a:tableStyleId>
              </a:tblPr>
              <a:tblGrid>
                <a:gridCol w="2448272"/>
                <a:gridCol w="2448272"/>
                <a:gridCol w="2448272"/>
              </a:tblGrid>
              <a:tr h="126014">
                <a:tc>
                  <a:txBody>
                    <a:bodyPr/>
                    <a:lstStyle/>
                    <a:p>
                      <a:r>
                        <a:rPr lang="en-US" dirty="0" smtClean="0"/>
                        <a:t>Subject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Modal auxiliary (Will)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Infinitive</a:t>
                      </a:r>
                      <a:endParaRPr lang="en-US" dirty="0"/>
                    </a:p>
                  </a:txBody>
                  <a:tcPr/>
                </a:tc>
              </a:tr>
              <a:tr h="702078">
                <a:tc>
                  <a:txBody>
                    <a:bodyPr/>
                    <a:lstStyle/>
                    <a:p>
                      <a:r>
                        <a:rPr lang="en-US" dirty="0" smtClean="0"/>
                        <a:t>I</a:t>
                      </a:r>
                      <a:endParaRPr 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             ‘</a:t>
                      </a:r>
                      <a:r>
                        <a:rPr lang="en-US" dirty="0" err="1" smtClean="0"/>
                        <a:t>ll</a:t>
                      </a:r>
                      <a:r>
                        <a:rPr lang="en-US" dirty="0" smtClean="0"/>
                        <a:t>  (will)</a:t>
                      </a:r>
                    </a:p>
                    <a:p>
                      <a:r>
                        <a:rPr lang="en-US" dirty="0" smtClean="0"/>
                        <a:t>               won’t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come.</a:t>
                      </a:r>
                      <a:endParaRPr lang="en-US" dirty="0"/>
                    </a:p>
                  </a:txBody>
                  <a:tcPr/>
                </a:tc>
              </a:tr>
              <a:tr h="702078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He/She</a:t>
                      </a:r>
                      <a:r>
                        <a:rPr lang="en-US" dirty="0" smtClean="0"/>
                        <a:t>/It</a:t>
                      </a:r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Help you.</a:t>
                      </a:r>
                      <a:endParaRPr lang="en-US" dirty="0"/>
                    </a:p>
                  </a:txBody>
                  <a:tcPr/>
                </a:tc>
              </a:tr>
              <a:tr h="702078">
                <a:tc>
                  <a:txBody>
                    <a:bodyPr/>
                    <a:lstStyle/>
                    <a:p>
                      <a:r>
                        <a:rPr lang="en-US" dirty="0" smtClean="0"/>
                        <a:t>We/You/they</a:t>
                      </a:r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eat</a:t>
                      </a:r>
                      <a:r>
                        <a:rPr lang="en-US" baseline="0" dirty="0" smtClean="0"/>
                        <a:t>  dinner.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Future Intentions</a:t>
            </a:r>
            <a:r>
              <a:rPr lang="en-US" b="1" dirty="0" smtClean="0">
                <a:solidFill>
                  <a:srgbClr val="C00000"/>
                </a:solidFill>
              </a:rPr>
              <a:t/>
            </a:r>
            <a:br>
              <a:rPr lang="en-US" b="1" dirty="0" smtClean="0">
                <a:solidFill>
                  <a:srgbClr val="C00000"/>
                </a:solidFill>
              </a:rPr>
            </a:br>
            <a:r>
              <a:rPr lang="en-US" b="1" dirty="0" smtClean="0">
                <a:solidFill>
                  <a:srgbClr val="C00000"/>
                </a:solidFill>
              </a:rPr>
              <a:t> (Going to / Will)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1. </a:t>
            </a:r>
            <a:r>
              <a:rPr lang="en-US" b="1" dirty="0" smtClean="0">
                <a:solidFill>
                  <a:srgbClr val="C00000"/>
                </a:solidFill>
              </a:rPr>
              <a:t>Will + infinitive (without to)</a:t>
            </a:r>
          </a:p>
          <a:p>
            <a:pPr>
              <a:buNone/>
            </a:pPr>
            <a:r>
              <a:rPr lang="en-US" sz="4800" dirty="0" smtClean="0"/>
              <a:t>Uses:</a:t>
            </a:r>
          </a:p>
          <a:p>
            <a:pPr>
              <a:buNone/>
            </a:pPr>
            <a:r>
              <a:rPr lang="en-US" b="1" dirty="0" smtClean="0"/>
              <a:t>1- To express a future decision made at the moment of speaking.</a:t>
            </a:r>
          </a:p>
          <a:p>
            <a:pPr>
              <a:buNone/>
            </a:pPr>
            <a:r>
              <a:rPr lang="en-US" dirty="0" smtClean="0"/>
              <a:t>e.g. I </a:t>
            </a:r>
            <a:r>
              <a:rPr lang="en-US" b="1" i="1" dirty="0" smtClean="0">
                <a:solidFill>
                  <a:srgbClr val="C00000"/>
                </a:solidFill>
              </a:rPr>
              <a:t>will give </a:t>
            </a:r>
            <a:r>
              <a:rPr lang="en-US" dirty="0" smtClean="0"/>
              <a:t>you my phone number.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 I </a:t>
            </a:r>
            <a:r>
              <a:rPr lang="en-US" b="1" dirty="0" smtClean="0">
                <a:solidFill>
                  <a:srgbClr val="C00000"/>
                </a:solidFill>
              </a:rPr>
              <a:t>will take </a:t>
            </a:r>
            <a:r>
              <a:rPr lang="en-US" dirty="0" smtClean="0"/>
              <a:t>the red, thank you.</a:t>
            </a:r>
          </a:p>
          <a:p>
            <a:pPr>
              <a:buNone/>
            </a:pPr>
            <a:r>
              <a:rPr lang="en-US" b="1" dirty="0" smtClean="0"/>
              <a:t>2- To express an offer.</a:t>
            </a:r>
          </a:p>
          <a:p>
            <a:pPr>
              <a:buNone/>
            </a:pPr>
            <a:r>
              <a:rPr lang="en-US" dirty="0" smtClean="0"/>
              <a:t>e.g. I </a:t>
            </a:r>
            <a:r>
              <a:rPr lang="en-US" b="1" i="1" dirty="0" smtClean="0">
                <a:solidFill>
                  <a:srgbClr val="C00000"/>
                </a:solidFill>
              </a:rPr>
              <a:t>will carry </a:t>
            </a:r>
            <a:r>
              <a:rPr lang="en-US" dirty="0" smtClean="0"/>
              <a:t>your bag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 I </a:t>
            </a:r>
            <a:r>
              <a:rPr lang="en-US" b="1" i="1" dirty="0" smtClean="0">
                <a:solidFill>
                  <a:srgbClr val="C00000"/>
                </a:solidFill>
              </a:rPr>
              <a:t>will do </a:t>
            </a:r>
            <a:r>
              <a:rPr lang="en-US" dirty="0" smtClean="0"/>
              <a:t>the washing-up.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344</TotalTime>
  <Words>856</Words>
  <Application>Microsoft Office PowerPoint</Application>
  <PresentationFormat>عرض على الشاشة (3:4)‏</PresentationFormat>
  <Paragraphs>218</Paragraphs>
  <Slides>15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15</vt:i4>
      </vt:variant>
    </vt:vector>
  </HeadingPairs>
  <TitlesOfParts>
    <vt:vector size="16" baseType="lpstr">
      <vt:lpstr>سمة Office</vt:lpstr>
      <vt:lpstr>Unit 5</vt:lpstr>
      <vt:lpstr>Verb Patterns 1. Verb + -ing</vt:lpstr>
      <vt:lpstr>Verb Patterns 2. Verb + to + infinitive</vt:lpstr>
      <vt:lpstr> Verb Patterns Verb + {to + infinitive} or      Verb + { -ing}                     </vt:lpstr>
      <vt:lpstr>Verb Patterns 3. Verb +preposition+ -ing</vt:lpstr>
      <vt:lpstr>Verb Patterns 4. like +doing                   Would + like to do</vt:lpstr>
      <vt:lpstr> Verb Patterns            4. like +doing                   Would + like to do</vt:lpstr>
      <vt:lpstr>Future Intentions  (Going to / Will)</vt:lpstr>
      <vt:lpstr>Future Intentions  (Going to / Will)</vt:lpstr>
      <vt:lpstr>Future Intentions  (Going to / Will)</vt:lpstr>
      <vt:lpstr>Future Intentions  (Going to / Will)</vt:lpstr>
      <vt:lpstr>Future Intentions  (Going to / Will)</vt:lpstr>
      <vt:lpstr>Future Intentions  (Going to / Will)</vt:lpstr>
      <vt:lpstr>Future Intentions  (Going to / Will)</vt:lpstr>
      <vt:lpstr>Future Intentions  (Going to / Will)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Unit 5</dc:title>
  <dc:creator>Mohsen</dc:creator>
  <cp:lastModifiedBy>Mohsen</cp:lastModifiedBy>
  <cp:revision>30</cp:revision>
  <dcterms:created xsi:type="dcterms:W3CDTF">2017-10-22T08:21:25Z</dcterms:created>
  <dcterms:modified xsi:type="dcterms:W3CDTF">2017-10-22T14:06:21Z</dcterms:modified>
</cp:coreProperties>
</file>

<file path=docProps/thumbnail.jpeg>
</file>