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57" r:id="rId6"/>
    <p:sldId id="262" r:id="rId7"/>
    <p:sldId id="263" r:id="rId8"/>
    <p:sldId id="258" r:id="rId9"/>
    <p:sldId id="266" r:id="rId10"/>
    <p:sldId id="267" r:id="rId11"/>
    <p:sldId id="264" r:id="rId12"/>
    <p:sldId id="265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24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5E867-74E1-4917-83ED-501DC8449A7E}" type="datetimeFigureOut">
              <a:rPr lang="en-US" smtClean="0"/>
              <a:t>10/22/2017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86D6C-5305-4D34-82CA-E7BA46B432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/>
          <a:lstStyle/>
          <a:p>
            <a:r>
              <a:rPr lang="en-US" b="1" dirty="0" smtClean="0"/>
              <a:t>Unit 5</a:t>
            </a:r>
            <a:endParaRPr lang="en-US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3284984"/>
            <a:ext cx="6400800" cy="2065784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Verb Patterns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Future Intentions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b="1" dirty="0">
                <a:solidFill>
                  <a:srgbClr val="C00000"/>
                </a:solidFill>
              </a:rPr>
              <a:t>G</a:t>
            </a:r>
            <a:r>
              <a:rPr lang="en-US" b="1" dirty="0" smtClean="0">
                <a:solidFill>
                  <a:srgbClr val="C00000"/>
                </a:solidFill>
              </a:rPr>
              <a:t>oing to</a:t>
            </a:r>
          </a:p>
          <a:p>
            <a:pPr>
              <a:buNone/>
            </a:pPr>
            <a:r>
              <a:rPr lang="en-US" sz="2800" dirty="0" smtClean="0"/>
              <a:t>Positive &amp; Negative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2996952"/>
          <a:ext cx="7344816" cy="247199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36204"/>
                <a:gridCol w="1836204"/>
                <a:gridCol w="1836204"/>
                <a:gridCol w="1836204"/>
              </a:tblGrid>
              <a:tr h="126014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Verb to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Infinitive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‘m</a:t>
                      </a:r>
                      <a:r>
                        <a:rPr lang="en-US" baseline="0" dirty="0" smtClean="0"/>
                        <a:t> (am)</a:t>
                      </a:r>
                    </a:p>
                    <a:p>
                      <a:r>
                        <a:rPr lang="en-US" dirty="0" smtClean="0"/>
                        <a:t>  ‘m</a:t>
                      </a:r>
                      <a:r>
                        <a:rPr lang="en-US" baseline="0" dirty="0" smtClean="0"/>
                        <a:t> not 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come.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He/She</a:t>
                      </a:r>
                      <a:r>
                        <a:rPr lang="en-US" dirty="0" smtClean="0"/>
                        <a:t>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‘s (is)</a:t>
                      </a:r>
                    </a:p>
                    <a:p>
                      <a:r>
                        <a:rPr lang="en-US" dirty="0" smtClean="0"/>
                        <a:t>isn’t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you.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We/You/they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‘re (are)</a:t>
                      </a:r>
                    </a:p>
                    <a:p>
                      <a:r>
                        <a:rPr lang="en-US" dirty="0" smtClean="0"/>
                        <a:t>aren’t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eat</a:t>
                      </a:r>
                      <a:r>
                        <a:rPr lang="en-US" baseline="0" dirty="0" smtClean="0"/>
                        <a:t>  dinner.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b="1" dirty="0" smtClean="0">
                <a:solidFill>
                  <a:srgbClr val="C00000"/>
                </a:solidFill>
              </a:rPr>
              <a:t>Going to</a:t>
            </a:r>
          </a:p>
          <a:p>
            <a:pPr>
              <a:buNone/>
            </a:pPr>
            <a:r>
              <a:rPr lang="en-US" sz="2800" dirty="0" smtClean="0"/>
              <a:t>Question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2996952"/>
          <a:ext cx="7344815" cy="247199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468963"/>
                <a:gridCol w="1468963"/>
                <a:gridCol w="1468963"/>
                <a:gridCol w="1468963"/>
                <a:gridCol w="1468963"/>
              </a:tblGrid>
              <a:tr h="12601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Wh</a:t>
                      </a:r>
                      <a:r>
                        <a:rPr lang="en-US" baseline="0" dirty="0" smtClean="0"/>
                        <a:t> 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Verb to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Infinitive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What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 smtClean="0"/>
                        <a:t>   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study?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He/She</a:t>
                      </a:r>
                      <a:r>
                        <a:rPr lang="en-US" dirty="0" smtClean="0"/>
                        <a:t>/It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you?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Where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We/You/they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eat</a:t>
                      </a:r>
                      <a:r>
                        <a:rPr lang="en-US" baseline="0" dirty="0" smtClean="0"/>
                        <a:t>  dinner?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b="1" dirty="0" smtClean="0">
                <a:solidFill>
                  <a:srgbClr val="C00000"/>
                </a:solidFill>
              </a:rPr>
              <a:t>Going to</a:t>
            </a:r>
          </a:p>
          <a:p>
            <a:pPr>
              <a:buNone/>
            </a:pPr>
            <a:r>
              <a:rPr lang="en-US" sz="2800" dirty="0" smtClean="0"/>
              <a:t>Short Question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51520" y="2708921"/>
          <a:ext cx="8496943" cy="374342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91741"/>
                <a:gridCol w="1538240"/>
                <a:gridCol w="1611489"/>
                <a:gridCol w="1464990"/>
                <a:gridCol w="2490483"/>
              </a:tblGrid>
              <a:tr h="519273">
                <a:tc>
                  <a:txBody>
                    <a:bodyPr/>
                    <a:lstStyle/>
                    <a:p>
                      <a:r>
                        <a:rPr lang="en-US" dirty="0" smtClean="0"/>
                        <a:t>Verb</a:t>
                      </a:r>
                      <a:r>
                        <a:rPr lang="en-US" baseline="0" dirty="0" smtClean="0"/>
                        <a:t> to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Infinitive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7030A0"/>
                          </a:solidFill>
                        </a:rPr>
                        <a:t>Answer</a:t>
                      </a:r>
                      <a:endParaRPr lang="en-US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843387">
                <a:tc>
                  <a:txBody>
                    <a:bodyPr/>
                    <a:lstStyle/>
                    <a:p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study?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Yes,</a:t>
                      </a:r>
                      <a:r>
                        <a:rPr lang="en-US" baseline="0" dirty="0" smtClean="0"/>
                        <a:t> am I.</a:t>
                      </a:r>
                    </a:p>
                    <a:p>
                      <a:r>
                        <a:rPr lang="en-US" baseline="0" dirty="0" smtClean="0"/>
                        <a:t>No, am not.</a:t>
                      </a:r>
                      <a:endParaRPr lang="en-US" dirty="0" smtClean="0"/>
                    </a:p>
                  </a:txBody>
                  <a:tcPr/>
                </a:tc>
              </a:tr>
              <a:tr h="829561"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He/She</a:t>
                      </a:r>
                      <a:r>
                        <a:rPr lang="en-US" dirty="0" smtClean="0"/>
                        <a:t>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you?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Yes, she/he/ it is.</a:t>
                      </a:r>
                    </a:p>
                    <a:p>
                      <a:r>
                        <a:rPr lang="en-US" dirty="0" smtClean="0"/>
                        <a:t>No,</a:t>
                      </a:r>
                      <a:r>
                        <a:rPr lang="en-US" dirty="0" smtClean="0"/>
                        <a:t> she/he/ it isn’t.</a:t>
                      </a:r>
                      <a:endParaRPr lang="en-US" dirty="0" smtClean="0"/>
                    </a:p>
                  </a:txBody>
                  <a:tcPr/>
                </a:tc>
              </a:tr>
              <a:tr h="1480187"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We/You/they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eat</a:t>
                      </a:r>
                      <a:r>
                        <a:rPr lang="en-US" baseline="0" dirty="0" smtClean="0"/>
                        <a:t>  dinner?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Yes,</a:t>
                      </a:r>
                      <a:r>
                        <a:rPr lang="en-US" baseline="0" dirty="0" smtClean="0"/>
                        <a:t> w</a:t>
                      </a:r>
                      <a:r>
                        <a:rPr lang="en-US" dirty="0" smtClean="0"/>
                        <a:t>e/You/they are.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No, we/you/they</a:t>
                      </a:r>
                      <a:r>
                        <a:rPr lang="en-US" baseline="0" dirty="0" smtClean="0"/>
                        <a:t> aren’t.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2. </a:t>
            </a:r>
            <a:r>
              <a:rPr lang="en-US" sz="5200" b="1" dirty="0">
                <a:solidFill>
                  <a:srgbClr val="C00000"/>
                </a:solidFill>
              </a:rPr>
              <a:t>G</a:t>
            </a:r>
            <a:r>
              <a:rPr lang="en-US" sz="5200" b="1" dirty="0" smtClean="0">
                <a:solidFill>
                  <a:srgbClr val="C00000"/>
                </a:solidFill>
              </a:rPr>
              <a:t>oing to </a:t>
            </a:r>
          </a:p>
          <a:p>
            <a:pPr>
              <a:buNone/>
            </a:pPr>
            <a:r>
              <a:rPr lang="en-US" sz="4800" dirty="0" smtClean="0"/>
              <a:t>Uses:</a:t>
            </a:r>
          </a:p>
          <a:p>
            <a:pPr>
              <a:buNone/>
            </a:pPr>
            <a:r>
              <a:rPr lang="en-US" b="1" dirty="0" smtClean="0"/>
              <a:t>1- To express a future decision made </a:t>
            </a:r>
            <a:r>
              <a:rPr lang="en-US" b="1" i="1" u="sng" dirty="0" smtClean="0">
                <a:solidFill>
                  <a:srgbClr val="C00000"/>
                </a:solidFill>
              </a:rPr>
              <a:t>before</a:t>
            </a:r>
            <a:r>
              <a:rPr lang="en-US" b="1" dirty="0" smtClean="0"/>
              <a:t> the moment of speaking.</a:t>
            </a:r>
          </a:p>
          <a:p>
            <a:pPr>
              <a:buNone/>
            </a:pPr>
            <a:r>
              <a:rPr lang="en-US" dirty="0" smtClean="0"/>
              <a:t>e.g. she isn’t </a:t>
            </a:r>
            <a:r>
              <a:rPr lang="en-US" b="1" i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your home on Friday.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I’m </a:t>
            </a:r>
            <a:r>
              <a:rPr lang="en-US" b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stay at </a:t>
            </a:r>
            <a:r>
              <a:rPr lang="en-US" dirty="0" err="1" smtClean="0"/>
              <a:t>Makkah</a:t>
            </a:r>
            <a:r>
              <a:rPr lang="en-US" dirty="0" smtClean="0"/>
              <a:t> for three days.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2- when we can see or feel </a:t>
            </a:r>
            <a:r>
              <a:rPr lang="en-US" b="1" i="1" u="sng" dirty="0" smtClean="0">
                <a:solidFill>
                  <a:srgbClr val="C00000"/>
                </a:solidFill>
              </a:rPr>
              <a:t>now</a:t>
            </a:r>
            <a:r>
              <a:rPr lang="en-US" b="1" dirty="0" smtClean="0"/>
              <a:t> that something is certain to happen in the future.</a:t>
            </a:r>
          </a:p>
          <a:p>
            <a:pPr>
              <a:buNone/>
            </a:pPr>
            <a:r>
              <a:rPr lang="en-US" dirty="0" smtClean="0"/>
              <a:t>e.g. look at these clouds! It is </a:t>
            </a:r>
            <a:r>
              <a:rPr lang="en-US" b="1" i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rain.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511256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2.  </a:t>
            </a:r>
            <a:r>
              <a:rPr lang="en-US" sz="5200" b="1" dirty="0">
                <a:solidFill>
                  <a:srgbClr val="C00000"/>
                </a:solidFill>
              </a:rPr>
              <a:t>G</a:t>
            </a:r>
            <a:r>
              <a:rPr lang="en-US" sz="5200" b="1" dirty="0" smtClean="0">
                <a:solidFill>
                  <a:srgbClr val="C00000"/>
                </a:solidFill>
              </a:rPr>
              <a:t>oing to </a:t>
            </a:r>
          </a:p>
          <a:p>
            <a:pPr>
              <a:buNone/>
            </a:pPr>
            <a:r>
              <a:rPr lang="en-US" sz="4800" dirty="0" smtClean="0"/>
              <a:t>Uses:</a:t>
            </a:r>
          </a:p>
          <a:p>
            <a:pPr>
              <a:buNone/>
            </a:pPr>
            <a:r>
              <a:rPr lang="en-US" b="1" dirty="0" smtClean="0"/>
              <a:t>1- To express a future decision made </a:t>
            </a:r>
            <a:r>
              <a:rPr lang="en-US" b="1" i="1" u="sng" dirty="0" smtClean="0">
                <a:solidFill>
                  <a:srgbClr val="C00000"/>
                </a:solidFill>
              </a:rPr>
              <a:t>before</a:t>
            </a:r>
            <a:r>
              <a:rPr lang="en-US" b="1" dirty="0" smtClean="0"/>
              <a:t> the moment of speaking.</a:t>
            </a:r>
          </a:p>
          <a:p>
            <a:pPr>
              <a:buNone/>
            </a:pPr>
            <a:r>
              <a:rPr lang="en-US" dirty="0" smtClean="0"/>
              <a:t>e.g. she isn’t </a:t>
            </a:r>
            <a:r>
              <a:rPr lang="en-US" b="1" i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your home on Friday.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I’m </a:t>
            </a:r>
            <a:r>
              <a:rPr lang="en-US" b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stay at </a:t>
            </a:r>
            <a:r>
              <a:rPr lang="en-US" dirty="0" err="1" smtClean="0"/>
              <a:t>Makkah</a:t>
            </a:r>
            <a:r>
              <a:rPr lang="en-US" dirty="0" smtClean="0"/>
              <a:t> for three days.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Note:</a:t>
            </a:r>
          </a:p>
          <a:p>
            <a:pPr>
              <a:buNone/>
            </a:pPr>
            <a:r>
              <a:rPr lang="en-US" sz="4400" dirty="0" smtClean="0"/>
              <a:t>The </a:t>
            </a:r>
            <a:r>
              <a:rPr lang="en-US" sz="4400" b="1" dirty="0" smtClean="0">
                <a:solidFill>
                  <a:srgbClr val="C00000"/>
                </a:solidFill>
              </a:rPr>
              <a:t>present continuous </a:t>
            </a:r>
            <a:r>
              <a:rPr lang="en-US" sz="4400" b="1" dirty="0" smtClean="0"/>
              <a:t>(</a:t>
            </a:r>
            <a:r>
              <a:rPr lang="en-US" sz="4400" b="1" dirty="0" smtClean="0">
                <a:solidFill>
                  <a:srgbClr val="C00000"/>
                </a:solidFill>
              </a:rPr>
              <a:t>verb to be + -</a:t>
            </a:r>
            <a:r>
              <a:rPr lang="en-US" sz="4400" b="1" dirty="0" err="1" smtClean="0">
                <a:solidFill>
                  <a:srgbClr val="C00000"/>
                </a:solidFill>
              </a:rPr>
              <a:t>ing</a:t>
            </a:r>
            <a:r>
              <a:rPr lang="en-US" sz="4400" b="1" dirty="0" smtClean="0"/>
              <a:t>)</a:t>
            </a:r>
            <a:r>
              <a:rPr lang="en-US" sz="4400" b="1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/>
              <a:t>can be used for plan or arrangement with the verb </a:t>
            </a:r>
            <a:r>
              <a:rPr lang="en-US" sz="4400" b="1" i="1" dirty="0" smtClean="0">
                <a:solidFill>
                  <a:srgbClr val="C00000"/>
                </a:solidFill>
              </a:rPr>
              <a:t>Go </a:t>
            </a:r>
            <a:r>
              <a:rPr lang="en-US" sz="4400" dirty="0" smtClean="0"/>
              <a:t>&amp; </a:t>
            </a:r>
            <a:r>
              <a:rPr lang="en-US" sz="4400" b="1" dirty="0" smtClean="0">
                <a:solidFill>
                  <a:srgbClr val="C00000"/>
                </a:solidFill>
              </a:rPr>
              <a:t>come:</a:t>
            </a:r>
          </a:p>
          <a:p>
            <a:pPr>
              <a:buNone/>
            </a:pPr>
            <a:r>
              <a:rPr lang="en-US" sz="4400" dirty="0" smtClean="0"/>
              <a:t>e.g. she</a:t>
            </a:r>
            <a:r>
              <a:rPr lang="en-US" sz="4400" b="1" dirty="0" smtClean="0">
                <a:solidFill>
                  <a:srgbClr val="C00000"/>
                </a:solidFill>
              </a:rPr>
              <a:t> is </a:t>
            </a:r>
            <a:r>
              <a:rPr lang="en-US" sz="4400" b="1" i="1" dirty="0" smtClean="0">
                <a:solidFill>
                  <a:srgbClr val="C00000"/>
                </a:solidFill>
              </a:rPr>
              <a:t>coming to </a:t>
            </a:r>
            <a:r>
              <a:rPr lang="en-US" sz="4400" dirty="0" smtClean="0"/>
              <a:t>your home on Friday.</a:t>
            </a:r>
          </a:p>
          <a:p>
            <a:pPr>
              <a:buNone/>
            </a:pPr>
            <a:r>
              <a:rPr lang="en-US" sz="4400" dirty="0"/>
              <a:t> </a:t>
            </a:r>
            <a:r>
              <a:rPr lang="en-US" sz="4400" dirty="0" smtClean="0"/>
              <a:t>       I’</a:t>
            </a:r>
            <a:r>
              <a:rPr lang="en-US" sz="4400" b="1" dirty="0" smtClean="0">
                <a:solidFill>
                  <a:srgbClr val="C00000"/>
                </a:solidFill>
              </a:rPr>
              <a:t>m going </a:t>
            </a:r>
            <a:r>
              <a:rPr lang="en-US" sz="4400" dirty="0" smtClean="0"/>
              <a:t>home early tonight.</a:t>
            </a:r>
            <a:endParaRPr lang="en-US" sz="4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2- when we can see or feel </a:t>
            </a:r>
            <a:r>
              <a:rPr lang="en-US" b="1" i="1" u="sng" dirty="0" smtClean="0">
                <a:solidFill>
                  <a:srgbClr val="C00000"/>
                </a:solidFill>
              </a:rPr>
              <a:t>now</a:t>
            </a:r>
            <a:r>
              <a:rPr lang="en-US" b="1" dirty="0" smtClean="0"/>
              <a:t> that something is certain to happen in the future.</a:t>
            </a:r>
          </a:p>
          <a:p>
            <a:pPr>
              <a:buNone/>
            </a:pPr>
            <a:r>
              <a:rPr lang="en-US" dirty="0" smtClean="0"/>
              <a:t>e.g. look at these clouds! It is </a:t>
            </a:r>
            <a:r>
              <a:rPr lang="en-US" b="1" i="1" dirty="0" smtClean="0">
                <a:solidFill>
                  <a:srgbClr val="C00000"/>
                </a:solidFill>
              </a:rPr>
              <a:t>going to </a:t>
            </a:r>
            <a:r>
              <a:rPr lang="en-US" dirty="0" smtClean="0"/>
              <a:t>rain.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200" b="1" i="1" dirty="0" smtClean="0">
                <a:solidFill>
                  <a:srgbClr val="C00000"/>
                </a:solidFill>
              </a:rPr>
              <a:t>Will</a:t>
            </a:r>
            <a:r>
              <a:rPr lang="en-US" sz="5200" b="1" dirty="0" smtClean="0">
                <a:solidFill>
                  <a:srgbClr val="C00000"/>
                </a:solidFill>
              </a:rPr>
              <a:t>  or   </a:t>
            </a:r>
            <a:r>
              <a:rPr lang="en-US" sz="5200" b="1" i="1" dirty="0" smtClean="0">
                <a:solidFill>
                  <a:srgbClr val="C00000"/>
                </a:solidFill>
              </a:rPr>
              <a:t>Going to ?</a:t>
            </a:r>
          </a:p>
          <a:p>
            <a:pPr>
              <a:buNone/>
            </a:pP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I’m</a:t>
            </a:r>
            <a:r>
              <a:rPr lang="en-US" sz="2800" b="1" i="1" dirty="0" smtClean="0">
                <a:solidFill>
                  <a:srgbClr val="C00000"/>
                </a:solidFill>
              </a:rPr>
              <a:t> going to 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a chicken sandwich for dinner.</a:t>
            </a:r>
          </a:p>
          <a:p>
            <a:pPr>
              <a:buNone/>
            </a:pP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shall I cook for dinner? 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 </a:t>
            </a:r>
            <a:r>
              <a:rPr lang="en-US" sz="2800" b="1" i="1" dirty="0" smtClean="0">
                <a:solidFill>
                  <a:srgbClr val="C00000"/>
                </a:solidFill>
              </a:rPr>
              <a:t>will 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a chicken sandwich! That’s a good idea!</a:t>
            </a:r>
          </a:p>
          <a:p>
            <a:pPr>
              <a:buNone/>
            </a:pPr>
            <a:endParaRPr lang="en-US" sz="28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 </a:t>
            </a:r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decided this morning and 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bought </a:t>
            </a:r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everything for it</a:t>
            </a: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en-US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  decided at the moment of speaking.</a:t>
            </a:r>
            <a:endParaRPr lang="en-US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Verb Patterns</a:t>
            </a:r>
            <a:br>
              <a:rPr lang="en-US" dirty="0" smtClean="0"/>
            </a:br>
            <a:r>
              <a:rPr lang="en-US" dirty="0" smtClean="0"/>
              <a:t>1. </a:t>
            </a:r>
            <a:r>
              <a:rPr lang="en-US" dirty="0" smtClean="0">
                <a:solidFill>
                  <a:srgbClr val="C00000"/>
                </a:solidFill>
              </a:rPr>
              <a:t>Verb + -</a:t>
            </a:r>
            <a:r>
              <a:rPr lang="en-US" dirty="0" err="1" smtClean="0">
                <a:solidFill>
                  <a:srgbClr val="C00000"/>
                </a:solidFill>
              </a:rPr>
              <a:t>ing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988840"/>
          <a:ext cx="8229600" cy="42062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82752"/>
                <a:gridCol w="45468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-ING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Like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swimming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cooking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Stop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Eating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Finish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reading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Note:</a:t>
                      </a:r>
                    </a:p>
                    <a:p>
                      <a:pPr>
                        <a:buNone/>
                      </a:pPr>
                      <a:r>
                        <a:rPr lang="en-US" sz="2400" dirty="0" smtClean="0"/>
                        <a:t>We often use 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verb + -</a:t>
                      </a:r>
                      <a:r>
                        <a:rPr lang="en-US" sz="2400" b="1" dirty="0" err="1" smtClean="0">
                          <a:solidFill>
                            <a:srgbClr val="C00000"/>
                          </a:solidFill>
                        </a:rPr>
                        <a:t>ing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400" dirty="0" smtClean="0"/>
                        <a:t>for sports and activities.</a:t>
                      </a:r>
                    </a:p>
                    <a:p>
                      <a:pPr>
                        <a:buNone/>
                      </a:pPr>
                      <a:r>
                        <a:rPr lang="en-US" sz="2400" dirty="0" smtClean="0"/>
                        <a:t>-I </a:t>
                      </a:r>
                      <a:r>
                        <a:rPr lang="en-US" sz="2400" b="1" i="1" dirty="0" smtClean="0">
                          <a:solidFill>
                            <a:srgbClr val="C00000"/>
                          </a:solidFill>
                        </a:rPr>
                        <a:t>go swimming </a:t>
                      </a:r>
                      <a:r>
                        <a:rPr lang="en-US" sz="2400" dirty="0" smtClean="0"/>
                        <a:t>everyday</a:t>
                      </a:r>
                    </a:p>
                    <a:p>
                      <a:pPr>
                        <a:buNone/>
                      </a:pPr>
                      <a:r>
                        <a:rPr lang="en-US" sz="2400" dirty="0" smtClean="0"/>
                        <a:t>-I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i="1" baseline="0" dirty="0" smtClean="0">
                          <a:solidFill>
                            <a:srgbClr val="C00000"/>
                          </a:solidFill>
                        </a:rPr>
                        <a:t>go shopping </a:t>
                      </a:r>
                      <a:r>
                        <a:rPr lang="en-US" sz="2400" baseline="0" dirty="0" smtClean="0"/>
                        <a:t>at the weekend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Verb Patterns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en-US" dirty="0" smtClean="0">
                <a:solidFill>
                  <a:srgbClr val="C00000"/>
                </a:solidFill>
              </a:rPr>
              <a:t>Verb + to + infinitive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988840"/>
          <a:ext cx="8229600" cy="38709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82752"/>
                <a:gridCol w="45468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Verb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+ infinitive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need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go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work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decide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swim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Example:</a:t>
                      </a:r>
                    </a:p>
                    <a:p>
                      <a:pPr>
                        <a:buNone/>
                      </a:pPr>
                      <a:r>
                        <a:rPr lang="en-US" sz="2800" dirty="0" smtClean="0"/>
                        <a:t>-I’d </a:t>
                      </a:r>
                      <a:r>
                        <a:rPr lang="en-US" sz="2800" b="1" i="1" dirty="0" smtClean="0">
                          <a:solidFill>
                            <a:srgbClr val="C00000"/>
                          </a:solidFill>
                        </a:rPr>
                        <a:t>like to go </a:t>
                      </a:r>
                      <a:r>
                        <a:rPr lang="en-US" sz="2800" dirty="0" smtClean="0"/>
                        <a:t>aboard.</a:t>
                      </a:r>
                    </a:p>
                    <a:p>
                      <a:pPr>
                        <a:buNone/>
                      </a:pPr>
                      <a:r>
                        <a:rPr lang="en-US" sz="2800" dirty="0" smtClean="0"/>
                        <a:t>-They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i="1" baseline="0" dirty="0" smtClean="0">
                          <a:solidFill>
                            <a:srgbClr val="C00000"/>
                          </a:solidFill>
                        </a:rPr>
                        <a:t>want to buy </a:t>
                      </a:r>
                      <a:r>
                        <a:rPr lang="en-US" sz="2800" baseline="0" dirty="0" smtClean="0"/>
                        <a:t>a new car.</a:t>
                      </a:r>
                      <a:endParaRPr lang="en-US" sz="2800" dirty="0" smtClean="0"/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7931224" cy="1805062"/>
          </a:xfrm>
        </p:spPr>
        <p:txBody>
          <a:bodyPr>
            <a:normAutofit fontScale="90000"/>
          </a:bodyPr>
          <a:lstStyle/>
          <a:p>
            <a:pPr rtl="1"/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Verb Patterns</a:t>
            </a:r>
            <a:br>
              <a:rPr lang="en-US" sz="4000" dirty="0" smtClean="0"/>
            </a:br>
            <a:r>
              <a:rPr lang="en-US" sz="4000" dirty="0" smtClean="0">
                <a:solidFill>
                  <a:srgbClr val="C00000"/>
                </a:solidFill>
              </a:rPr>
              <a:t>Verb + {to + infinitive}</a:t>
            </a:r>
            <a:br>
              <a:rPr lang="en-US" sz="4000" dirty="0" smtClean="0">
                <a:solidFill>
                  <a:srgbClr val="C00000"/>
                </a:solidFill>
              </a:rPr>
            </a:br>
            <a:r>
              <a:rPr lang="en-US" sz="4000" dirty="0" smtClean="0">
                <a:solidFill>
                  <a:srgbClr val="C00000"/>
                </a:solidFill>
              </a:rPr>
              <a:t>or </a:t>
            </a:r>
            <a:br>
              <a:rPr lang="en-US" sz="4000" dirty="0" smtClean="0">
                <a:solidFill>
                  <a:srgbClr val="C00000"/>
                </a:solidFill>
              </a:rPr>
            </a:br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   Verb + { -</a:t>
            </a:r>
            <a:r>
              <a:rPr lang="en-US" sz="4000" dirty="0" err="1" smtClean="0">
                <a:solidFill>
                  <a:srgbClr val="C00000"/>
                </a:solidFill>
              </a:rPr>
              <a:t>ing</a:t>
            </a:r>
            <a:r>
              <a:rPr lang="en-US" sz="4000" dirty="0" smtClean="0">
                <a:solidFill>
                  <a:srgbClr val="C00000"/>
                </a:solidFill>
              </a:rPr>
              <a:t>}                     </a:t>
            </a:r>
            <a:endParaRPr lang="en-US" sz="4000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2420888"/>
          <a:ext cx="8229600" cy="45497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82752"/>
                <a:gridCol w="454684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Verb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+ infinitive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start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eat/</a:t>
                      </a:r>
                      <a:r>
                        <a:rPr lang="en-US" sz="2800" baseline="0" dirty="0" smtClean="0"/>
                        <a:t>  eating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work/ working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decide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swim/</a:t>
                      </a:r>
                      <a:r>
                        <a:rPr lang="en-US" sz="2800" baseline="0" dirty="0" smtClean="0"/>
                        <a:t> swimming</a:t>
                      </a:r>
                      <a:endParaRPr lang="en-US" sz="2800" dirty="0" smtClean="0"/>
                    </a:p>
                  </a:txBody>
                  <a:tcPr/>
                </a:tc>
              </a:tr>
              <a:tr h="2477080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2800" b="1" dirty="0" smtClean="0">
                          <a:solidFill>
                            <a:srgbClr val="C00000"/>
                          </a:solidFill>
                        </a:rPr>
                        <a:t>Example:</a:t>
                      </a:r>
                    </a:p>
                    <a:p>
                      <a:pPr>
                        <a:buNone/>
                      </a:pPr>
                      <a:r>
                        <a:rPr lang="en-US" sz="2800" dirty="0" smtClean="0"/>
                        <a:t>-I’d </a:t>
                      </a:r>
                      <a:r>
                        <a:rPr lang="en-US" sz="2800" b="1" i="1" dirty="0" smtClean="0">
                          <a:solidFill>
                            <a:schemeClr val="tx1"/>
                          </a:solidFill>
                        </a:rPr>
                        <a:t>like</a:t>
                      </a:r>
                      <a:r>
                        <a:rPr lang="en-US" sz="2800" b="1" i="1" dirty="0" smtClean="0">
                          <a:solidFill>
                            <a:srgbClr val="C00000"/>
                          </a:solidFill>
                        </a:rPr>
                        <a:t> to eat /</a:t>
                      </a:r>
                      <a:r>
                        <a:rPr lang="en-US" sz="2800" b="1" i="1" baseline="0" dirty="0" smtClean="0">
                          <a:solidFill>
                            <a:srgbClr val="C00000"/>
                          </a:solidFill>
                        </a:rPr>
                        <a:t> eating</a:t>
                      </a:r>
                      <a:r>
                        <a:rPr lang="en-US" sz="2800" b="1" i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800" dirty="0" smtClean="0"/>
                        <a:t>pizza. {no change</a:t>
                      </a:r>
                      <a:r>
                        <a:rPr lang="en-US" sz="2800" baseline="0" dirty="0" smtClean="0"/>
                        <a:t> in meaning}</a:t>
                      </a:r>
                      <a:endParaRPr lang="en-US" sz="2800" dirty="0" smtClean="0"/>
                    </a:p>
                    <a:p>
                      <a:pPr>
                        <a:buNone/>
                      </a:pPr>
                      <a:r>
                        <a:rPr lang="en-US" sz="2800" dirty="0" smtClean="0"/>
                        <a:t>-It </a:t>
                      </a:r>
                      <a:r>
                        <a:rPr lang="en-US" sz="2800" b="1" i="1" dirty="0" smtClean="0"/>
                        <a:t>began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="1" i="1" baseline="0" dirty="0" smtClean="0">
                          <a:solidFill>
                            <a:srgbClr val="C00000"/>
                          </a:solidFill>
                        </a:rPr>
                        <a:t>to rain/ raining</a:t>
                      </a:r>
                      <a:r>
                        <a:rPr lang="en-US" sz="2800" baseline="0" dirty="0" smtClean="0"/>
                        <a:t>. </a:t>
                      </a:r>
                      <a:r>
                        <a:rPr lang="en-US" sz="2800" dirty="0" smtClean="0"/>
                        <a:t>{no change</a:t>
                      </a:r>
                      <a:r>
                        <a:rPr lang="en-US" sz="2800" baseline="0" dirty="0" smtClean="0"/>
                        <a:t> in meaning}</a:t>
                      </a:r>
                      <a:endParaRPr lang="en-US" sz="2800" dirty="0" smtClean="0"/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Verb Patterns</a:t>
            </a:r>
            <a:br>
              <a:rPr lang="en-US" dirty="0" smtClean="0"/>
            </a:br>
            <a:r>
              <a:rPr lang="en-US" dirty="0" smtClean="0"/>
              <a:t>3. </a:t>
            </a:r>
            <a:r>
              <a:rPr lang="en-US" dirty="0" smtClean="0">
                <a:solidFill>
                  <a:srgbClr val="C00000"/>
                </a:solidFill>
              </a:rPr>
              <a:t>Verb +preposition+ -</a:t>
            </a:r>
            <a:r>
              <a:rPr lang="en-US" dirty="0" err="1" smtClean="0">
                <a:solidFill>
                  <a:srgbClr val="C00000"/>
                </a:solidFill>
              </a:rPr>
              <a:t>ing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539552" y="1988840"/>
          <a:ext cx="8229600" cy="21945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72144"/>
                <a:gridCol w="2928728"/>
                <a:gridCol w="29287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Preposition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-ING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are thinking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moving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are</a:t>
                      </a:r>
                      <a:r>
                        <a:rPr lang="en-US" sz="2400" baseline="0" dirty="0" smtClean="0"/>
                        <a:t> l</a:t>
                      </a:r>
                      <a:r>
                        <a:rPr lang="en-US" sz="2400" dirty="0" smtClean="0"/>
                        <a:t>ooking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Forward to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having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Examples:</a:t>
                      </a:r>
                    </a:p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She</a:t>
                      </a:r>
                      <a:r>
                        <a:rPr lang="en-US" sz="2400" b="1" baseline="0" dirty="0" smtClean="0">
                          <a:solidFill>
                            <a:srgbClr val="C00000"/>
                          </a:solidFill>
                        </a:rPr>
                        <a:t> pays for studying 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English.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6632"/>
            <a:ext cx="8856984" cy="922114"/>
          </a:xfrm>
        </p:spPr>
        <p:txBody>
          <a:bodyPr>
            <a:noAutofit/>
          </a:bodyPr>
          <a:lstStyle/>
          <a:p>
            <a:r>
              <a:rPr lang="en-US" sz="2800" dirty="0" smtClean="0"/>
              <a:t>Verb Patterns</a:t>
            </a:r>
            <a:br>
              <a:rPr lang="en-US" sz="2800" dirty="0" smtClean="0"/>
            </a:br>
            <a:r>
              <a:rPr lang="en-US" sz="2800" dirty="0" smtClean="0"/>
              <a:t>4. </a:t>
            </a:r>
            <a:r>
              <a:rPr lang="en-US" sz="2800" dirty="0" smtClean="0">
                <a:solidFill>
                  <a:srgbClr val="C00000"/>
                </a:solidFill>
              </a:rPr>
              <a:t>like +doing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             Would + like to do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23528" y="1023941"/>
          <a:ext cx="8424936" cy="549185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892126"/>
                <a:gridCol w="4532810"/>
              </a:tblGrid>
              <a:tr h="3747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 Like</a:t>
                      </a:r>
                      <a:r>
                        <a:rPr lang="en-US" sz="2000" baseline="0" dirty="0" smtClean="0"/>
                        <a:t> +doing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Meaning</a:t>
                      </a:r>
                      <a:endParaRPr lang="en-US" sz="2000" dirty="0"/>
                    </a:p>
                  </a:txBody>
                  <a:tcPr/>
                </a:tc>
              </a:tr>
              <a:tr h="3747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like working </a:t>
                      </a:r>
                      <a:r>
                        <a:rPr lang="en-US" sz="2000" dirty="0" smtClean="0"/>
                        <a:t>as a teacher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am a teacher and I enjoy it.</a:t>
                      </a:r>
                      <a:endParaRPr lang="en-US" sz="2000" dirty="0"/>
                    </a:p>
                  </a:txBody>
                  <a:tcPr/>
                </a:tc>
              </a:tr>
              <a:tr h="46781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</a:rPr>
                        <a:t>love taking </a:t>
                      </a:r>
                      <a:r>
                        <a:rPr lang="en-US" sz="2000" baseline="0" dirty="0" smtClean="0"/>
                        <a:t>photos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This</a:t>
                      </a:r>
                      <a:r>
                        <a:rPr lang="en-US" sz="2000" baseline="0" dirty="0" smtClean="0"/>
                        <a:t> is my hobbies</a:t>
                      </a:r>
                      <a:endParaRPr lang="en-US" sz="2000" dirty="0"/>
                    </a:p>
                  </a:txBody>
                  <a:tcPr/>
                </a:tc>
              </a:tr>
              <a:tr h="951252">
                <a:tc gridSpan="2"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Note:</a:t>
                      </a:r>
                    </a:p>
                    <a:p>
                      <a:pPr algn="l"/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Like + doing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&amp;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love + doing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express a general enjoyment.</a:t>
                      </a:r>
                    </a:p>
                    <a:p>
                      <a:pPr algn="l"/>
                      <a:endParaRPr lang="en-US" sz="20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73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2. Would +Like</a:t>
                      </a:r>
                      <a:r>
                        <a:rPr lang="en-US" sz="2000" b="1" baseline="0" dirty="0" smtClean="0"/>
                        <a:t> + to do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Meaning</a:t>
                      </a:r>
                      <a:endParaRPr lang="en-US" sz="2000" b="1" dirty="0"/>
                    </a:p>
                  </a:txBody>
                  <a:tcPr/>
                </a:tc>
              </a:tr>
              <a:tr h="6006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would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like to work </a:t>
                      </a:r>
                      <a:r>
                        <a:rPr lang="en-US" sz="2000" dirty="0" smtClean="0"/>
                        <a:t>as a teacher.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When I grow up, I want to be a teacher.</a:t>
                      </a:r>
                      <a:endParaRPr lang="en-US" sz="2000" dirty="0"/>
                    </a:p>
                  </a:txBody>
                  <a:tcPr/>
                </a:tc>
              </a:tr>
              <a:tr h="6629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</a:rPr>
                        <a:t>would love to take </a:t>
                      </a:r>
                      <a:r>
                        <a:rPr lang="en-US" sz="2000" baseline="0" dirty="0" smtClean="0"/>
                        <a:t>photos.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You</a:t>
                      </a:r>
                      <a:r>
                        <a:rPr lang="en-US" sz="2000" baseline="0" dirty="0" smtClean="0"/>
                        <a:t> are going to take photo. I’m pleased that you asked me. </a:t>
                      </a:r>
                      <a:endParaRPr lang="en-US" sz="2000" dirty="0"/>
                    </a:p>
                  </a:txBody>
                  <a:tcPr/>
                </a:tc>
              </a:tr>
              <a:tr h="1527768">
                <a:tc gridSpan="2"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Note:</a:t>
                      </a:r>
                    </a:p>
                    <a:p>
                      <a:pPr algn="l"/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Would +Like + to do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&amp;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</a:rPr>
                        <a:t> would +</a:t>
                      </a:r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love + do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express a preference now or at specific time.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6632"/>
            <a:ext cx="8856984" cy="922114"/>
          </a:xfrm>
        </p:spPr>
        <p:txBody>
          <a:bodyPr>
            <a:noAutofit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Verb Patterns </a:t>
            </a:r>
            <a:br>
              <a:rPr lang="en-US" sz="2800" dirty="0" smtClean="0"/>
            </a:br>
            <a:r>
              <a:rPr lang="en-US" sz="2800" dirty="0" smtClean="0"/>
              <a:t>          4. </a:t>
            </a:r>
            <a:r>
              <a:rPr lang="en-US" sz="2800" dirty="0" smtClean="0">
                <a:solidFill>
                  <a:srgbClr val="C00000"/>
                </a:solidFill>
              </a:rPr>
              <a:t>like +doing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                  Would + like to do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79512" y="1916832"/>
          <a:ext cx="8424936" cy="226613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892126"/>
                <a:gridCol w="4532810"/>
              </a:tblGrid>
              <a:tr h="3747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Question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Short answer</a:t>
                      </a:r>
                      <a:endParaRPr lang="en-US" sz="2000" dirty="0"/>
                    </a:p>
                  </a:txBody>
                  <a:tcPr/>
                </a:tc>
              </a:tr>
              <a:tr h="3747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Would you like to go for a</a:t>
                      </a:r>
                      <a:r>
                        <a:rPr lang="en-US" sz="2000" baseline="0" dirty="0" smtClean="0"/>
                        <a:t> coffee?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Yes, I would</a:t>
                      </a:r>
                      <a:r>
                        <a:rPr lang="en-US" sz="2000" baseline="0" dirty="0" smtClean="0"/>
                        <a:t>./ Yes, I would love to.</a:t>
                      </a:r>
                      <a:endParaRPr lang="en-US" sz="2000" dirty="0"/>
                    </a:p>
                  </a:txBody>
                  <a:tcPr/>
                </a:tc>
              </a:tr>
              <a:tr h="46781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Would</a:t>
                      </a:r>
                      <a:r>
                        <a:rPr lang="en-US" sz="2000" baseline="0" dirty="0" smtClean="0"/>
                        <a:t> you like to come for a walk?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</a:t>
                      </a:r>
                      <a:r>
                        <a:rPr lang="en-US" sz="2000" baseline="0" dirty="0" smtClean="0"/>
                        <a:t>, thank you</a:t>
                      </a:r>
                      <a:endParaRPr lang="en-US" sz="2000" dirty="0"/>
                    </a:p>
                  </a:txBody>
                  <a:tcPr/>
                </a:tc>
              </a:tr>
              <a:tr h="951252">
                <a:tc gridSpan="2"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Note:</a:t>
                      </a:r>
                    </a:p>
                    <a:p>
                      <a:pPr algn="l"/>
                      <a:r>
                        <a:rPr lang="en-US" sz="2000" b="1" i="1" baseline="0" dirty="0" smtClean="0">
                          <a:solidFill>
                            <a:srgbClr val="C00000"/>
                          </a:solidFill>
                        </a:rPr>
                        <a:t>No, I wouldn't 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is not recommended because it is impolite. </a:t>
                      </a:r>
                    </a:p>
                    <a:p>
                      <a:pPr algn="l"/>
                      <a:endParaRPr lang="en-US" sz="20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b="1" dirty="0" smtClean="0">
                <a:solidFill>
                  <a:srgbClr val="C00000"/>
                </a:solidFill>
              </a:rPr>
              <a:t>Will + infinitive (without to)</a:t>
            </a:r>
          </a:p>
          <a:p>
            <a:pPr>
              <a:buNone/>
            </a:pPr>
            <a:r>
              <a:rPr lang="en-US" sz="2800" dirty="0" smtClean="0"/>
              <a:t>Positive &amp; Negative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55576" y="2996952"/>
          <a:ext cx="7344816" cy="247199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48272"/>
                <a:gridCol w="2448272"/>
                <a:gridCol w="2448272"/>
              </a:tblGrid>
              <a:tr h="126014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Modal auxiliary (Will)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Infinitive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    ‘</a:t>
                      </a:r>
                      <a:r>
                        <a:rPr lang="en-US" dirty="0" err="1" smtClean="0"/>
                        <a:t>ll</a:t>
                      </a:r>
                      <a:r>
                        <a:rPr lang="en-US" dirty="0" smtClean="0"/>
                        <a:t>  (will)</a:t>
                      </a:r>
                    </a:p>
                    <a:p>
                      <a:r>
                        <a:rPr lang="en-US" dirty="0" smtClean="0"/>
                        <a:t>               won’t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come.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He/She</a:t>
                      </a:r>
                      <a:r>
                        <a:rPr lang="en-US" dirty="0" smtClean="0"/>
                        <a:t>/It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you.</a:t>
                      </a:r>
                      <a:endParaRPr lang="en-US" dirty="0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dirty="0" smtClean="0"/>
                        <a:t>We/You/they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eat</a:t>
                      </a:r>
                      <a:r>
                        <a:rPr lang="en-US" baseline="0" dirty="0" smtClean="0"/>
                        <a:t>  dinner.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Future Intentions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(Going to / Will)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1. </a:t>
            </a:r>
            <a:r>
              <a:rPr lang="en-US" b="1" dirty="0" smtClean="0">
                <a:solidFill>
                  <a:srgbClr val="C00000"/>
                </a:solidFill>
              </a:rPr>
              <a:t>Will + infinitive (without to)</a:t>
            </a:r>
          </a:p>
          <a:p>
            <a:pPr>
              <a:buNone/>
            </a:pPr>
            <a:r>
              <a:rPr lang="en-US" sz="4800" dirty="0" smtClean="0"/>
              <a:t>Uses:</a:t>
            </a:r>
          </a:p>
          <a:p>
            <a:pPr>
              <a:buNone/>
            </a:pPr>
            <a:r>
              <a:rPr lang="en-US" b="1" dirty="0" smtClean="0"/>
              <a:t>1- To express a future decision made at the moment of speaking.</a:t>
            </a:r>
          </a:p>
          <a:p>
            <a:pPr>
              <a:buNone/>
            </a:pPr>
            <a:r>
              <a:rPr lang="en-US" dirty="0" smtClean="0"/>
              <a:t>e.g. I </a:t>
            </a:r>
            <a:r>
              <a:rPr lang="en-US" b="1" i="1" dirty="0" smtClean="0">
                <a:solidFill>
                  <a:srgbClr val="C00000"/>
                </a:solidFill>
              </a:rPr>
              <a:t>will give </a:t>
            </a:r>
            <a:r>
              <a:rPr lang="en-US" dirty="0" smtClean="0"/>
              <a:t>you my phone number.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I </a:t>
            </a:r>
            <a:r>
              <a:rPr lang="en-US" b="1" dirty="0" smtClean="0">
                <a:solidFill>
                  <a:srgbClr val="C00000"/>
                </a:solidFill>
              </a:rPr>
              <a:t>will take </a:t>
            </a:r>
            <a:r>
              <a:rPr lang="en-US" dirty="0" smtClean="0"/>
              <a:t>the red, thank you.</a:t>
            </a:r>
          </a:p>
          <a:p>
            <a:pPr>
              <a:buNone/>
            </a:pPr>
            <a:r>
              <a:rPr lang="en-US" b="1" dirty="0" smtClean="0"/>
              <a:t>2- To express an offer.</a:t>
            </a:r>
          </a:p>
          <a:p>
            <a:pPr>
              <a:buNone/>
            </a:pPr>
            <a:r>
              <a:rPr lang="en-US" dirty="0" smtClean="0"/>
              <a:t>e.g. I </a:t>
            </a:r>
            <a:r>
              <a:rPr lang="en-US" b="1" i="1" dirty="0" smtClean="0">
                <a:solidFill>
                  <a:srgbClr val="C00000"/>
                </a:solidFill>
              </a:rPr>
              <a:t>will carry </a:t>
            </a:r>
            <a:r>
              <a:rPr lang="en-US" dirty="0" smtClean="0"/>
              <a:t>your bag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I </a:t>
            </a:r>
            <a:r>
              <a:rPr lang="en-US" b="1" i="1" dirty="0" smtClean="0">
                <a:solidFill>
                  <a:srgbClr val="C00000"/>
                </a:solidFill>
              </a:rPr>
              <a:t>will do </a:t>
            </a:r>
            <a:r>
              <a:rPr lang="en-US" dirty="0" smtClean="0"/>
              <a:t>the washing-up.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856</Words>
  <Application>Microsoft Office PowerPoint</Application>
  <PresentationFormat>عرض على الشاشة (3:4)‏</PresentationFormat>
  <Paragraphs>218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Unit 5</vt:lpstr>
      <vt:lpstr>Verb Patterns 1. Verb + -ing</vt:lpstr>
      <vt:lpstr>Verb Patterns 2. Verb + to + infinitive</vt:lpstr>
      <vt:lpstr> Verb Patterns Verb + {to + infinitive} or      Verb + { -ing}                     </vt:lpstr>
      <vt:lpstr>Verb Patterns 3. Verb +preposition+ -ing</vt:lpstr>
      <vt:lpstr>Verb Patterns 4. like +doing                   Would + like to do</vt:lpstr>
      <vt:lpstr> Verb Patterns            4. like +doing                   Would + like to do</vt:lpstr>
      <vt:lpstr>Future Intentions  (Going to / Will)</vt:lpstr>
      <vt:lpstr>Future Intentions  (Going to / Will)</vt:lpstr>
      <vt:lpstr>Future Intentions  (Going to / Will)</vt:lpstr>
      <vt:lpstr>Future Intentions  (Going to / Will)</vt:lpstr>
      <vt:lpstr>Future Intentions  (Going to / Will)</vt:lpstr>
      <vt:lpstr>Future Intentions  (Going to / Will)</vt:lpstr>
      <vt:lpstr>Future Intentions  (Going to / Will)</vt:lpstr>
      <vt:lpstr>Future Intentions  (Going to / Will)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</dc:title>
  <dc:creator>Mohsen</dc:creator>
  <cp:lastModifiedBy>Mohsen</cp:lastModifiedBy>
  <cp:revision>30</cp:revision>
  <dcterms:created xsi:type="dcterms:W3CDTF">2017-10-22T08:21:25Z</dcterms:created>
  <dcterms:modified xsi:type="dcterms:W3CDTF">2017-10-22T14:06:21Z</dcterms:modified>
</cp:coreProperties>
</file>