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71" r:id="rId8"/>
    <p:sldId id="272" r:id="rId9"/>
    <p:sldId id="273" r:id="rId10"/>
    <p:sldId id="274" r:id="rId11"/>
    <p:sldId id="267" r:id="rId12"/>
    <p:sldId id="275" r:id="rId13"/>
    <p:sldId id="276" r:id="rId14"/>
    <p:sldId id="266" r:id="rId15"/>
    <p:sldId id="263" r:id="rId16"/>
    <p:sldId id="264" r:id="rId17"/>
    <p:sldId id="265" r:id="rId18"/>
    <p:sldId id="278" r:id="rId19"/>
    <p:sldId id="277" r:id="rId20"/>
    <p:sldId id="268" r:id="rId21"/>
    <p:sldId id="269" r:id="rId22"/>
    <p:sldId id="270"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0" d="100"/>
          <a:sy n="100" d="100"/>
        </p:scale>
        <p:origin x="-21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0E0DB85-A9D3-4015-A28E-0435459DF1BD}" type="datetimeFigureOut">
              <a:rPr lang="ar-SA" smtClean="0"/>
              <a:pPr/>
              <a:t>21/06/1433</a:t>
            </a:fld>
            <a:endParaRPr lang="ar-SA"/>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30C4856-6DAA-4CD2-9A68-AE3F93EB3F67}" type="slidenum">
              <a:rPr lang="ar-SA" smtClean="0"/>
              <a:pPr/>
              <a:t>‹#›</a:t>
            </a:fld>
            <a:endParaRPr lang="ar-SA"/>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E0DB85-A9D3-4015-A28E-0435459DF1BD}" type="datetimeFigureOut">
              <a:rPr lang="ar-SA" smtClean="0"/>
              <a:pPr/>
              <a:t>21/06/1433</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A30C4856-6DAA-4CD2-9A68-AE3F93EB3F67}"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E0DB85-A9D3-4015-A28E-0435459DF1BD}" type="datetimeFigureOut">
              <a:rPr lang="ar-SA" smtClean="0"/>
              <a:pPr/>
              <a:t>21/06/1433</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A30C4856-6DAA-4CD2-9A68-AE3F93EB3F67}"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E0DB85-A9D3-4015-A28E-0435459DF1BD}" type="datetimeFigureOut">
              <a:rPr lang="ar-SA" smtClean="0"/>
              <a:pPr/>
              <a:t>21/06/1433</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A30C4856-6DAA-4CD2-9A68-AE3F93EB3F67}"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0E0DB85-A9D3-4015-A28E-0435459DF1BD}" type="datetimeFigureOut">
              <a:rPr lang="ar-SA" smtClean="0"/>
              <a:pPr/>
              <a:t>21/06/1433</a:t>
            </a:fld>
            <a:endParaRPr lang="ar-SA"/>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30C4856-6DAA-4CD2-9A68-AE3F93EB3F67}" type="slidenum">
              <a:rPr lang="ar-SA" smtClean="0"/>
              <a:pPr/>
              <a:t>‹#›</a:t>
            </a:fld>
            <a:endParaRPr lang="ar-SA"/>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0E0DB85-A9D3-4015-A28E-0435459DF1BD}" type="datetimeFigureOut">
              <a:rPr lang="ar-SA" smtClean="0"/>
              <a:pPr/>
              <a:t>21/06/1433</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a:xfrm>
            <a:off x="8641080" y="6514568"/>
            <a:ext cx="464288" cy="274320"/>
          </a:xfrm>
        </p:spPr>
        <p:txBody>
          <a:bodyPr/>
          <a:lstStyle>
            <a:extLst/>
          </a:lstStyle>
          <a:p>
            <a:fld id="{A30C4856-6DAA-4CD2-9A68-AE3F93EB3F67}" type="slidenum">
              <a:rPr lang="ar-SA" smtClean="0"/>
              <a:pPr/>
              <a:t>‹#›</a:t>
            </a:fld>
            <a:endParaRPr lang="ar-SA"/>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0E0DB85-A9D3-4015-A28E-0435459DF1BD}" type="datetimeFigureOut">
              <a:rPr lang="ar-SA" smtClean="0"/>
              <a:pPr/>
              <a:t>21/06/1433</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a:xfrm>
            <a:off x="8641080" y="6514568"/>
            <a:ext cx="464288" cy="274320"/>
          </a:xfrm>
        </p:spPr>
        <p:txBody>
          <a:bodyPr/>
          <a:lstStyle>
            <a:extLst/>
          </a:lstStyle>
          <a:p>
            <a:fld id="{A30C4856-6DAA-4CD2-9A68-AE3F93EB3F67}"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0E0DB85-A9D3-4015-A28E-0435459DF1BD}" type="datetimeFigureOut">
              <a:rPr lang="ar-SA" smtClean="0"/>
              <a:pPr/>
              <a:t>21/06/1433</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A30C4856-6DAA-4CD2-9A68-AE3F93EB3F67}" type="slidenum">
              <a:rPr lang="ar-SA" smtClean="0"/>
              <a:pPr/>
              <a:t>‹#›</a:t>
            </a:fld>
            <a:endParaRPr lang="ar-SA"/>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0E0DB85-A9D3-4015-A28E-0435459DF1BD}" type="datetimeFigureOut">
              <a:rPr lang="ar-SA" smtClean="0"/>
              <a:pPr/>
              <a:t>21/06/1433</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A30C4856-6DAA-4CD2-9A68-AE3F93EB3F67}"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0E0DB85-A9D3-4015-A28E-0435459DF1BD}" type="datetimeFigureOut">
              <a:rPr lang="ar-SA" smtClean="0"/>
              <a:pPr/>
              <a:t>21/06/1433</a:t>
            </a:fld>
            <a:endParaRPr lang="ar-SA"/>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30C4856-6DAA-4CD2-9A68-AE3F93EB3F67}" type="slidenum">
              <a:rPr lang="ar-SA" smtClean="0"/>
              <a:pPr/>
              <a:t>‹#›</a:t>
            </a:fld>
            <a:endParaRPr lang="ar-SA"/>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0E0DB85-A9D3-4015-A28E-0435459DF1BD}" type="datetimeFigureOut">
              <a:rPr lang="ar-SA" smtClean="0"/>
              <a:pPr/>
              <a:t>21/06/1433</a:t>
            </a:fld>
            <a:endParaRPr lang="ar-SA"/>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30C4856-6DAA-4CD2-9A68-AE3F93EB3F67}" type="slidenum">
              <a:rPr lang="ar-SA" smtClean="0"/>
              <a:pPr/>
              <a:t>‹#›</a:t>
            </a:fld>
            <a:endParaRPr lang="ar-SA"/>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ar-SA"/>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0E0DB85-A9D3-4015-A28E-0435459DF1BD}" type="datetimeFigureOut">
              <a:rPr lang="ar-SA" smtClean="0"/>
              <a:pPr/>
              <a:t>21/06/1433</a:t>
            </a:fld>
            <a:endParaRPr lang="ar-SA"/>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A30C4856-6DAA-4CD2-9A68-AE3F93EB3F67}" type="slidenum">
              <a:rPr lang="ar-SA" smtClean="0"/>
              <a:pPr/>
              <a:t>‹#›</a:t>
            </a:fld>
            <a:endParaRPr lang="ar-SA"/>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1"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r" rtl="1"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r" rtl="1"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r" rtl="1"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r" rtl="1"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r" rtl="1"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r" rtl="1"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Groundwater Quality</a:t>
            </a:r>
            <a:endParaRPr lang="ar-SA" dirty="0"/>
          </a:p>
        </p:txBody>
      </p:sp>
      <p:sp>
        <p:nvSpPr>
          <p:cNvPr id="3" name="Subtitle 2"/>
          <p:cNvSpPr>
            <a:spLocks noGrp="1"/>
          </p:cNvSpPr>
          <p:nvPr>
            <p:ph type="subTitle" idx="1"/>
          </p:nvPr>
        </p:nvSpPr>
        <p:spPr/>
        <p:txBody>
          <a:bodyPr/>
          <a:lstStyle/>
          <a:p>
            <a:r>
              <a:rPr lang="en-US" dirty="0" smtClean="0"/>
              <a:t>UNIT 5</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Trace ions</a:t>
            </a:r>
            <a:endParaRPr lang="en-US" dirty="0"/>
          </a:p>
        </p:txBody>
      </p:sp>
      <p:sp>
        <p:nvSpPr>
          <p:cNvPr id="3" name="Content Placeholder 2"/>
          <p:cNvSpPr>
            <a:spLocks noGrp="1"/>
          </p:cNvSpPr>
          <p:nvPr>
            <p:ph idx="1"/>
          </p:nvPr>
        </p:nvSpPr>
        <p:spPr/>
        <p:txBody>
          <a:bodyPr>
            <a:normAutofit fontScale="85000" lnSpcReduction="20000"/>
          </a:bodyPr>
          <a:lstStyle/>
          <a:p>
            <a:pPr algn="just" rtl="0"/>
            <a:r>
              <a:rPr lang="en-US" dirty="0" smtClean="0"/>
              <a:t>Virtually all the elements from the periodic table which have not been included as major air minor ions can be included in the category of trace ions. </a:t>
            </a:r>
          </a:p>
          <a:p>
            <a:pPr algn="just" rtl="0"/>
            <a:endParaRPr lang="en-US" dirty="0" smtClean="0"/>
          </a:p>
          <a:p>
            <a:pPr algn="just" rtl="0"/>
            <a:r>
              <a:rPr lang="en-US" dirty="0" smtClean="0"/>
              <a:t>Their concentration range in groundwater is normally less than 0.01mg/L.</a:t>
            </a:r>
          </a:p>
          <a:p>
            <a:pPr algn="just" rtl="0"/>
            <a:endParaRPr lang="en-US" dirty="0" smtClean="0"/>
          </a:p>
          <a:p>
            <a:pPr algn="just" rtl="0"/>
            <a:r>
              <a:rPr lang="en-US" dirty="0" smtClean="0"/>
              <a:t>Where the ions in question are toxic to humans (e.g. Cadmium, Mercury) and/or to wildlife (e.g. Aluminum,  Zinc, Copper) their importance in practical terms far outweigh the contribution to TDS of the water.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6237"/>
            <a:ext cx="8229600" cy="3154363"/>
          </a:xfrm>
        </p:spPr>
        <p:txBody>
          <a:bodyPr>
            <a:normAutofit fontScale="85000" lnSpcReduction="10000"/>
          </a:bodyPr>
          <a:lstStyle/>
          <a:p>
            <a:pPr algn="just" rtl="0"/>
            <a:r>
              <a:rPr lang="en-US" dirty="0" smtClean="0"/>
              <a:t>Hardness of groundwater results from the presence of Calcium and Magnesium in groundwater.</a:t>
            </a:r>
          </a:p>
          <a:p>
            <a:pPr algn="just" rtl="0"/>
            <a:endParaRPr lang="en-US" dirty="0" smtClean="0"/>
          </a:p>
          <a:p>
            <a:pPr algn="just" rtl="0"/>
            <a:r>
              <a:rPr lang="en-US" dirty="0" smtClean="0"/>
              <a:t>The total hardness H</a:t>
            </a:r>
            <a:r>
              <a:rPr lang="en-US" baseline="-25000" dirty="0" smtClean="0"/>
              <a:t>T</a:t>
            </a:r>
            <a:r>
              <a:rPr lang="en-US" dirty="0" smtClean="0"/>
              <a:t> can be given by the formula </a:t>
            </a:r>
            <a:r>
              <a:rPr lang="en-US" b="1" dirty="0" smtClean="0">
                <a:solidFill>
                  <a:srgbClr val="FFC000"/>
                </a:solidFill>
              </a:rPr>
              <a:t>H</a:t>
            </a:r>
            <a:r>
              <a:rPr lang="en-US" b="1" baseline="-25000" dirty="0" smtClean="0">
                <a:solidFill>
                  <a:srgbClr val="FFC000"/>
                </a:solidFill>
              </a:rPr>
              <a:t>T</a:t>
            </a:r>
            <a:r>
              <a:rPr lang="en-US" b="1" dirty="0" smtClean="0">
                <a:solidFill>
                  <a:srgbClr val="FFC000"/>
                </a:solidFill>
              </a:rPr>
              <a:t> = 2.5Ca +4.1Mg </a:t>
            </a:r>
          </a:p>
          <a:p>
            <a:pPr algn="just" rtl="0"/>
            <a:endParaRPr lang="en-US" dirty="0" smtClean="0"/>
          </a:p>
          <a:p>
            <a:pPr algn="just" rtl="0"/>
            <a:r>
              <a:rPr lang="en-US" dirty="0" smtClean="0"/>
              <a:t>where Ca and Mg concentrations are in mg/l.</a:t>
            </a:r>
            <a:endParaRPr lang="ar-SA" dirty="0"/>
          </a:p>
        </p:txBody>
      </p:sp>
      <p:sp>
        <p:nvSpPr>
          <p:cNvPr id="4" name="Title 1"/>
          <p:cNvSpPr>
            <a:spLocks noGrp="1"/>
          </p:cNvSpPr>
          <p:nvPr>
            <p:ph type="title"/>
          </p:nvPr>
        </p:nvSpPr>
        <p:spPr/>
        <p:txBody>
          <a:bodyPr>
            <a:noAutofit/>
          </a:bodyPr>
          <a:lstStyle/>
          <a:p>
            <a:r>
              <a:rPr lang="en-US" sz="4000" dirty="0" smtClean="0"/>
              <a:t>Hardness</a:t>
            </a:r>
            <a:endParaRPr lang="ar-SA" sz="4000" dirty="0"/>
          </a:p>
        </p:txBody>
      </p:sp>
      <p:graphicFrame>
        <p:nvGraphicFramePr>
          <p:cNvPr id="5" name="Table 4"/>
          <p:cNvGraphicFramePr>
            <a:graphicFrameLocks noGrp="1"/>
          </p:cNvGraphicFramePr>
          <p:nvPr/>
        </p:nvGraphicFramePr>
        <p:xfrm>
          <a:off x="1521100" y="4828575"/>
          <a:ext cx="6096000" cy="1854200"/>
        </p:xfrm>
        <a:graphic>
          <a:graphicData uri="http://schemas.openxmlformats.org/drawingml/2006/table">
            <a:tbl>
              <a:tblPr rtl="1" firstRow="1" bandRow="1">
                <a:tableStyleId>{5C22544A-7EE6-4342-B048-85BDC9FD1C3A}</a:tableStyleId>
              </a:tblPr>
              <a:tblGrid>
                <a:gridCol w="3048000"/>
                <a:gridCol w="3048000"/>
              </a:tblGrid>
              <a:tr h="370840">
                <a:tc>
                  <a:txBody>
                    <a:bodyPr/>
                    <a:lstStyle/>
                    <a:p>
                      <a:pPr marL="0" algn="ctr" rtl="0" eaLnBrk="1" latinLnBrk="0" hangingPunct="1"/>
                      <a:r>
                        <a:rPr kumimoji="0" lang="en-US" sz="1600" b="1" kern="1200" dirty="0" smtClean="0">
                          <a:solidFill>
                            <a:schemeClr val="lt1"/>
                          </a:solidFill>
                          <a:latin typeface="+mn-lt"/>
                          <a:ea typeface="+mn-ea"/>
                          <a:cs typeface="+mn-cs"/>
                        </a:rPr>
                        <a:t>Water Class</a:t>
                      </a:r>
                      <a:endParaRPr kumimoji="0" lang="ar-SA" sz="1600" b="1" kern="1200" dirty="0" smtClean="0">
                        <a:solidFill>
                          <a:schemeClr val="lt1"/>
                        </a:solidFill>
                        <a:latin typeface="+mn-lt"/>
                        <a:ea typeface="+mn-ea"/>
                        <a:cs typeface="+mn-cs"/>
                      </a:endParaRPr>
                    </a:p>
                  </a:txBody>
                  <a:tcPr/>
                </a:tc>
                <a:tc>
                  <a:txBody>
                    <a:bodyPr/>
                    <a:lstStyle/>
                    <a:p>
                      <a:pPr algn="ctr" rtl="0"/>
                      <a:r>
                        <a:rPr lang="en-US" sz="1600" dirty="0" smtClean="0"/>
                        <a:t>Hardness</a:t>
                      </a:r>
                      <a:r>
                        <a:rPr lang="en-US" sz="1600" baseline="0" dirty="0" smtClean="0"/>
                        <a:t> (mg/l) as CaCO</a:t>
                      </a:r>
                      <a:r>
                        <a:rPr lang="en-US" sz="1600" baseline="-25000" dirty="0" smtClean="0"/>
                        <a:t>3</a:t>
                      </a:r>
                      <a:endParaRPr lang="ar-SA" sz="1600" baseline="-25000" dirty="0"/>
                    </a:p>
                  </a:txBody>
                  <a:tcPr/>
                </a:tc>
              </a:tr>
              <a:tr h="370840">
                <a:tc>
                  <a:txBody>
                    <a:bodyPr/>
                    <a:lstStyle/>
                    <a:p>
                      <a:pPr algn="ctr" rtl="0"/>
                      <a:r>
                        <a:rPr lang="en-US" dirty="0" smtClean="0"/>
                        <a:t>Soft</a:t>
                      </a:r>
                      <a:endParaRPr lang="ar-SA" dirty="0"/>
                    </a:p>
                  </a:txBody>
                  <a:tcPr/>
                </a:tc>
                <a:tc>
                  <a:txBody>
                    <a:bodyPr/>
                    <a:lstStyle/>
                    <a:p>
                      <a:pPr algn="ctr" rtl="0"/>
                      <a:r>
                        <a:rPr lang="en-US" dirty="0" smtClean="0"/>
                        <a:t>0-75</a:t>
                      </a:r>
                      <a:endParaRPr lang="ar-SA" dirty="0"/>
                    </a:p>
                  </a:txBody>
                  <a:tcPr/>
                </a:tc>
              </a:tr>
              <a:tr h="370840">
                <a:tc>
                  <a:txBody>
                    <a:bodyPr/>
                    <a:lstStyle/>
                    <a:p>
                      <a:pPr algn="ctr" rtl="0"/>
                      <a:r>
                        <a:rPr lang="en-US" dirty="0" smtClean="0"/>
                        <a:t>Moderately Hard</a:t>
                      </a:r>
                      <a:endParaRPr lang="ar-SA" dirty="0"/>
                    </a:p>
                  </a:txBody>
                  <a:tcPr/>
                </a:tc>
                <a:tc>
                  <a:txBody>
                    <a:bodyPr/>
                    <a:lstStyle/>
                    <a:p>
                      <a:pPr algn="ctr" rtl="0"/>
                      <a:r>
                        <a:rPr lang="en-US" dirty="0" smtClean="0"/>
                        <a:t>75-150</a:t>
                      </a:r>
                      <a:endParaRPr lang="ar-SA" dirty="0"/>
                    </a:p>
                  </a:txBody>
                  <a:tcPr/>
                </a:tc>
              </a:tr>
              <a:tr h="370840">
                <a:tc>
                  <a:txBody>
                    <a:bodyPr/>
                    <a:lstStyle/>
                    <a:p>
                      <a:pPr algn="ctr" rtl="0"/>
                      <a:r>
                        <a:rPr lang="en-US" dirty="0" smtClean="0"/>
                        <a:t>Hard</a:t>
                      </a:r>
                      <a:endParaRPr lang="ar-SA" dirty="0"/>
                    </a:p>
                  </a:txBody>
                  <a:tcPr/>
                </a:tc>
                <a:tc>
                  <a:txBody>
                    <a:bodyPr/>
                    <a:lstStyle/>
                    <a:p>
                      <a:pPr algn="ctr" rtl="0"/>
                      <a:r>
                        <a:rPr lang="en-US" dirty="0" smtClean="0"/>
                        <a:t>150-300</a:t>
                      </a:r>
                      <a:endParaRPr lang="ar-SA" dirty="0"/>
                    </a:p>
                  </a:txBody>
                  <a:tcPr/>
                </a:tc>
              </a:tr>
              <a:tr h="370840">
                <a:tc>
                  <a:txBody>
                    <a:bodyPr/>
                    <a:lstStyle/>
                    <a:p>
                      <a:pPr algn="ctr" rtl="0"/>
                      <a:r>
                        <a:rPr lang="en-US" dirty="0" smtClean="0"/>
                        <a:t>Very Hard</a:t>
                      </a:r>
                      <a:endParaRPr lang="ar-SA" dirty="0"/>
                    </a:p>
                  </a:txBody>
                  <a:tcPr/>
                </a:tc>
                <a:tc>
                  <a:txBody>
                    <a:bodyPr/>
                    <a:lstStyle/>
                    <a:p>
                      <a:pPr algn="ctr" rtl="0"/>
                      <a:r>
                        <a:rPr lang="en-US" dirty="0" smtClean="0"/>
                        <a:t>Over 300</a:t>
                      </a:r>
                      <a:endParaRPr lang="ar-SA"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Dissolve Solids (TDS)</a:t>
            </a:r>
            <a:endParaRPr lang="en-US" dirty="0"/>
          </a:p>
        </p:txBody>
      </p:sp>
      <p:sp>
        <p:nvSpPr>
          <p:cNvPr id="3" name="Content Placeholder 2"/>
          <p:cNvSpPr>
            <a:spLocks noGrp="1"/>
          </p:cNvSpPr>
          <p:nvPr>
            <p:ph idx="1"/>
          </p:nvPr>
        </p:nvSpPr>
        <p:spPr>
          <a:xfrm>
            <a:off x="457200" y="1646237"/>
            <a:ext cx="8229600" cy="3535363"/>
          </a:xfrm>
        </p:spPr>
        <p:txBody>
          <a:bodyPr>
            <a:noAutofit/>
          </a:bodyPr>
          <a:lstStyle/>
          <a:p>
            <a:pPr algn="just" rtl="0"/>
            <a:r>
              <a:rPr lang="en-US" sz="2200" dirty="0" smtClean="0"/>
              <a:t>The TDS content of the water is the most common measure of the content of overall dissolved mineral matter in water.</a:t>
            </a:r>
          </a:p>
          <a:p>
            <a:pPr algn="just" rtl="0"/>
            <a:endParaRPr lang="en-US" sz="2200" dirty="0" smtClean="0"/>
          </a:p>
          <a:p>
            <a:pPr algn="just" rtl="0"/>
            <a:r>
              <a:rPr lang="en-US" sz="2200" dirty="0" smtClean="0"/>
              <a:t>It is also the best measure of the salinity of water.</a:t>
            </a:r>
          </a:p>
          <a:p>
            <a:pPr algn="just" rtl="0"/>
            <a:endParaRPr lang="en-US" sz="2200" dirty="0" smtClean="0"/>
          </a:p>
          <a:p>
            <a:pPr algn="just" rtl="0"/>
            <a:r>
              <a:rPr lang="en-US" sz="2200" dirty="0" smtClean="0"/>
              <a:t>TDS can be calculated by summing the concentrations of the individual dissolved components of the water.</a:t>
            </a:r>
          </a:p>
          <a:p>
            <a:pPr algn="just" rtl="0"/>
            <a:endParaRPr lang="en-US" sz="2200" dirty="0" smtClean="0"/>
          </a:p>
          <a:p>
            <a:pPr algn="just" rtl="0"/>
            <a:r>
              <a:rPr lang="en-US" sz="2200" dirty="0" smtClean="0"/>
              <a:t>Based on the TDS of water, it is possible to classify the water as follows.</a:t>
            </a:r>
            <a:endParaRPr lang="en-US" sz="2200" dirty="0"/>
          </a:p>
        </p:txBody>
      </p:sp>
      <p:graphicFrame>
        <p:nvGraphicFramePr>
          <p:cNvPr id="4" name="Table 3"/>
          <p:cNvGraphicFramePr>
            <a:graphicFrameLocks noGrp="1"/>
          </p:cNvGraphicFramePr>
          <p:nvPr/>
        </p:nvGraphicFramePr>
        <p:xfrm>
          <a:off x="1905000" y="5267325"/>
          <a:ext cx="5334000" cy="1371600"/>
        </p:xfrm>
        <a:graphic>
          <a:graphicData uri="http://schemas.openxmlformats.org/drawingml/2006/table">
            <a:tbl>
              <a:tblPr firstRow="1" bandRow="1">
                <a:tableStyleId>{5C22544A-7EE6-4342-B048-85BDC9FD1C3A}</a:tableStyleId>
              </a:tblPr>
              <a:tblGrid>
                <a:gridCol w="2667000"/>
                <a:gridCol w="2667000"/>
              </a:tblGrid>
              <a:tr h="274320">
                <a:tc>
                  <a:txBody>
                    <a:bodyPr/>
                    <a:lstStyle/>
                    <a:p>
                      <a:pPr algn="ctr"/>
                      <a:r>
                        <a:rPr lang="en-US" sz="1200" dirty="0" smtClean="0"/>
                        <a:t>Type</a:t>
                      </a:r>
                      <a:r>
                        <a:rPr lang="en-US" sz="1200" baseline="0" dirty="0" smtClean="0"/>
                        <a:t> of Water</a:t>
                      </a:r>
                      <a:endParaRPr lang="en-US" sz="1200" dirty="0"/>
                    </a:p>
                  </a:txBody>
                  <a:tcPr/>
                </a:tc>
                <a:tc>
                  <a:txBody>
                    <a:bodyPr/>
                    <a:lstStyle/>
                    <a:p>
                      <a:pPr algn="ctr" rtl="0"/>
                      <a:r>
                        <a:rPr lang="en-US" sz="1200" dirty="0" smtClean="0"/>
                        <a:t>TDS value (mg/L) </a:t>
                      </a:r>
                      <a:endParaRPr lang="en-US" sz="1200" dirty="0"/>
                    </a:p>
                  </a:txBody>
                  <a:tcPr/>
                </a:tc>
              </a:tr>
              <a:tr h="274320">
                <a:tc>
                  <a:txBody>
                    <a:bodyPr/>
                    <a:lstStyle/>
                    <a:p>
                      <a:pPr algn="ctr"/>
                      <a:r>
                        <a:rPr lang="en-US" sz="1200" dirty="0" smtClean="0"/>
                        <a:t>Fresh</a:t>
                      </a:r>
                    </a:p>
                  </a:txBody>
                  <a:tcPr/>
                </a:tc>
                <a:tc>
                  <a:txBody>
                    <a:bodyPr/>
                    <a:lstStyle/>
                    <a:p>
                      <a:pPr algn="ctr"/>
                      <a:r>
                        <a:rPr lang="en-US" sz="1200" dirty="0" smtClean="0"/>
                        <a:t>Less than 1000</a:t>
                      </a:r>
                      <a:endParaRPr lang="en-US" sz="1200" dirty="0"/>
                    </a:p>
                  </a:txBody>
                  <a:tcPr/>
                </a:tc>
              </a:tr>
              <a:tr h="274320">
                <a:tc>
                  <a:txBody>
                    <a:bodyPr/>
                    <a:lstStyle/>
                    <a:p>
                      <a:pPr algn="ctr"/>
                      <a:r>
                        <a:rPr lang="en-US" sz="1200" dirty="0" smtClean="0"/>
                        <a:t>Brackish </a:t>
                      </a:r>
                      <a:endParaRPr lang="en-US" sz="1200" dirty="0"/>
                    </a:p>
                  </a:txBody>
                  <a:tcPr/>
                </a:tc>
                <a:tc>
                  <a:txBody>
                    <a:bodyPr/>
                    <a:lstStyle/>
                    <a:p>
                      <a:pPr algn="ctr"/>
                      <a:r>
                        <a:rPr lang="en-US" sz="1200" dirty="0" smtClean="0"/>
                        <a:t>1000-10,000</a:t>
                      </a:r>
                      <a:endParaRPr lang="en-US" sz="1200" dirty="0"/>
                    </a:p>
                  </a:txBody>
                  <a:tcPr/>
                </a:tc>
              </a:tr>
              <a:tr h="274320">
                <a:tc>
                  <a:txBody>
                    <a:bodyPr/>
                    <a:lstStyle/>
                    <a:p>
                      <a:pPr algn="ctr"/>
                      <a:r>
                        <a:rPr lang="en-US" sz="1200" dirty="0" smtClean="0"/>
                        <a:t>Saline</a:t>
                      </a:r>
                      <a:endParaRPr lang="en-US" sz="1200" dirty="0"/>
                    </a:p>
                  </a:txBody>
                  <a:tcPr/>
                </a:tc>
                <a:tc>
                  <a:txBody>
                    <a:bodyPr/>
                    <a:lstStyle/>
                    <a:p>
                      <a:pPr algn="ctr"/>
                      <a:r>
                        <a:rPr lang="en-US" sz="1200" dirty="0" smtClean="0"/>
                        <a:t>10,000-100,000</a:t>
                      </a:r>
                      <a:endParaRPr lang="en-US" sz="1200" dirty="0"/>
                    </a:p>
                  </a:txBody>
                  <a:tcPr/>
                </a:tc>
              </a:tr>
              <a:tr h="274320">
                <a:tc>
                  <a:txBody>
                    <a:bodyPr/>
                    <a:lstStyle/>
                    <a:p>
                      <a:pPr algn="ctr"/>
                      <a:r>
                        <a:rPr lang="en-US" sz="1200" dirty="0" smtClean="0"/>
                        <a:t>Hyper</a:t>
                      </a:r>
                      <a:r>
                        <a:rPr lang="en-US" sz="1200" baseline="0" dirty="0" smtClean="0"/>
                        <a:t> Saline</a:t>
                      </a:r>
                      <a:endParaRPr lang="en-US" sz="1200" dirty="0"/>
                    </a:p>
                  </a:txBody>
                  <a:tcPr/>
                </a:tc>
                <a:tc>
                  <a:txBody>
                    <a:bodyPr/>
                    <a:lstStyle/>
                    <a:p>
                      <a:pPr algn="ctr"/>
                      <a:r>
                        <a:rPr lang="en-US" sz="1200" dirty="0" smtClean="0"/>
                        <a:t>Greater than 100,000</a:t>
                      </a:r>
                      <a:endParaRPr lang="en-US" sz="1200"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t>
            </a:r>
            <a:endParaRPr lang="en-US" dirty="0"/>
          </a:p>
        </p:txBody>
      </p:sp>
      <p:sp>
        <p:nvSpPr>
          <p:cNvPr id="3" name="Content Placeholder 2"/>
          <p:cNvSpPr>
            <a:spLocks noGrp="1"/>
          </p:cNvSpPr>
          <p:nvPr>
            <p:ph idx="1"/>
          </p:nvPr>
        </p:nvSpPr>
        <p:spPr/>
        <p:txBody>
          <a:bodyPr>
            <a:normAutofit fontScale="85000" lnSpcReduction="20000"/>
          </a:bodyPr>
          <a:lstStyle/>
          <a:p>
            <a:pPr algn="just" rtl="0"/>
            <a:r>
              <a:rPr lang="en-US" dirty="0" smtClean="0"/>
              <a:t>pH is the most common measure of the acidity/alkalinity balance in a solution.</a:t>
            </a:r>
          </a:p>
          <a:p>
            <a:pPr algn="just" rtl="0"/>
            <a:endParaRPr lang="en-US" dirty="0" smtClean="0"/>
          </a:p>
          <a:p>
            <a:pPr algn="just" rtl="0"/>
            <a:r>
              <a:rPr lang="en-US" dirty="0" smtClean="0"/>
              <a:t>Values of acidity fall within the range of 0-14 (no units).</a:t>
            </a:r>
          </a:p>
          <a:p>
            <a:pPr algn="just" rtl="0"/>
            <a:endParaRPr lang="en-US" dirty="0" smtClean="0"/>
          </a:p>
          <a:p>
            <a:pPr algn="just" rtl="0"/>
            <a:r>
              <a:rPr lang="en-US" dirty="0" smtClean="0"/>
              <a:t>Water having a pH of 7 is said to be neutral.</a:t>
            </a:r>
          </a:p>
          <a:p>
            <a:pPr algn="just" rtl="0"/>
            <a:endParaRPr lang="en-US" dirty="0" smtClean="0"/>
          </a:p>
          <a:p>
            <a:pPr algn="just" rtl="0"/>
            <a:r>
              <a:rPr lang="en-US" dirty="0" smtClean="0"/>
              <a:t>If the pH is less than 7, the water is said to be acidic.</a:t>
            </a:r>
          </a:p>
          <a:p>
            <a:pPr algn="just" rtl="0"/>
            <a:endParaRPr lang="en-US" dirty="0" smtClean="0"/>
          </a:p>
          <a:p>
            <a:pPr algn="just" rtl="0"/>
            <a:r>
              <a:rPr lang="en-US" dirty="0" smtClean="0"/>
              <a:t>If the pH is more than 7 the water is said to be alkaline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rtl="0"/>
            <a:r>
              <a:rPr lang="en-US" dirty="0" smtClean="0"/>
              <a:t>A rapid determination of total dissolved solids can be made by measuring the electrical conductance of a groundwater sample.</a:t>
            </a:r>
          </a:p>
          <a:p>
            <a:pPr algn="just" rtl="0"/>
            <a:endParaRPr lang="en-US" dirty="0" smtClean="0"/>
          </a:p>
          <a:p>
            <a:pPr algn="just" rtl="0"/>
            <a:r>
              <a:rPr lang="en-US" dirty="0" smtClean="0"/>
              <a:t>Conductance of a given groundwater sample increases with the increase in salt concentration.</a:t>
            </a:r>
          </a:p>
          <a:p>
            <a:pPr algn="just" rtl="0"/>
            <a:endParaRPr lang="en-US" dirty="0" smtClean="0"/>
          </a:p>
          <a:p>
            <a:pPr algn="just" rtl="0"/>
            <a:r>
              <a:rPr lang="en-US" dirty="0" smtClean="0"/>
              <a:t>Specific conductance is measured in </a:t>
            </a:r>
            <a:r>
              <a:rPr lang="en-US" dirty="0" err="1" smtClean="0"/>
              <a:t>microsiemens</a:t>
            </a:r>
            <a:r>
              <a:rPr lang="en-US" dirty="0" smtClean="0"/>
              <a:t>/cm.</a:t>
            </a:r>
          </a:p>
          <a:p>
            <a:pPr algn="just" rtl="0"/>
            <a:endParaRPr lang="en-US" dirty="0" smtClean="0"/>
          </a:p>
          <a:p>
            <a:pPr algn="just" rtl="0"/>
            <a:endParaRPr lang="ar-SA" dirty="0"/>
          </a:p>
        </p:txBody>
      </p:sp>
      <p:sp>
        <p:nvSpPr>
          <p:cNvPr id="4" name="Title 1"/>
          <p:cNvSpPr>
            <a:spLocks noGrp="1"/>
          </p:cNvSpPr>
          <p:nvPr>
            <p:ph type="title"/>
          </p:nvPr>
        </p:nvSpPr>
        <p:spPr/>
        <p:txBody>
          <a:bodyPr>
            <a:noAutofit/>
          </a:bodyPr>
          <a:lstStyle/>
          <a:p>
            <a:r>
              <a:rPr lang="en-US" sz="4000" dirty="0" smtClean="0"/>
              <a:t>Chemical Analyses: TDS by Electrical Conductance</a:t>
            </a:r>
            <a:endParaRPr lang="ar-SA" sz="4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Analyses</a:t>
            </a:r>
            <a:endParaRPr lang="ar-SA" dirty="0"/>
          </a:p>
        </p:txBody>
      </p:sp>
      <p:sp>
        <p:nvSpPr>
          <p:cNvPr id="3" name="Content Placeholder 2"/>
          <p:cNvSpPr>
            <a:spLocks noGrp="1"/>
          </p:cNvSpPr>
          <p:nvPr>
            <p:ph idx="1"/>
          </p:nvPr>
        </p:nvSpPr>
        <p:spPr/>
        <p:txBody>
          <a:bodyPr>
            <a:normAutofit lnSpcReduction="10000"/>
          </a:bodyPr>
          <a:lstStyle/>
          <a:p>
            <a:pPr algn="just" rtl="0"/>
            <a:r>
              <a:rPr lang="en-US" dirty="0" smtClean="0"/>
              <a:t>Once a sample of groundwater has been </a:t>
            </a:r>
            <a:r>
              <a:rPr lang="en-US" dirty="0" err="1" smtClean="0"/>
              <a:t>analysed</a:t>
            </a:r>
            <a:r>
              <a:rPr lang="en-US" dirty="0" smtClean="0"/>
              <a:t> in the laboratory, methods for reporting water analyses must be considered.</a:t>
            </a:r>
          </a:p>
          <a:p>
            <a:pPr algn="just" rtl="0"/>
            <a:endParaRPr lang="en-US" dirty="0" smtClean="0"/>
          </a:p>
          <a:p>
            <a:pPr algn="just" rtl="0"/>
            <a:r>
              <a:rPr lang="en-US" dirty="0" smtClean="0"/>
              <a:t>From an understanding of expressions and units for describing water quality, standards can be established so that the analyses can be interpreted in terms of the ultimate purpose of water supply.</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Chemical Analyses: Concentration by weight</a:t>
            </a:r>
            <a:endParaRPr lang="ar-SA" sz="4000" dirty="0"/>
          </a:p>
        </p:txBody>
      </p:sp>
      <p:sp>
        <p:nvSpPr>
          <p:cNvPr id="3" name="Content Placeholder 2"/>
          <p:cNvSpPr>
            <a:spLocks noGrp="1"/>
          </p:cNvSpPr>
          <p:nvPr>
            <p:ph idx="1"/>
          </p:nvPr>
        </p:nvSpPr>
        <p:spPr/>
        <p:txBody>
          <a:bodyPr>
            <a:normAutofit lnSpcReduction="10000"/>
          </a:bodyPr>
          <a:lstStyle/>
          <a:p>
            <a:pPr algn="l" rtl="0"/>
            <a:r>
              <a:rPr lang="en-US" dirty="0" smtClean="0"/>
              <a:t>Concentration of the common ions found in groundwater  are reported by weight per volume units of milligrams per </a:t>
            </a:r>
            <a:r>
              <a:rPr lang="en-US" dirty="0" err="1" smtClean="0"/>
              <a:t>litre</a:t>
            </a:r>
            <a:r>
              <a:rPr lang="en-US" dirty="0" smtClean="0"/>
              <a:t> (mg/l).</a:t>
            </a:r>
          </a:p>
          <a:p>
            <a:pPr algn="l" rtl="0"/>
            <a:endParaRPr lang="en-US" dirty="0" smtClean="0"/>
          </a:p>
          <a:p>
            <a:pPr algn="l" rtl="0"/>
            <a:r>
              <a:rPr lang="en-US" dirty="0" smtClean="0"/>
              <a:t>The total dissolved solids(TDS) is also reported in this manner.</a:t>
            </a:r>
          </a:p>
          <a:p>
            <a:pPr algn="l" rtl="0"/>
            <a:endParaRPr lang="en-US" dirty="0" smtClean="0"/>
          </a:p>
          <a:p>
            <a:pPr algn="l" rtl="0"/>
            <a:r>
              <a:rPr lang="en-US" dirty="0" smtClean="0"/>
              <a:t>Parts per million (</a:t>
            </a:r>
            <a:r>
              <a:rPr lang="en-US" dirty="0" err="1" smtClean="0"/>
              <a:t>ppm</a:t>
            </a:r>
            <a:r>
              <a:rPr lang="en-US" dirty="0" smtClean="0"/>
              <a:t>) can also be used at times instead of mg/l. </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6236"/>
            <a:ext cx="8229600" cy="5211764"/>
          </a:xfrm>
        </p:spPr>
        <p:txBody>
          <a:bodyPr>
            <a:normAutofit fontScale="62500" lnSpcReduction="20000"/>
          </a:bodyPr>
          <a:lstStyle/>
          <a:p>
            <a:pPr algn="just" rtl="0"/>
            <a:r>
              <a:rPr lang="en-US" dirty="0" smtClean="0"/>
              <a:t>Positively charged </a:t>
            </a:r>
            <a:r>
              <a:rPr lang="en-US" dirty="0" err="1" smtClean="0"/>
              <a:t>cations</a:t>
            </a:r>
            <a:r>
              <a:rPr lang="en-US" dirty="0" smtClean="0"/>
              <a:t> and negative anions combine and dissociate in definite weight ratios.</a:t>
            </a:r>
          </a:p>
          <a:p>
            <a:pPr algn="just" rtl="0"/>
            <a:endParaRPr lang="en-US" dirty="0" smtClean="0"/>
          </a:p>
          <a:p>
            <a:pPr algn="just" rtl="0"/>
            <a:r>
              <a:rPr lang="en-US" dirty="0" smtClean="0"/>
              <a:t>By expressing ion concentration in equivalent weights, these ratios are readily determined because one equivalent weight of a cation will exactly combine with one equivalent weight of an anion.</a:t>
            </a:r>
          </a:p>
          <a:p>
            <a:pPr algn="just" rtl="0"/>
            <a:endParaRPr lang="en-US" dirty="0" smtClean="0"/>
          </a:p>
          <a:p>
            <a:pPr algn="just" rtl="0"/>
            <a:r>
              <a:rPr lang="en-US" dirty="0" smtClean="0"/>
              <a:t>When the concentrations in mg/l is divided by the combining weight of the cation or anion the equivalent weight expressed in </a:t>
            </a:r>
            <a:r>
              <a:rPr lang="en-US" b="1" dirty="0" smtClean="0">
                <a:solidFill>
                  <a:srgbClr val="FFC000"/>
                </a:solidFill>
              </a:rPr>
              <a:t>milliequivalets per liter </a:t>
            </a:r>
            <a:r>
              <a:rPr lang="en-US" dirty="0" smtClean="0"/>
              <a:t>(</a:t>
            </a:r>
            <a:r>
              <a:rPr lang="en-US" dirty="0" err="1" smtClean="0"/>
              <a:t>meq</a:t>
            </a:r>
            <a:r>
              <a:rPr lang="en-US" dirty="0" smtClean="0"/>
              <a:t>/l) results.</a:t>
            </a:r>
          </a:p>
          <a:p>
            <a:pPr algn="just" rtl="0"/>
            <a:endParaRPr lang="en-US" dirty="0" smtClean="0"/>
          </a:p>
          <a:p>
            <a:pPr algn="just" rtl="0"/>
            <a:r>
              <a:rPr lang="en-US" dirty="0" smtClean="0">
                <a:solidFill>
                  <a:srgbClr val="FFC000"/>
                </a:solidFill>
              </a:rPr>
              <a:t>In application, therefore it may be expected that of the total dissolved solids in groundwater sample, the sum of cation and the sum of anion when expressed in </a:t>
            </a:r>
            <a:r>
              <a:rPr lang="en-US" dirty="0" err="1" smtClean="0">
                <a:solidFill>
                  <a:srgbClr val="FFC000"/>
                </a:solidFill>
              </a:rPr>
              <a:t>meq</a:t>
            </a:r>
            <a:r>
              <a:rPr lang="en-US" dirty="0" smtClean="0">
                <a:solidFill>
                  <a:srgbClr val="FFC000"/>
                </a:solidFill>
              </a:rPr>
              <a:t>/l should be equal.</a:t>
            </a:r>
          </a:p>
          <a:p>
            <a:pPr algn="just" rtl="0"/>
            <a:endParaRPr lang="en-US" dirty="0" smtClean="0"/>
          </a:p>
          <a:p>
            <a:pPr algn="just" rtl="0"/>
            <a:r>
              <a:rPr lang="en-US" dirty="0" smtClean="0">
                <a:solidFill>
                  <a:srgbClr val="FFC000"/>
                </a:solidFill>
              </a:rPr>
              <a:t>If the chemical analyses of the various ionic constituents indicates a difference from this balance, it may be concluded that either there are other undetermined constituents present or there is error in the analyses. </a:t>
            </a:r>
            <a:endParaRPr lang="ar-SA" dirty="0">
              <a:solidFill>
                <a:srgbClr val="FFC000"/>
              </a:solidFill>
            </a:endParaRPr>
          </a:p>
        </p:txBody>
      </p:sp>
      <p:sp>
        <p:nvSpPr>
          <p:cNvPr id="4" name="Title 1"/>
          <p:cNvSpPr>
            <a:spLocks noGrp="1"/>
          </p:cNvSpPr>
          <p:nvPr>
            <p:ph type="title"/>
          </p:nvPr>
        </p:nvSpPr>
        <p:spPr/>
        <p:txBody>
          <a:bodyPr>
            <a:noAutofit/>
          </a:bodyPr>
          <a:lstStyle/>
          <a:p>
            <a:r>
              <a:rPr lang="en-US" sz="4000" dirty="0" smtClean="0"/>
              <a:t>Chemical Analyses: Chemical Equivalence</a:t>
            </a:r>
            <a:endParaRPr lang="ar-SA" sz="4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Cation-Anion Balance</a:t>
            </a:r>
            <a:endParaRPr lang="en-US" dirty="0"/>
          </a:p>
        </p:txBody>
      </p:sp>
      <p:sp>
        <p:nvSpPr>
          <p:cNvPr id="3" name="Content Placeholder 2"/>
          <p:cNvSpPr>
            <a:spLocks noGrp="1"/>
          </p:cNvSpPr>
          <p:nvPr>
            <p:ph idx="1"/>
          </p:nvPr>
        </p:nvSpPr>
        <p:spPr/>
        <p:txBody>
          <a:bodyPr>
            <a:normAutofit fontScale="55000" lnSpcReduction="20000"/>
          </a:bodyPr>
          <a:lstStyle/>
          <a:p>
            <a:pPr algn="just" rtl="0"/>
            <a:r>
              <a:rPr lang="en-US" dirty="0" smtClean="0"/>
              <a:t>Once the chemical analysis is complete, the final test of quality is provided by the principle of </a:t>
            </a:r>
            <a:r>
              <a:rPr lang="en-US" dirty="0" err="1" smtClean="0"/>
              <a:t>electroneutrality</a:t>
            </a:r>
            <a:r>
              <a:rPr lang="en-US" dirty="0" smtClean="0"/>
              <a:t> </a:t>
            </a:r>
            <a:r>
              <a:rPr lang="en-US" dirty="0" smtClean="0"/>
              <a:t>which states that water is electrically neutral and does not carry any positive or negative charge.</a:t>
            </a:r>
          </a:p>
          <a:p>
            <a:pPr algn="just" rtl="0"/>
            <a:endParaRPr lang="en-US" dirty="0" smtClean="0"/>
          </a:p>
          <a:p>
            <a:pPr algn="just" rtl="0"/>
            <a:r>
              <a:rPr lang="en-US" dirty="0" smtClean="0"/>
              <a:t>Therefore the some of the positively charged (</a:t>
            </a:r>
            <a:r>
              <a:rPr lang="en-US" dirty="0" err="1" smtClean="0"/>
              <a:t>cations</a:t>
            </a:r>
            <a:r>
              <a:rPr lang="en-US" dirty="0" smtClean="0"/>
              <a:t>) dissolved ions in water must be equal to the sum of the negatively (anions) charged dissolved ions in water.</a:t>
            </a:r>
          </a:p>
          <a:p>
            <a:pPr algn="just" rtl="0"/>
            <a:endParaRPr lang="en-US" dirty="0" smtClean="0"/>
          </a:p>
          <a:p>
            <a:pPr algn="just" rtl="0"/>
            <a:r>
              <a:rPr lang="en-US" dirty="0" smtClean="0"/>
              <a:t>This can be checked by the </a:t>
            </a:r>
            <a:r>
              <a:rPr lang="en-US" dirty="0" err="1" smtClean="0"/>
              <a:t>cation</a:t>
            </a:r>
            <a:r>
              <a:rPr lang="en-US" dirty="0" smtClean="0"/>
              <a:t>-anion balance (CAB) of the water which is defined as</a:t>
            </a:r>
          </a:p>
          <a:p>
            <a:pPr algn="just" rtl="0"/>
            <a:endParaRPr lang="en-US" dirty="0" smtClean="0"/>
          </a:p>
          <a:p>
            <a:pPr algn="just" rtl="0"/>
            <a:r>
              <a:rPr lang="en-US" dirty="0" smtClean="0"/>
              <a:t>CAB % = (sum of </a:t>
            </a:r>
            <a:r>
              <a:rPr lang="en-US" dirty="0" err="1" smtClean="0"/>
              <a:t>cations</a:t>
            </a:r>
            <a:r>
              <a:rPr lang="en-US" dirty="0" smtClean="0"/>
              <a:t>) - (sum of anions)</a:t>
            </a:r>
          </a:p>
          <a:p>
            <a:pPr algn="just" rtl="0">
              <a:buNone/>
            </a:pPr>
            <a:r>
              <a:rPr lang="en-US" dirty="0" smtClean="0"/>
              <a:t> </a:t>
            </a:r>
            <a:r>
              <a:rPr lang="en-US" dirty="0" smtClean="0"/>
              <a:t>                     --------------------------------------------x100</a:t>
            </a:r>
          </a:p>
          <a:p>
            <a:pPr algn="just" rtl="0">
              <a:buNone/>
            </a:pPr>
            <a:r>
              <a:rPr lang="en-US" dirty="0" smtClean="0"/>
              <a:t> </a:t>
            </a:r>
            <a:r>
              <a:rPr lang="en-US" dirty="0" smtClean="0"/>
              <a:t>                     (</a:t>
            </a:r>
            <a:r>
              <a:rPr lang="en-US" dirty="0" smtClean="0"/>
              <a:t>sum of </a:t>
            </a:r>
            <a:r>
              <a:rPr lang="en-US" dirty="0" err="1" smtClean="0"/>
              <a:t>cations</a:t>
            </a:r>
            <a:r>
              <a:rPr lang="en-US" dirty="0" smtClean="0"/>
              <a:t>) </a:t>
            </a:r>
            <a:r>
              <a:rPr lang="en-US" dirty="0" smtClean="0"/>
              <a:t>+ </a:t>
            </a:r>
            <a:r>
              <a:rPr lang="en-US" dirty="0" smtClean="0"/>
              <a:t>(sum of anions)</a:t>
            </a:r>
            <a:r>
              <a:rPr lang="en-US" dirty="0" smtClean="0"/>
              <a:t> </a:t>
            </a:r>
          </a:p>
          <a:p>
            <a:pPr algn="just" rtl="0">
              <a:buNone/>
            </a:pPr>
            <a:endParaRPr lang="en-US" dirty="0" smtClean="0"/>
          </a:p>
          <a:p>
            <a:pPr algn="just" rtl="0"/>
            <a:r>
              <a:rPr lang="en-US" dirty="0" smtClean="0"/>
              <a:t>The concentration of the ions are expressed in </a:t>
            </a:r>
            <a:r>
              <a:rPr lang="en-US" dirty="0" err="1" smtClean="0"/>
              <a:t>meq</a:t>
            </a:r>
            <a:r>
              <a:rPr lang="en-US" dirty="0" smtClean="0"/>
              <a:t>/L</a:t>
            </a:r>
          </a:p>
          <a:p>
            <a:pPr algn="just" rtl="0"/>
            <a:endParaRPr lang="en-US" dirty="0" smtClean="0"/>
          </a:p>
          <a:p>
            <a:pPr algn="just" rtl="0"/>
            <a:r>
              <a:rPr lang="en-US" dirty="0" smtClean="0"/>
              <a:t>If the value of CAB is less than 5%, the analysis is said to be sufficiently accurate for all uses.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6237"/>
            <a:ext cx="5715000" cy="4526280"/>
          </a:xfrm>
        </p:spPr>
        <p:txBody>
          <a:bodyPr/>
          <a:lstStyle/>
          <a:p>
            <a:pPr algn="just" rtl="0"/>
            <a:r>
              <a:rPr lang="en-US" dirty="0" smtClean="0"/>
              <a:t>The simplest way of representing groundwater quality  are the pie-charts.</a:t>
            </a:r>
          </a:p>
          <a:p>
            <a:pPr algn="just" rtl="0"/>
            <a:endParaRPr lang="en-US" dirty="0" smtClean="0"/>
          </a:p>
          <a:p>
            <a:pPr algn="just" rtl="0"/>
            <a:r>
              <a:rPr lang="en-US" dirty="0" smtClean="0"/>
              <a:t>The diameter of the pie chart can be scaled according to the concentration of the TDS</a:t>
            </a:r>
            <a:endParaRPr lang="en-US" dirty="0"/>
          </a:p>
        </p:txBody>
      </p:sp>
      <p:sp>
        <p:nvSpPr>
          <p:cNvPr id="4" name="Title 1"/>
          <p:cNvSpPr>
            <a:spLocks noGrp="1"/>
          </p:cNvSpPr>
          <p:nvPr>
            <p:ph type="title"/>
          </p:nvPr>
        </p:nvSpPr>
        <p:spPr/>
        <p:txBody>
          <a:bodyPr>
            <a:normAutofit fontScale="90000"/>
          </a:bodyPr>
          <a:lstStyle/>
          <a:p>
            <a:r>
              <a:rPr lang="en-US" dirty="0" smtClean="0"/>
              <a:t>Graphic representation of groundwater quality: Pie Charts</a:t>
            </a:r>
            <a:endParaRPr lang="ar-SA" dirty="0"/>
          </a:p>
        </p:txBody>
      </p:sp>
      <p:pic>
        <p:nvPicPr>
          <p:cNvPr id="1026" name="Picture 2"/>
          <p:cNvPicPr>
            <a:picLocks noChangeAspect="1" noChangeArrowheads="1"/>
          </p:cNvPicPr>
          <p:nvPr/>
        </p:nvPicPr>
        <p:blipFill>
          <a:blip r:embed="rId2" cstate="print"/>
          <a:srcRect l="57105" t="3772" r="1687" b="12761"/>
          <a:stretch>
            <a:fillRect/>
          </a:stretch>
        </p:blipFill>
        <p:spPr bwMode="auto">
          <a:xfrm>
            <a:off x="6477000" y="1524000"/>
            <a:ext cx="2209800" cy="495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Groundwater quality: Introduction</a:t>
            </a:r>
            <a:endParaRPr lang="ar-SA" sz="4000" dirty="0"/>
          </a:p>
        </p:txBody>
      </p:sp>
      <p:sp>
        <p:nvSpPr>
          <p:cNvPr id="3" name="Content Placeholder 2"/>
          <p:cNvSpPr>
            <a:spLocks noGrp="1"/>
          </p:cNvSpPr>
          <p:nvPr>
            <p:ph idx="1"/>
          </p:nvPr>
        </p:nvSpPr>
        <p:spPr/>
        <p:txBody>
          <a:bodyPr>
            <a:normAutofit fontScale="92500" lnSpcReduction="20000"/>
          </a:bodyPr>
          <a:lstStyle/>
          <a:p>
            <a:pPr algn="just" rtl="0"/>
            <a:r>
              <a:rPr lang="en-US" dirty="0" smtClean="0"/>
              <a:t>Quality of groundwater is as important as its quantity.</a:t>
            </a:r>
          </a:p>
          <a:p>
            <a:pPr algn="just" rtl="0"/>
            <a:endParaRPr lang="en-US" dirty="0" smtClean="0"/>
          </a:p>
          <a:p>
            <a:pPr algn="just" rtl="0"/>
            <a:r>
              <a:rPr lang="en-US" dirty="0" smtClean="0"/>
              <a:t>All groundwater contains salts that are derived from the location and past movement of the water.</a:t>
            </a:r>
          </a:p>
          <a:p>
            <a:pPr algn="just" rtl="0"/>
            <a:endParaRPr lang="en-US" dirty="0" smtClean="0"/>
          </a:p>
          <a:p>
            <a:pPr algn="just" rtl="0"/>
            <a:r>
              <a:rPr lang="en-US" dirty="0" smtClean="0"/>
              <a:t>The quality of the required groundwater supply depends on its purpose therefore needs for drinking water, industrial water and irrigation water vary widely.</a:t>
            </a:r>
            <a:endParaRPr lang="ar-S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Graphic representation of groundwater quality: Bar Graphs</a:t>
            </a:r>
            <a:endParaRPr lang="ar-SA" dirty="0"/>
          </a:p>
        </p:txBody>
      </p:sp>
      <p:sp>
        <p:nvSpPr>
          <p:cNvPr id="3" name="Content Placeholder 2"/>
          <p:cNvSpPr>
            <a:spLocks noGrp="1"/>
          </p:cNvSpPr>
          <p:nvPr>
            <p:ph idx="1"/>
          </p:nvPr>
        </p:nvSpPr>
        <p:spPr>
          <a:xfrm>
            <a:off x="457200" y="1646236"/>
            <a:ext cx="4114800" cy="4983163"/>
          </a:xfrm>
        </p:spPr>
        <p:txBody>
          <a:bodyPr>
            <a:normAutofit fontScale="70000" lnSpcReduction="20000"/>
          </a:bodyPr>
          <a:lstStyle/>
          <a:p>
            <a:pPr algn="just" rtl="0"/>
            <a:r>
              <a:rPr lang="en-US" dirty="0" smtClean="0"/>
              <a:t>Vertical bar graphs are widely used for showing the chemical quality of groundwater.</a:t>
            </a:r>
          </a:p>
          <a:p>
            <a:pPr algn="just" rtl="0"/>
            <a:endParaRPr lang="en-US" dirty="0" smtClean="0"/>
          </a:p>
          <a:p>
            <a:pPr algn="just" rtl="0"/>
            <a:r>
              <a:rPr lang="en-US" dirty="0" smtClean="0"/>
              <a:t>The </a:t>
            </a:r>
            <a:r>
              <a:rPr lang="en-US" dirty="0" err="1" smtClean="0"/>
              <a:t>anlysis</a:t>
            </a:r>
            <a:r>
              <a:rPr lang="en-US" dirty="0" smtClean="0"/>
              <a:t> is shown as a vertical bar having height proportional to the total concentration of cation or anion, expressed in milliequivalets per liter.</a:t>
            </a:r>
          </a:p>
          <a:p>
            <a:pPr algn="just" rtl="0"/>
            <a:endParaRPr lang="en-US" dirty="0" smtClean="0"/>
          </a:p>
          <a:p>
            <a:pPr algn="just" rtl="0"/>
            <a:r>
              <a:rPr lang="en-US" dirty="0" smtClean="0"/>
              <a:t>The concentrations are divided horizontally to show the concentration of major ions or groups of closely related ions identified by different shading patterns.</a:t>
            </a:r>
          </a:p>
          <a:p>
            <a:pPr algn="just" rtl="0"/>
            <a:endParaRPr lang="en-US" dirty="0" smtClean="0"/>
          </a:p>
          <a:p>
            <a:pPr algn="just" rtl="0"/>
            <a:endParaRPr lang="ar-SA" dirty="0"/>
          </a:p>
        </p:txBody>
      </p:sp>
      <p:pic>
        <p:nvPicPr>
          <p:cNvPr id="2050" name="Picture 2" descr="http://www.pointstar.com/ChemPoint/Graphs/ionbar.gif"/>
          <p:cNvPicPr>
            <a:picLocks noChangeAspect="1" noChangeArrowheads="1"/>
          </p:cNvPicPr>
          <p:nvPr/>
        </p:nvPicPr>
        <p:blipFill>
          <a:blip r:embed="rId2" cstate="print"/>
          <a:srcRect l="16000" t="21918" r="9333" b="6067"/>
          <a:stretch>
            <a:fillRect/>
          </a:stretch>
        </p:blipFill>
        <p:spPr bwMode="auto">
          <a:xfrm>
            <a:off x="4758150" y="2250325"/>
            <a:ext cx="4267200" cy="35052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6236"/>
            <a:ext cx="4343400" cy="5211764"/>
          </a:xfrm>
        </p:spPr>
        <p:txBody>
          <a:bodyPr>
            <a:noAutofit/>
          </a:bodyPr>
          <a:lstStyle/>
          <a:p>
            <a:pPr algn="just" rtl="0"/>
            <a:r>
              <a:rPr lang="en-US" sz="2000" dirty="0" smtClean="0"/>
              <a:t>Pattern diagrams were first suggested by Stiff for representing chemical analyses. </a:t>
            </a:r>
          </a:p>
          <a:p>
            <a:pPr algn="just" rtl="0"/>
            <a:endParaRPr lang="en-US" sz="2000" dirty="0" smtClean="0"/>
          </a:p>
          <a:p>
            <a:pPr algn="just" rtl="0"/>
            <a:r>
              <a:rPr lang="en-US" sz="2000" dirty="0" smtClean="0"/>
              <a:t>Concentrations of </a:t>
            </a:r>
            <a:r>
              <a:rPr lang="en-US" sz="2000" dirty="0" err="1" smtClean="0"/>
              <a:t>cations</a:t>
            </a:r>
            <a:r>
              <a:rPr lang="en-US" sz="2000" dirty="0" smtClean="0"/>
              <a:t> are plotted to the left of a vertical zero axis and the anions to the right. All values are in </a:t>
            </a:r>
            <a:r>
              <a:rPr lang="en-US" sz="2000" dirty="0" err="1" smtClean="0"/>
              <a:t>meq</a:t>
            </a:r>
            <a:r>
              <a:rPr lang="en-US" sz="2000" dirty="0" smtClean="0"/>
              <a:t>/l.</a:t>
            </a:r>
          </a:p>
          <a:p>
            <a:pPr algn="just" rtl="0"/>
            <a:endParaRPr lang="en-US" sz="2000" dirty="0" smtClean="0"/>
          </a:p>
          <a:p>
            <a:pPr algn="just" rtl="0"/>
            <a:r>
              <a:rPr lang="en-US" sz="2000" dirty="0" smtClean="0"/>
              <a:t>The resulting point when connected form an irregular polygonal pattern.</a:t>
            </a:r>
          </a:p>
          <a:p>
            <a:pPr algn="just" rtl="0"/>
            <a:endParaRPr lang="en-US" sz="2000" dirty="0" smtClean="0"/>
          </a:p>
          <a:p>
            <a:pPr algn="just" rtl="0"/>
            <a:r>
              <a:rPr lang="en-US" sz="2000" dirty="0" smtClean="0"/>
              <a:t>Water of similar quality define a distinctive shape.</a:t>
            </a:r>
          </a:p>
        </p:txBody>
      </p:sp>
      <p:sp>
        <p:nvSpPr>
          <p:cNvPr id="5" name="Title 1"/>
          <p:cNvSpPr>
            <a:spLocks noGrp="1"/>
          </p:cNvSpPr>
          <p:nvPr>
            <p:ph type="title"/>
          </p:nvPr>
        </p:nvSpPr>
        <p:spPr/>
        <p:txBody>
          <a:bodyPr>
            <a:noAutofit/>
          </a:bodyPr>
          <a:lstStyle/>
          <a:p>
            <a:r>
              <a:rPr lang="en-US" sz="4000" dirty="0" smtClean="0"/>
              <a:t>Graphic representation of groundwater quality: Stiff </a:t>
            </a:r>
            <a:r>
              <a:rPr lang="en-US" sz="4000" dirty="0" err="1" smtClean="0"/>
              <a:t>Diagarm</a:t>
            </a:r>
            <a:endParaRPr lang="ar-SA" sz="4000" dirty="0"/>
          </a:p>
        </p:txBody>
      </p:sp>
      <p:pic>
        <p:nvPicPr>
          <p:cNvPr id="2050" name="Picture 2" descr="https://webspace.utexas.edu/moedeih/GEO%20476M/476M%20-%20Homework%202%20Stiff%20Diagram.bmp"/>
          <p:cNvPicPr>
            <a:picLocks noChangeAspect="1" noChangeArrowheads="1"/>
          </p:cNvPicPr>
          <p:nvPr/>
        </p:nvPicPr>
        <p:blipFill>
          <a:blip r:embed="rId2" cstate="print"/>
          <a:srcRect b="16826"/>
          <a:stretch>
            <a:fillRect/>
          </a:stretch>
        </p:blipFill>
        <p:spPr bwMode="auto">
          <a:xfrm>
            <a:off x="4893200" y="1763225"/>
            <a:ext cx="4144169" cy="44196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4648200" cy="5029200"/>
          </a:xfrm>
        </p:spPr>
        <p:txBody>
          <a:bodyPr>
            <a:normAutofit fontScale="77500" lnSpcReduction="20000"/>
          </a:bodyPr>
          <a:lstStyle/>
          <a:p>
            <a:pPr algn="just" rtl="0"/>
            <a:r>
              <a:rPr lang="en-US" dirty="0" smtClean="0"/>
              <a:t>The most commonly used diagram to interpret the results of water quality is the Piper Plot.</a:t>
            </a:r>
          </a:p>
          <a:p>
            <a:pPr algn="just" rtl="0"/>
            <a:endParaRPr lang="en-US" dirty="0" smtClean="0"/>
          </a:p>
          <a:p>
            <a:pPr algn="just" rtl="0"/>
            <a:r>
              <a:rPr lang="en-US" dirty="0" smtClean="0"/>
              <a:t>To plot an analysis on a Piper Plot, the </a:t>
            </a:r>
            <a:r>
              <a:rPr lang="en-US" dirty="0" err="1" smtClean="0"/>
              <a:t>cations</a:t>
            </a:r>
            <a:r>
              <a:rPr lang="en-US" dirty="0" smtClean="0"/>
              <a:t> and anions are first plotted separately in the </a:t>
            </a:r>
            <a:r>
              <a:rPr lang="en-US" dirty="0" err="1" smtClean="0"/>
              <a:t>traingles</a:t>
            </a:r>
            <a:r>
              <a:rPr lang="en-US" dirty="0" smtClean="0"/>
              <a:t> at the bottom left and right and the lines are drawn upward from the plotting position within both the triangles until the meet within the upper diamond. </a:t>
            </a:r>
            <a:endParaRPr lang="ar-SA" dirty="0"/>
          </a:p>
        </p:txBody>
      </p:sp>
      <p:pic>
        <p:nvPicPr>
          <p:cNvPr id="27650" name="Picture 2" descr="http://faculty.gg.uwyo.edu/neil/teaching/Geohydro/lect_images/piper.jpg"/>
          <p:cNvPicPr>
            <a:picLocks noChangeAspect="1" noChangeArrowheads="1"/>
          </p:cNvPicPr>
          <p:nvPr/>
        </p:nvPicPr>
        <p:blipFill>
          <a:blip r:embed="rId2" cstate="print"/>
          <a:srcRect l="7233" t="9025" r="3074" b="4332"/>
          <a:stretch>
            <a:fillRect/>
          </a:stretch>
        </p:blipFill>
        <p:spPr bwMode="auto">
          <a:xfrm>
            <a:off x="5133975" y="1905000"/>
            <a:ext cx="3937000" cy="3810000"/>
          </a:xfrm>
          <a:prstGeom prst="rect">
            <a:avLst/>
          </a:prstGeom>
          <a:noFill/>
        </p:spPr>
      </p:pic>
      <p:sp>
        <p:nvSpPr>
          <p:cNvPr id="6" name="Title 1"/>
          <p:cNvSpPr>
            <a:spLocks noGrp="1"/>
          </p:cNvSpPr>
          <p:nvPr>
            <p:ph type="title"/>
          </p:nvPr>
        </p:nvSpPr>
        <p:spPr/>
        <p:txBody>
          <a:bodyPr>
            <a:normAutofit fontScale="90000"/>
          </a:bodyPr>
          <a:lstStyle/>
          <a:p>
            <a:r>
              <a:rPr lang="en-US" dirty="0" smtClean="0"/>
              <a:t>Graphic representation of groundwater quality: Piper Plot</a:t>
            </a:r>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rtl="0"/>
            <a:r>
              <a:rPr lang="en-US" dirty="0" smtClean="0"/>
              <a:t>To establish the quality criteria it is necessary to measure the chemical, physical, biological and radiological constituents of groundwater.</a:t>
            </a:r>
          </a:p>
          <a:p>
            <a:pPr algn="just" rtl="0"/>
            <a:endParaRPr lang="en-US" dirty="0" smtClean="0"/>
          </a:p>
          <a:p>
            <a:pPr algn="just" rtl="0"/>
            <a:r>
              <a:rPr lang="en-US" dirty="0" smtClean="0"/>
              <a:t>Standard methods of reporting and presenting groundwater quality parameters help in comparing the comparison of water quality from different sources.</a:t>
            </a:r>
            <a:endParaRPr lang="ar-SA" dirty="0"/>
          </a:p>
        </p:txBody>
      </p:sp>
      <p:sp>
        <p:nvSpPr>
          <p:cNvPr id="4" name="Title 1"/>
          <p:cNvSpPr>
            <a:spLocks noGrp="1"/>
          </p:cNvSpPr>
          <p:nvPr>
            <p:ph type="title"/>
          </p:nvPr>
        </p:nvSpPr>
        <p:spPr/>
        <p:txBody>
          <a:bodyPr>
            <a:normAutofit/>
          </a:bodyPr>
          <a:lstStyle/>
          <a:p>
            <a:r>
              <a:rPr lang="en-US" sz="4000" dirty="0" smtClean="0"/>
              <a:t>Groundwater quality: Introduction</a:t>
            </a:r>
            <a:endParaRPr lang="ar-SA"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 of water quality</a:t>
            </a:r>
            <a:endParaRPr lang="ar-SA" dirty="0"/>
          </a:p>
        </p:txBody>
      </p:sp>
      <p:sp>
        <p:nvSpPr>
          <p:cNvPr id="3" name="Content Placeholder 2"/>
          <p:cNvSpPr>
            <a:spLocks noGrp="1"/>
          </p:cNvSpPr>
          <p:nvPr>
            <p:ph idx="1"/>
          </p:nvPr>
        </p:nvSpPr>
        <p:spPr/>
        <p:txBody>
          <a:bodyPr/>
          <a:lstStyle/>
          <a:p>
            <a:pPr algn="just" rtl="0"/>
            <a:r>
              <a:rPr lang="en-US" dirty="0" smtClean="0"/>
              <a:t>The chemical characteristics of groundwater are determined by the chemical and biological reaction in the zones through which the water moves.</a:t>
            </a:r>
          </a:p>
          <a:p>
            <a:pPr algn="just" rtl="0"/>
            <a:endParaRPr lang="en-US" dirty="0" smtClean="0"/>
          </a:p>
          <a:p>
            <a:pPr algn="just" rtl="0"/>
            <a:r>
              <a:rPr lang="en-US" dirty="0" smtClean="0"/>
              <a:t>In specifying the quality characteristics of groundwater, </a:t>
            </a:r>
            <a:r>
              <a:rPr lang="en-US" b="1" dirty="0" smtClean="0">
                <a:solidFill>
                  <a:srgbClr val="FFC000"/>
                </a:solidFill>
              </a:rPr>
              <a:t>chemical</a:t>
            </a:r>
            <a:r>
              <a:rPr lang="en-US" dirty="0" smtClean="0"/>
              <a:t>, </a:t>
            </a:r>
            <a:r>
              <a:rPr lang="en-US" b="1" dirty="0" smtClean="0">
                <a:solidFill>
                  <a:srgbClr val="FFC000"/>
                </a:solidFill>
              </a:rPr>
              <a:t>physical</a:t>
            </a:r>
            <a:r>
              <a:rPr lang="en-US" dirty="0" smtClean="0"/>
              <a:t> and </a:t>
            </a:r>
            <a:r>
              <a:rPr lang="en-US" b="1" dirty="0" smtClean="0">
                <a:solidFill>
                  <a:srgbClr val="FFC000"/>
                </a:solidFill>
              </a:rPr>
              <a:t>biological</a:t>
            </a:r>
            <a:r>
              <a:rPr lang="en-US" dirty="0" smtClean="0"/>
              <a:t> analyses are normally required.</a:t>
            </a:r>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6236"/>
            <a:ext cx="8229600" cy="4906963"/>
          </a:xfrm>
        </p:spPr>
        <p:txBody>
          <a:bodyPr>
            <a:normAutofit fontScale="85000" lnSpcReduction="20000"/>
          </a:bodyPr>
          <a:lstStyle/>
          <a:p>
            <a:pPr algn="just" rtl="0"/>
            <a:r>
              <a:rPr lang="en-US" dirty="0" smtClean="0"/>
              <a:t>Natural inorganic constituents commonly dissolved in water that are most likely to affect water use include:</a:t>
            </a:r>
          </a:p>
          <a:p>
            <a:pPr algn="just" rtl="0"/>
            <a:endParaRPr lang="en-US" dirty="0" smtClean="0"/>
          </a:p>
          <a:p>
            <a:pPr lvl="1" algn="just" rtl="0"/>
            <a:r>
              <a:rPr lang="en-US" dirty="0" smtClean="0"/>
              <a:t>Bicarbonate</a:t>
            </a:r>
          </a:p>
          <a:p>
            <a:pPr lvl="1" algn="just" rtl="0"/>
            <a:r>
              <a:rPr lang="en-US" dirty="0" smtClean="0"/>
              <a:t>Carbonate</a:t>
            </a:r>
          </a:p>
          <a:p>
            <a:pPr lvl="1" algn="just" rtl="0"/>
            <a:r>
              <a:rPr lang="en-US" dirty="0" smtClean="0"/>
              <a:t>Chloride</a:t>
            </a:r>
          </a:p>
          <a:p>
            <a:pPr lvl="1" algn="just" rtl="0"/>
            <a:r>
              <a:rPr lang="en-US" dirty="0" err="1" smtClean="0"/>
              <a:t>Sulphate</a:t>
            </a:r>
            <a:endParaRPr lang="en-US" dirty="0" smtClean="0"/>
          </a:p>
          <a:p>
            <a:pPr lvl="1" algn="just" rtl="0"/>
            <a:r>
              <a:rPr lang="en-US" dirty="0" smtClean="0"/>
              <a:t>Fluoride</a:t>
            </a:r>
          </a:p>
          <a:p>
            <a:pPr lvl="1" algn="just" rtl="0"/>
            <a:r>
              <a:rPr lang="en-US" dirty="0" smtClean="0"/>
              <a:t>Iron</a:t>
            </a:r>
          </a:p>
          <a:p>
            <a:pPr lvl="1" algn="just" rtl="0"/>
            <a:r>
              <a:rPr lang="en-US" dirty="0" err="1" smtClean="0"/>
              <a:t>Magneisum</a:t>
            </a:r>
            <a:endParaRPr lang="en-US" dirty="0" smtClean="0"/>
          </a:p>
          <a:p>
            <a:pPr lvl="1" algn="just" rtl="0"/>
            <a:r>
              <a:rPr lang="en-US" dirty="0" smtClean="0"/>
              <a:t>Calcium</a:t>
            </a:r>
          </a:p>
          <a:p>
            <a:pPr lvl="1" algn="just" rtl="0"/>
            <a:r>
              <a:rPr lang="en-US" dirty="0" smtClean="0"/>
              <a:t>Sodium and</a:t>
            </a:r>
          </a:p>
          <a:p>
            <a:pPr lvl="1" algn="just" rtl="0"/>
            <a:r>
              <a:rPr lang="en-US" dirty="0" smtClean="0"/>
              <a:t>Manganese</a:t>
            </a:r>
          </a:p>
          <a:p>
            <a:pPr algn="just" rtl="0"/>
            <a:endParaRPr lang="ar-SA" dirty="0"/>
          </a:p>
        </p:txBody>
      </p:sp>
      <p:sp>
        <p:nvSpPr>
          <p:cNvPr id="4" name="Title 1"/>
          <p:cNvSpPr>
            <a:spLocks noGrp="1"/>
          </p:cNvSpPr>
          <p:nvPr>
            <p:ph type="title"/>
          </p:nvPr>
        </p:nvSpPr>
        <p:spPr/>
        <p:txBody>
          <a:bodyPr/>
          <a:lstStyle/>
          <a:p>
            <a:r>
              <a:rPr lang="en-US" dirty="0" smtClean="0"/>
              <a:t>Measures of water quality</a:t>
            </a: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rtl="0"/>
            <a:r>
              <a:rPr lang="en-US" dirty="0" smtClean="0"/>
              <a:t>In addition there are other minor constituents which are present and are reported in elemental form.</a:t>
            </a:r>
          </a:p>
          <a:p>
            <a:pPr algn="just" rtl="0"/>
            <a:endParaRPr lang="en-US" dirty="0" smtClean="0"/>
          </a:p>
          <a:p>
            <a:pPr algn="just" rtl="0"/>
            <a:r>
              <a:rPr lang="en-US" dirty="0" smtClean="0"/>
              <a:t>Water quality analysis also includes measurement of pH and specific electrical conductance.</a:t>
            </a:r>
          </a:p>
          <a:p>
            <a:pPr algn="just" rtl="0"/>
            <a:endParaRPr lang="en-US" dirty="0" smtClean="0"/>
          </a:p>
          <a:p>
            <a:pPr algn="just" rtl="0"/>
            <a:r>
              <a:rPr lang="en-US" dirty="0" smtClean="0"/>
              <a:t>Properties of groundwater evaluated in physical analysis include temperature, color, turbidity odor and taste.</a:t>
            </a:r>
          </a:p>
          <a:p>
            <a:pPr algn="just" rtl="0"/>
            <a:endParaRPr lang="en-US" dirty="0" smtClean="0"/>
          </a:p>
          <a:p>
            <a:pPr algn="just" rtl="0"/>
            <a:r>
              <a:rPr lang="en-US" dirty="0" smtClean="0"/>
              <a:t>Bacteriological analysis includes tests to detect the presence of </a:t>
            </a:r>
            <a:r>
              <a:rPr lang="en-US" dirty="0" err="1" smtClean="0"/>
              <a:t>coliform</a:t>
            </a:r>
            <a:r>
              <a:rPr lang="en-US" dirty="0" smtClean="0"/>
              <a:t> bacteria which indicates the sanitary quality of water for human consumption.</a:t>
            </a:r>
            <a:endParaRPr lang="ar-SA" dirty="0"/>
          </a:p>
        </p:txBody>
      </p:sp>
      <p:sp>
        <p:nvSpPr>
          <p:cNvPr id="4" name="Title 1"/>
          <p:cNvSpPr>
            <a:spLocks noGrp="1"/>
          </p:cNvSpPr>
          <p:nvPr>
            <p:ph type="title"/>
          </p:nvPr>
        </p:nvSpPr>
        <p:spPr/>
        <p:txBody>
          <a:bodyPr/>
          <a:lstStyle/>
          <a:p>
            <a:r>
              <a:rPr lang="en-US" dirty="0" smtClean="0"/>
              <a:t>Measures of water quality</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a:t>
            </a:r>
            <a:r>
              <a:rPr lang="en-US" dirty="0" err="1" smtClean="0"/>
              <a:t>Cations</a:t>
            </a:r>
            <a:endParaRPr lang="en-US" dirty="0"/>
          </a:p>
        </p:txBody>
      </p:sp>
      <p:sp>
        <p:nvSpPr>
          <p:cNvPr id="3" name="Content Placeholder 2"/>
          <p:cNvSpPr>
            <a:spLocks noGrp="1"/>
          </p:cNvSpPr>
          <p:nvPr>
            <p:ph idx="1"/>
          </p:nvPr>
        </p:nvSpPr>
        <p:spPr/>
        <p:txBody>
          <a:bodyPr>
            <a:normAutofit lnSpcReduction="10000"/>
          </a:bodyPr>
          <a:lstStyle/>
          <a:p>
            <a:pPr algn="just" rtl="0"/>
            <a:r>
              <a:rPr lang="en-US" dirty="0" smtClean="0"/>
              <a:t>The </a:t>
            </a:r>
            <a:r>
              <a:rPr lang="en-US" dirty="0" err="1" smtClean="0"/>
              <a:t>cations</a:t>
            </a:r>
            <a:r>
              <a:rPr lang="en-US" dirty="0" smtClean="0"/>
              <a:t> which are present in greater concentration (almost always greater than 1mg/L) are called the major </a:t>
            </a:r>
            <a:r>
              <a:rPr lang="en-US" dirty="0" err="1" smtClean="0"/>
              <a:t>cations</a:t>
            </a:r>
            <a:r>
              <a:rPr lang="en-US" dirty="0" smtClean="0"/>
              <a:t>.</a:t>
            </a:r>
          </a:p>
          <a:p>
            <a:pPr algn="just" rtl="0"/>
            <a:endParaRPr lang="en-US" dirty="0" smtClean="0"/>
          </a:p>
          <a:p>
            <a:pPr algn="just" rtl="0"/>
            <a:r>
              <a:rPr lang="en-US" dirty="0" smtClean="0"/>
              <a:t>They include</a:t>
            </a:r>
          </a:p>
          <a:p>
            <a:pPr algn="just" rtl="0">
              <a:buNone/>
            </a:pPr>
            <a:endParaRPr lang="en-US" dirty="0" smtClean="0"/>
          </a:p>
          <a:p>
            <a:pPr lvl="1" algn="just" rtl="0"/>
            <a:r>
              <a:rPr lang="en-US" dirty="0" smtClean="0"/>
              <a:t>Calcium (Ca</a:t>
            </a:r>
            <a:r>
              <a:rPr lang="en-US" baseline="30000" dirty="0" smtClean="0"/>
              <a:t>2+</a:t>
            </a:r>
            <a:r>
              <a:rPr lang="en-US" dirty="0" smtClean="0"/>
              <a:t>)</a:t>
            </a:r>
          </a:p>
          <a:p>
            <a:pPr lvl="1" algn="just" rtl="0"/>
            <a:r>
              <a:rPr lang="en-US" dirty="0" smtClean="0"/>
              <a:t>Magnesium (Mg</a:t>
            </a:r>
            <a:r>
              <a:rPr lang="en-US" baseline="30000" dirty="0" smtClean="0"/>
              <a:t>2+</a:t>
            </a:r>
            <a:r>
              <a:rPr lang="en-US" dirty="0" smtClean="0"/>
              <a:t>)</a:t>
            </a:r>
          </a:p>
          <a:p>
            <a:pPr lvl="1" algn="just" rtl="0"/>
            <a:r>
              <a:rPr lang="en-US" dirty="0" smtClean="0"/>
              <a:t>Sodium (Na</a:t>
            </a:r>
            <a:r>
              <a:rPr lang="en-US" baseline="30000" dirty="0" smtClean="0"/>
              <a:t>+</a:t>
            </a:r>
            <a:r>
              <a:rPr lang="en-US" dirty="0" smtClean="0"/>
              <a:t>)</a:t>
            </a:r>
          </a:p>
          <a:p>
            <a:pPr lvl="1" algn="just" rtl="0"/>
            <a:r>
              <a:rPr lang="en-US" dirty="0" smtClean="0"/>
              <a:t>Potassium (K</a:t>
            </a:r>
            <a:r>
              <a:rPr lang="en-US" baseline="30000" dirty="0" smtClean="0"/>
              <a:t>+</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Anions</a:t>
            </a:r>
            <a:endParaRPr lang="en-US" dirty="0"/>
          </a:p>
        </p:txBody>
      </p:sp>
      <p:sp>
        <p:nvSpPr>
          <p:cNvPr id="3" name="Content Placeholder 2"/>
          <p:cNvSpPr>
            <a:spLocks noGrp="1"/>
          </p:cNvSpPr>
          <p:nvPr>
            <p:ph idx="1"/>
          </p:nvPr>
        </p:nvSpPr>
        <p:spPr/>
        <p:txBody>
          <a:bodyPr/>
          <a:lstStyle/>
          <a:p>
            <a:pPr algn="just" rtl="0"/>
            <a:r>
              <a:rPr lang="en-US" dirty="0" smtClean="0"/>
              <a:t>The anions which are present in higher concentrations (normally higher than 1mg/L) are called major anions.</a:t>
            </a:r>
          </a:p>
          <a:p>
            <a:pPr algn="just" rtl="0"/>
            <a:endParaRPr lang="en-US" dirty="0" smtClean="0"/>
          </a:p>
          <a:p>
            <a:pPr algn="just" rtl="0"/>
            <a:r>
              <a:rPr lang="en-US" dirty="0" smtClean="0"/>
              <a:t>The include</a:t>
            </a:r>
          </a:p>
          <a:p>
            <a:pPr algn="just" rtl="0"/>
            <a:endParaRPr lang="en-US" dirty="0" smtClean="0"/>
          </a:p>
          <a:p>
            <a:pPr lvl="1" algn="just" rtl="0"/>
            <a:r>
              <a:rPr lang="en-US" dirty="0" smtClean="0"/>
              <a:t>Bicarbonate (HCO3)</a:t>
            </a:r>
            <a:r>
              <a:rPr lang="en-US" baseline="30000" dirty="0" smtClean="0"/>
              <a:t>-</a:t>
            </a:r>
          </a:p>
          <a:p>
            <a:pPr lvl="1" algn="just" rtl="0"/>
            <a:r>
              <a:rPr lang="en-US" dirty="0" smtClean="0"/>
              <a:t>Sulfate (SO4)</a:t>
            </a:r>
            <a:r>
              <a:rPr lang="en-US" baseline="30000" dirty="0" smtClean="0"/>
              <a:t>2-</a:t>
            </a:r>
          </a:p>
          <a:p>
            <a:pPr lvl="1" algn="just" rtl="0"/>
            <a:r>
              <a:rPr lang="en-US" dirty="0" smtClean="0"/>
              <a:t>Chloride (</a:t>
            </a:r>
            <a:r>
              <a:rPr lang="en-US" dirty="0" err="1" smtClean="0"/>
              <a:t>Cl</a:t>
            </a:r>
            <a:r>
              <a:rPr lang="en-US" baseline="30000" dirty="0" smtClean="0"/>
              <a:t>-</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Minor ions</a:t>
            </a:r>
            <a:endParaRPr lang="en-US" dirty="0"/>
          </a:p>
        </p:txBody>
      </p:sp>
      <p:sp>
        <p:nvSpPr>
          <p:cNvPr id="3" name="Content Placeholder 2"/>
          <p:cNvSpPr>
            <a:spLocks noGrp="1"/>
          </p:cNvSpPr>
          <p:nvPr>
            <p:ph idx="1"/>
          </p:nvPr>
        </p:nvSpPr>
        <p:spPr/>
        <p:txBody>
          <a:bodyPr>
            <a:normAutofit fontScale="85000" lnSpcReduction="10000"/>
          </a:bodyPr>
          <a:lstStyle/>
          <a:p>
            <a:pPr algn="just" rtl="0"/>
            <a:r>
              <a:rPr lang="en-US" dirty="0" err="1" smtClean="0"/>
              <a:t>Cations</a:t>
            </a:r>
            <a:r>
              <a:rPr lang="en-US" dirty="0" smtClean="0"/>
              <a:t> and anions present in the concentration range of 0.01-1.0mg/L are know as minor ions.</a:t>
            </a:r>
          </a:p>
          <a:p>
            <a:pPr algn="just" rtl="0"/>
            <a:endParaRPr lang="en-US" dirty="0" smtClean="0"/>
          </a:p>
          <a:p>
            <a:pPr algn="just" rtl="0"/>
            <a:r>
              <a:rPr lang="en-US" dirty="0" smtClean="0"/>
              <a:t>They include</a:t>
            </a:r>
          </a:p>
          <a:p>
            <a:pPr algn="just" rtl="0"/>
            <a:endParaRPr lang="en-US" dirty="0" smtClean="0"/>
          </a:p>
          <a:p>
            <a:pPr lvl="1" algn="just" rtl="0"/>
            <a:r>
              <a:rPr lang="en-US" dirty="0" smtClean="0"/>
              <a:t>Iron</a:t>
            </a:r>
          </a:p>
          <a:p>
            <a:pPr lvl="1" algn="just" rtl="0"/>
            <a:r>
              <a:rPr lang="en-US" dirty="0" smtClean="0"/>
              <a:t>Manganese</a:t>
            </a:r>
          </a:p>
          <a:p>
            <a:pPr lvl="1" algn="just" rtl="0"/>
            <a:r>
              <a:rPr lang="en-US" dirty="0" smtClean="0"/>
              <a:t>Nitrate</a:t>
            </a:r>
          </a:p>
          <a:p>
            <a:pPr lvl="1" algn="just" rtl="0"/>
            <a:r>
              <a:rPr lang="en-US" dirty="0" smtClean="0"/>
              <a:t>Ammonium</a:t>
            </a:r>
          </a:p>
          <a:p>
            <a:pPr lvl="1" algn="just" rtl="0"/>
            <a:r>
              <a:rPr lang="en-US" dirty="0" smtClean="0"/>
              <a:t>Hydrogen Sulfide</a:t>
            </a:r>
          </a:p>
          <a:p>
            <a:pPr lvl="1" algn="just" rtl="0"/>
            <a:r>
              <a:rPr lang="en-US" dirty="0" smtClean="0"/>
              <a:t>Fluoride</a:t>
            </a:r>
          </a:p>
          <a:p>
            <a:pPr lvl="1" algn="just" rtl="0"/>
            <a:r>
              <a:rPr lang="en-US" dirty="0" smtClean="0"/>
              <a:t>Boron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171</TotalTime>
  <Words>1370</Words>
  <Application>Microsoft Office PowerPoint</Application>
  <PresentationFormat>On-screen Show (4:3)</PresentationFormat>
  <Paragraphs>178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Foundry</vt:lpstr>
      <vt:lpstr>Groundwater Quality</vt:lpstr>
      <vt:lpstr>Groundwater quality: Introduction</vt:lpstr>
      <vt:lpstr>Groundwater quality: Introduction</vt:lpstr>
      <vt:lpstr>Measures of water quality</vt:lpstr>
      <vt:lpstr>Measures of water quality</vt:lpstr>
      <vt:lpstr>Measures of water quality</vt:lpstr>
      <vt:lpstr>Major Cations</vt:lpstr>
      <vt:lpstr>Major Anions</vt:lpstr>
      <vt:lpstr>Minor ions</vt:lpstr>
      <vt:lpstr>Trace ions</vt:lpstr>
      <vt:lpstr>Hardness</vt:lpstr>
      <vt:lpstr>Total Dissolve Solids (TDS)</vt:lpstr>
      <vt:lpstr>pH</vt:lpstr>
      <vt:lpstr>Chemical Analyses: TDS by Electrical Conductance</vt:lpstr>
      <vt:lpstr>Chemical Analyses</vt:lpstr>
      <vt:lpstr>Chemical Analyses: Concentration by weight</vt:lpstr>
      <vt:lpstr>Chemical Analyses: Chemical Equivalence</vt:lpstr>
      <vt:lpstr>Cation-Anion Balance</vt:lpstr>
      <vt:lpstr>Graphic representation of groundwater quality: Pie Charts</vt:lpstr>
      <vt:lpstr>Graphic representation of groundwater quality: Bar Graphs</vt:lpstr>
      <vt:lpstr>Graphic representation of groundwater quality: Stiff Diagarm</vt:lpstr>
      <vt:lpstr>Graphic representation of groundwater quality: Piper Plot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Groundwater Quality</dc:title>
  <dc:creator>Ksu-network</dc:creator>
  <cp:lastModifiedBy>----------</cp:lastModifiedBy>
  <cp:revision>23</cp:revision>
  <dcterms:created xsi:type="dcterms:W3CDTF">2012-05-11T06:02:40Z</dcterms:created>
  <dcterms:modified xsi:type="dcterms:W3CDTF">2012-05-12T09:33:50Z</dcterms:modified>
</cp:coreProperties>
</file>