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>
            <a:lvl1pPr algn="just">
              <a:defRPr cap="none" baseline="0"/>
            </a:lvl1pPr>
            <a:lvl2pPr algn="just">
              <a:defRPr cap="none" baseline="0"/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13259" y="1453186"/>
            <a:ext cx="6517482" cy="2509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Unit 5: GIS Output and design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65659" y="4038601"/>
            <a:ext cx="6517482" cy="1371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Geo 382: Geographical Information Systems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Geology and Geophysics Department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King Saud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Output </a:t>
            </a:r>
            <a:r>
              <a:rPr lang="en-US" dirty="0"/>
              <a:t>is the final product of any analysis. If our output is </a:t>
            </a:r>
            <a:r>
              <a:rPr lang="en-US" dirty="0" smtClean="0"/>
              <a:t>unintelligible or </a:t>
            </a:r>
            <a:r>
              <a:rPr lang="en-US" dirty="0"/>
              <a:t>inadequately communicates the final results of analysis, we have </a:t>
            </a:r>
            <a:r>
              <a:rPr lang="en-US" dirty="0" smtClean="0"/>
              <a:t>failed in </a:t>
            </a:r>
            <a:r>
              <a:rPr lang="en-US" dirty="0"/>
              <a:t>our mission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After all, our purpose is not just to analyze geographical </a:t>
            </a:r>
            <a:r>
              <a:rPr lang="en-US" b="1" dirty="0" smtClean="0">
                <a:solidFill>
                  <a:srgbClr val="FF0000"/>
                </a:solidFill>
              </a:rPr>
              <a:t>data but </a:t>
            </a:r>
            <a:r>
              <a:rPr lang="en-US" b="1" dirty="0">
                <a:solidFill>
                  <a:srgbClr val="FF0000"/>
                </a:solidFill>
              </a:rPr>
              <a:t>also to provide a </a:t>
            </a:r>
            <a:r>
              <a:rPr lang="en-US" b="1" dirty="0" smtClean="0">
                <a:solidFill>
                  <a:srgbClr val="FF0000"/>
                </a:solidFill>
              </a:rPr>
              <a:t>tool </a:t>
            </a:r>
            <a:r>
              <a:rPr lang="en-US" b="1" dirty="0">
                <a:solidFill>
                  <a:srgbClr val="FF0000"/>
                </a:solidFill>
              </a:rPr>
              <a:t>for decision makers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This requires us to </a:t>
            </a:r>
            <a:r>
              <a:rPr lang="en-US" dirty="0" smtClean="0"/>
              <a:t>effectively and </a:t>
            </a:r>
            <a:r>
              <a:rPr lang="en-US" dirty="0"/>
              <a:t>succinctly communicate the results of our </a:t>
            </a:r>
            <a:r>
              <a:rPr lang="en-US" dirty="0" smtClean="0"/>
              <a:t>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2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Gis</a:t>
            </a:r>
            <a:r>
              <a:rPr lang="en-US" dirty="0" smtClean="0"/>
              <a:t> Data output and </a:t>
            </a:r>
            <a:r>
              <a:rPr lang="en-US" dirty="0" err="1" smtClean="0"/>
              <a:t>visulaization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Visualizing large amounts of information interactively is one of the most attractive and useful capabilities of GIS.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High-powered </a:t>
            </a:r>
            <a:r>
              <a:rPr lang="en-US" dirty="0"/>
              <a:t>computers can alter any element of the display "on the fly," changing not only the look of the graphic image but also its interpretation.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ability to create multiple perspectives -- both literally and figuratively -- enhances a viewer's perceptive abilities to understand the phenomenon being studied like never before.</a:t>
            </a:r>
          </a:p>
        </p:txBody>
      </p:sp>
    </p:spTree>
    <p:extLst>
      <p:ext uri="{BB962C8B-B14F-4D97-AF65-F5344CB8AC3E}">
        <p14:creationId xmlns:p14="http://schemas.microsoft.com/office/powerpoint/2010/main" val="229549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Gis</a:t>
            </a:r>
            <a:r>
              <a:rPr lang="en-US" dirty="0" smtClean="0"/>
              <a:t>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002972"/>
            <a:ext cx="7772870" cy="48550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Visualizing data using current computing technology and interactive GIS has many advantages over doing so using traditional paper maps. The following is a partial list, one that grows with each new version of software and each new advance in hardware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GIS </a:t>
            </a:r>
            <a:r>
              <a:rPr lang="en-US" b="1" dirty="0">
                <a:solidFill>
                  <a:srgbClr val="FF0000"/>
                </a:solidFill>
              </a:rPr>
              <a:t>is fully interactive</a:t>
            </a:r>
            <a:r>
              <a:rPr lang="en-US" dirty="0"/>
              <a:t>. Adding new fields of data, taking them off, changing the color scheme or form of the map, adding text, moving symbols, and a host of other capabilities give a user tremendous flexibility and power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GIS </a:t>
            </a:r>
            <a:r>
              <a:rPr lang="en-US" b="1" dirty="0">
                <a:solidFill>
                  <a:srgbClr val="FF0000"/>
                </a:solidFill>
              </a:rPr>
              <a:t>displays are </a:t>
            </a:r>
            <a:r>
              <a:rPr lang="en-US" b="1" dirty="0" err="1">
                <a:solidFill>
                  <a:srgbClr val="FF0000"/>
                </a:solidFill>
              </a:rPr>
              <a:t>zoomable</a:t>
            </a:r>
            <a:r>
              <a:rPr lang="en-US" b="1" dirty="0">
                <a:solidFill>
                  <a:srgbClr val="FF0000"/>
                </a:solidFill>
              </a:rPr>
              <a:t> and </a:t>
            </a:r>
            <a:r>
              <a:rPr lang="en-US" b="1" dirty="0" err="1">
                <a:solidFill>
                  <a:srgbClr val="FF0000"/>
                </a:solidFill>
              </a:rPr>
              <a:t>pannable</a:t>
            </a:r>
            <a:r>
              <a:rPr lang="en-US" dirty="0"/>
              <a:t>. Moving around in the display offers a user new perspectives, greater (or less) detail, and new insight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Users </a:t>
            </a:r>
            <a:r>
              <a:rPr lang="en-US" b="1" dirty="0">
                <a:solidFill>
                  <a:srgbClr val="FF0000"/>
                </a:solidFill>
              </a:rPr>
              <a:t>can take advantage of computationally intensive functions </a:t>
            </a:r>
            <a:r>
              <a:rPr lang="en-US" dirty="0"/>
              <a:t>such as "draping" a perspective view over a surface (like a digital elevation model) or creating the impression of three dimensions on a 2D display (the computer screen) using complex rendering and shading algorithms.</a:t>
            </a:r>
          </a:p>
        </p:txBody>
      </p:sp>
    </p:spTree>
    <p:extLst>
      <p:ext uri="{BB962C8B-B14F-4D97-AF65-F5344CB8AC3E}">
        <p14:creationId xmlns:p14="http://schemas.microsoft.com/office/powerpoint/2010/main" val="256112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Output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4268837"/>
          </a:xfrm>
        </p:spPr>
        <p:txBody>
          <a:bodyPr>
            <a:normAutofit/>
          </a:bodyPr>
          <a:lstStyle/>
          <a:p>
            <a:r>
              <a:rPr lang="en-US" sz="3200" dirty="0"/>
              <a:t>Design maps for appropriate medium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Print </a:t>
            </a:r>
            <a:r>
              <a:rPr lang="en-US" sz="3200" b="1" dirty="0">
                <a:solidFill>
                  <a:srgbClr val="FF0000"/>
                </a:solidFill>
              </a:rPr>
              <a:t>vs. electronic</a:t>
            </a:r>
          </a:p>
          <a:p>
            <a:r>
              <a:rPr lang="en-US" sz="3200" dirty="0" smtClean="0"/>
              <a:t>Plan </a:t>
            </a:r>
            <a:r>
              <a:rPr lang="en-US" sz="3200" dirty="0"/>
              <a:t>a layout</a:t>
            </a:r>
          </a:p>
          <a:p>
            <a:r>
              <a:rPr lang="en-US" sz="3200" dirty="0" smtClean="0"/>
              <a:t>Link </a:t>
            </a:r>
            <a:r>
              <a:rPr lang="en-US" sz="3200" dirty="0"/>
              <a:t>layouts to map purpose</a:t>
            </a:r>
          </a:p>
          <a:p>
            <a:r>
              <a:rPr lang="en-US" sz="3200" dirty="0" smtClean="0"/>
              <a:t>Choose </a:t>
            </a:r>
            <a:r>
              <a:rPr lang="en-US" sz="3200" dirty="0"/>
              <a:t>appropriate export options</a:t>
            </a:r>
          </a:p>
        </p:txBody>
      </p:sp>
    </p:spTree>
    <p:extLst>
      <p:ext uri="{BB962C8B-B14F-4D97-AF65-F5344CB8AC3E}">
        <p14:creationId xmlns:p14="http://schemas.microsoft.com/office/powerpoint/2010/main" val="29466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Output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2" y="1950720"/>
            <a:ext cx="4122797" cy="4781006"/>
          </a:xfrm>
        </p:spPr>
        <p:txBody>
          <a:bodyPr>
            <a:normAutofit/>
          </a:bodyPr>
          <a:lstStyle/>
          <a:p>
            <a:r>
              <a:rPr lang="en-US" dirty="0"/>
              <a:t>Do I know what my map’s story is?</a:t>
            </a:r>
          </a:p>
          <a:p>
            <a:r>
              <a:rPr lang="en-US" dirty="0" smtClean="0"/>
              <a:t>Am </a:t>
            </a:r>
            <a:r>
              <a:rPr lang="en-US" dirty="0"/>
              <a:t>I using the right map projection?</a:t>
            </a:r>
          </a:p>
          <a:p>
            <a:r>
              <a:rPr lang="en-US" dirty="0" smtClean="0"/>
              <a:t>Am </a:t>
            </a:r>
            <a:r>
              <a:rPr lang="en-US" dirty="0"/>
              <a:t>I using data at the right level of generalization?</a:t>
            </a:r>
          </a:p>
          <a:p>
            <a:r>
              <a:rPr lang="en-US" dirty="0" smtClean="0"/>
              <a:t>Is </a:t>
            </a:r>
            <a:r>
              <a:rPr lang="en-US" dirty="0"/>
              <a:t>my </a:t>
            </a:r>
            <a:r>
              <a:rPr lang="en-US" dirty="0" err="1"/>
              <a:t>symbology</a:t>
            </a:r>
            <a:r>
              <a:rPr lang="en-US" dirty="0"/>
              <a:t> clear?</a:t>
            </a:r>
          </a:p>
          <a:p>
            <a:r>
              <a:rPr lang="en-US" dirty="0" smtClean="0"/>
              <a:t>Do </a:t>
            </a:r>
            <a:r>
              <a:rPr lang="en-US" dirty="0"/>
              <a:t>my symbols match my data?</a:t>
            </a:r>
          </a:p>
          <a:p>
            <a:r>
              <a:rPr lang="en-US" dirty="0" smtClean="0"/>
              <a:t>Have </a:t>
            </a:r>
            <a:r>
              <a:rPr lang="en-US" dirty="0"/>
              <a:t>I used the right text symbols?</a:t>
            </a:r>
          </a:p>
          <a:p>
            <a:r>
              <a:rPr lang="en-US" dirty="0" smtClean="0"/>
              <a:t>Do </a:t>
            </a:r>
            <a:r>
              <a:rPr lang="en-US" dirty="0"/>
              <a:t>I need to add anything else to my map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129" y="1842407"/>
            <a:ext cx="4298389" cy="43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8918"/>
            <a:ext cx="7773338" cy="1596177"/>
          </a:xfrm>
        </p:spPr>
        <p:txBody>
          <a:bodyPr/>
          <a:lstStyle/>
          <a:p>
            <a:r>
              <a:rPr lang="en-US" dirty="0"/>
              <a:t>Map Layout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29" y="1333500"/>
            <a:ext cx="4477595" cy="52451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Main </a:t>
            </a:r>
            <a:r>
              <a:rPr lang="en-US" sz="2400" dirty="0"/>
              <a:t>map</a:t>
            </a:r>
          </a:p>
          <a:p>
            <a:r>
              <a:rPr lang="en-US" sz="2400" dirty="0" smtClean="0"/>
              <a:t>Map </a:t>
            </a:r>
            <a:r>
              <a:rPr lang="en-US" sz="2400" dirty="0"/>
              <a:t>title and subtitle</a:t>
            </a:r>
          </a:p>
          <a:p>
            <a:pPr marL="0" indent="0">
              <a:buNone/>
            </a:pPr>
            <a:r>
              <a:rPr lang="en-US" sz="2400" dirty="0" smtClean="0"/>
              <a:t>	-</a:t>
            </a:r>
            <a:r>
              <a:rPr lang="en-US" sz="2400" dirty="0"/>
              <a:t>what, where, and when</a:t>
            </a:r>
          </a:p>
          <a:p>
            <a:r>
              <a:rPr lang="en-US" sz="2400" dirty="0" smtClean="0"/>
              <a:t>Legend</a:t>
            </a:r>
            <a:endParaRPr lang="en-US" sz="2400" dirty="0"/>
          </a:p>
          <a:p>
            <a:r>
              <a:rPr lang="en-US" sz="2400" dirty="0" smtClean="0"/>
              <a:t>Data </a:t>
            </a:r>
            <a:r>
              <a:rPr lang="en-US" sz="2400" dirty="0"/>
              <a:t>sources</a:t>
            </a:r>
          </a:p>
          <a:p>
            <a:r>
              <a:rPr lang="en-US" sz="2400" dirty="0" smtClean="0"/>
              <a:t>Graphic </a:t>
            </a:r>
            <a:r>
              <a:rPr lang="en-US" sz="2400" dirty="0"/>
              <a:t>scale</a:t>
            </a:r>
          </a:p>
          <a:p>
            <a:r>
              <a:rPr lang="en-US" sz="2400" dirty="0" smtClean="0"/>
              <a:t>North </a:t>
            </a:r>
            <a:r>
              <a:rPr lang="en-US" sz="2400" dirty="0"/>
              <a:t>arrow</a:t>
            </a:r>
          </a:p>
          <a:p>
            <a:r>
              <a:rPr lang="en-US" sz="2400" dirty="0" smtClean="0"/>
              <a:t>Rectangular boundary (</a:t>
            </a:r>
            <a:r>
              <a:rPr lang="en-US" sz="2400" dirty="0" err="1" smtClean="0"/>
              <a:t>neatline</a:t>
            </a:r>
            <a:r>
              <a:rPr lang="en-US" sz="2400" dirty="0"/>
              <a:t>)</a:t>
            </a:r>
          </a:p>
          <a:p>
            <a:r>
              <a:rPr lang="en-US" sz="2400" dirty="0" smtClean="0"/>
              <a:t>Inset </a:t>
            </a:r>
            <a:r>
              <a:rPr lang="en-US" sz="2400" dirty="0"/>
              <a:t>(overview) maps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579" t="15185" r="29117" b="8096"/>
          <a:stretch/>
        </p:blipFill>
        <p:spPr>
          <a:xfrm>
            <a:off x="5162924" y="1500508"/>
            <a:ext cx="3676276" cy="491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1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032" y="0"/>
            <a:ext cx="7773338" cy="1596177"/>
          </a:xfrm>
        </p:spPr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27200"/>
            <a:ext cx="7772870" cy="4597399"/>
          </a:xfrm>
        </p:spPr>
        <p:txBody>
          <a:bodyPr>
            <a:normAutofit/>
          </a:bodyPr>
          <a:lstStyle/>
          <a:p>
            <a:r>
              <a:rPr lang="en-US" dirty="0"/>
              <a:t>Simple and legible</a:t>
            </a:r>
          </a:p>
          <a:p>
            <a:r>
              <a:rPr lang="en-US" dirty="0" smtClean="0"/>
              <a:t>Formal </a:t>
            </a:r>
            <a:r>
              <a:rPr lang="en-US" dirty="0"/>
              <a:t>or informal</a:t>
            </a:r>
          </a:p>
          <a:p>
            <a:r>
              <a:rPr lang="en-US" dirty="0" smtClean="0"/>
              <a:t>Number </a:t>
            </a:r>
            <a:r>
              <a:rPr lang="en-US" dirty="0"/>
              <a:t>of fonts</a:t>
            </a:r>
          </a:p>
          <a:p>
            <a:r>
              <a:rPr lang="en-US" dirty="0" smtClean="0"/>
              <a:t>Special </a:t>
            </a:r>
            <a:r>
              <a:rPr lang="en-US" dirty="0"/>
              <a:t>characters</a:t>
            </a:r>
          </a:p>
          <a:p>
            <a:r>
              <a:rPr lang="en-US" dirty="0"/>
              <a:t>-degree symbols, degrees minutes seconds,</a:t>
            </a:r>
          </a:p>
          <a:p>
            <a:r>
              <a:rPr lang="en-US" dirty="0"/>
              <a:t>ESRI symbols</a:t>
            </a:r>
          </a:p>
          <a:p>
            <a:r>
              <a:rPr lang="en-US" dirty="0" smtClean="0"/>
              <a:t>Placement</a:t>
            </a:r>
            <a:endParaRPr lang="en-US" dirty="0"/>
          </a:p>
          <a:p>
            <a:r>
              <a:rPr lang="en-US" dirty="0" smtClean="0"/>
              <a:t>Halos</a:t>
            </a:r>
            <a:endParaRPr lang="en-US" dirty="0"/>
          </a:p>
          <a:p>
            <a:r>
              <a:rPr lang="en-US" dirty="0" smtClean="0"/>
              <a:t>shadows </a:t>
            </a:r>
            <a:r>
              <a:rPr lang="en-US" dirty="0"/>
              <a:t>to contrast background</a:t>
            </a:r>
          </a:p>
        </p:txBody>
      </p:sp>
    </p:spTree>
    <p:extLst>
      <p:ext uri="{BB962C8B-B14F-4D97-AF65-F5344CB8AC3E}">
        <p14:creationId xmlns:p14="http://schemas.microsoft.com/office/powerpoint/2010/main" val="29859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37518"/>
            <a:ext cx="7773338" cy="1596177"/>
          </a:xfrm>
        </p:spPr>
        <p:txBody>
          <a:bodyPr/>
          <a:lstStyle/>
          <a:p>
            <a:r>
              <a:rPr lang="en-US" dirty="0"/>
              <a:t>Exporting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98133"/>
            <a:ext cx="7772870" cy="4436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Raster</a:t>
            </a:r>
          </a:p>
          <a:p>
            <a:r>
              <a:rPr lang="en-US" dirty="0" smtClean="0"/>
              <a:t>BMP</a:t>
            </a:r>
            <a:r>
              <a:rPr lang="en-US" dirty="0"/>
              <a:t>, .TIF, .JPG</a:t>
            </a:r>
          </a:p>
          <a:p>
            <a:r>
              <a:rPr lang="en-US" dirty="0" smtClean="0"/>
              <a:t>Size/Resolution</a:t>
            </a:r>
            <a:endParaRPr lang="en-US" dirty="0"/>
          </a:p>
          <a:p>
            <a:r>
              <a:rPr lang="en-US" dirty="0" smtClean="0"/>
              <a:t>Color </a:t>
            </a:r>
            <a:r>
              <a:rPr lang="en-US" dirty="0"/>
              <a:t>options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Vector</a:t>
            </a:r>
          </a:p>
          <a:p>
            <a:r>
              <a:rPr lang="en-US" dirty="0" smtClean="0"/>
              <a:t>Enhanced </a:t>
            </a:r>
            <a:r>
              <a:rPr lang="en-US" dirty="0"/>
              <a:t>Metafile (.</a:t>
            </a:r>
            <a:r>
              <a:rPr lang="en-US" dirty="0" err="1"/>
              <a:t>emf</a:t>
            </a:r>
            <a:r>
              <a:rPr lang="en-US" dirty="0"/>
              <a:t>), Encapsulated</a:t>
            </a:r>
          </a:p>
          <a:p>
            <a:r>
              <a:rPr lang="en-US" dirty="0"/>
              <a:t>PostScript (.eps), Adobe Illustrator (.</a:t>
            </a:r>
            <a:r>
              <a:rPr lang="en-US" dirty="0" err="1"/>
              <a:t>ai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2665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2608</TotalTime>
  <Words>487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Tw Cen MT</vt:lpstr>
      <vt:lpstr>Droplet</vt:lpstr>
      <vt:lpstr>PowerPoint Presentation</vt:lpstr>
      <vt:lpstr>introduction</vt:lpstr>
      <vt:lpstr>Gis Data output and visulaization</vt:lpstr>
      <vt:lpstr>Advantages of Gis output</vt:lpstr>
      <vt:lpstr>Map Output Overview</vt:lpstr>
      <vt:lpstr>Map Output Overview</vt:lpstr>
      <vt:lpstr>Map Layout Elements</vt:lpstr>
      <vt:lpstr>Fonts</vt:lpstr>
      <vt:lpstr>Exporting Maps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 Zaidi</dc:creator>
  <cp:lastModifiedBy>Faisal Zaidi</cp:lastModifiedBy>
  <cp:revision>157</cp:revision>
  <dcterms:created xsi:type="dcterms:W3CDTF">2019-09-14T09:49:41Z</dcterms:created>
  <dcterms:modified xsi:type="dcterms:W3CDTF">2019-12-06T07:40:45Z</dcterms:modified>
</cp:coreProperties>
</file>