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BFB09-78E8-4786-82CC-9D82F09A4A5C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9D30B-B238-4930-8F9B-B920C2D5D5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Unit 6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43608" y="3212976"/>
            <a:ext cx="6728792" cy="2425824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What…………like?</a:t>
            </a:r>
          </a:p>
          <a:p>
            <a:r>
              <a:rPr lang="en-US" sz="4400" b="1" dirty="0" err="1" smtClean="0">
                <a:solidFill>
                  <a:schemeClr val="tx2">
                    <a:lumMod val="75000"/>
                  </a:schemeClr>
                </a:solidFill>
              </a:rPr>
              <a:t>Comaprative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 &amp; superlative adjectives</a:t>
            </a:r>
            <a:endParaRPr lang="en-US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What……………like?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96752"/>
            <a:ext cx="8301608" cy="5472608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FORM:</a:t>
            </a:r>
          </a:p>
          <a:p>
            <a:pPr>
              <a:buNone/>
            </a:pPr>
            <a:r>
              <a:rPr lang="en-US" dirty="0" smtClean="0"/>
              <a:t>What + to be + subject + like*? </a:t>
            </a:r>
            <a:endParaRPr lang="en-US" dirty="0"/>
          </a:p>
          <a:p>
            <a:pPr>
              <a:buNone/>
            </a:pPr>
            <a:r>
              <a:rPr lang="en-US" sz="2400" b="1" i="1" dirty="0" smtClean="0"/>
              <a:t>*</a:t>
            </a:r>
            <a:r>
              <a:rPr lang="en-US" sz="2400" b="1" i="1" dirty="0" smtClean="0">
                <a:solidFill>
                  <a:srgbClr val="C00000"/>
                </a:solidFill>
              </a:rPr>
              <a:t>Like</a:t>
            </a:r>
            <a:r>
              <a:rPr lang="en-US" sz="2400" dirty="0" smtClean="0"/>
              <a:t> is preposition not a verb.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467544" y="2924944"/>
          <a:ext cx="8280920" cy="3528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230"/>
                <a:gridCol w="2070230"/>
                <a:gridCol w="2070230"/>
                <a:gridCol w="2070230"/>
              </a:tblGrid>
              <a:tr h="43575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 What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your teacher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Like?</a:t>
                      </a:r>
                      <a:endParaRPr lang="en-US" sz="2000" dirty="0"/>
                    </a:p>
                  </a:txBody>
                  <a:tcPr/>
                </a:tc>
              </a:tr>
              <a:tr h="441805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She is very patient.     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NOT </a:t>
                      </a:r>
                      <a:r>
                        <a:rPr lang="en-US" sz="2000" dirty="0" smtClean="0"/>
                        <a:t>   </a:t>
                      </a:r>
                      <a:r>
                        <a:rPr lang="en-US" sz="2000" strike="sngStrike" dirty="0" smtClean="0"/>
                        <a:t>She is  </a:t>
                      </a:r>
                      <a:r>
                        <a:rPr lang="en-US" sz="2000" b="1" strike="sngStrike" dirty="0" smtClean="0">
                          <a:solidFill>
                            <a:srgbClr val="C00000"/>
                          </a:solidFill>
                        </a:rPr>
                        <a:t>like </a:t>
                      </a:r>
                      <a:r>
                        <a:rPr lang="en-US" sz="2000" strike="sngStrike" dirty="0" smtClean="0"/>
                        <a:t>very patient.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418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2. What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are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your  teachers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Like?</a:t>
                      </a:r>
                      <a:endParaRPr lang="en-US" sz="2000" b="1" dirty="0"/>
                    </a:p>
                  </a:txBody>
                  <a:tcPr/>
                </a:tc>
              </a:tr>
              <a:tr h="441805">
                <a:tc gridSpan="4">
                  <a:txBody>
                    <a:bodyPr/>
                    <a:lstStyle/>
                    <a:p>
                      <a:r>
                        <a:rPr lang="en-US" sz="2000" dirty="0" smtClean="0"/>
                        <a:t>They are very patient.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418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3. What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was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Your  teacher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Like?</a:t>
                      </a:r>
                      <a:endParaRPr lang="en-US" sz="2000" b="1" dirty="0"/>
                    </a:p>
                  </a:txBody>
                  <a:tcPr/>
                </a:tc>
              </a:tr>
              <a:tr h="441805">
                <a:tc gridSpan="4">
                  <a:txBody>
                    <a:bodyPr/>
                    <a:lstStyle/>
                    <a:p>
                      <a:r>
                        <a:rPr lang="en-US" sz="2000" dirty="0" smtClean="0"/>
                        <a:t>She was very patient.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418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4. What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were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Your teachers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Like?</a:t>
                      </a:r>
                      <a:endParaRPr lang="en-US" sz="2000" b="1" dirty="0"/>
                    </a:p>
                  </a:txBody>
                  <a:tcPr/>
                </a:tc>
              </a:tr>
              <a:tr h="441805">
                <a:tc gridSpan="4">
                  <a:txBody>
                    <a:bodyPr/>
                    <a:lstStyle/>
                    <a:p>
                      <a:r>
                        <a:rPr lang="en-US" sz="2000" dirty="0" smtClean="0"/>
                        <a:t> She were very patient.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What……………like?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Use:</a:t>
            </a:r>
          </a:p>
          <a:p>
            <a:pPr>
              <a:buNone/>
            </a:pPr>
            <a:r>
              <a:rPr lang="en-US" dirty="0" smtClean="0"/>
              <a:t>What + to be + subject + like?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539552" y="2492896"/>
          <a:ext cx="8280920" cy="1761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230"/>
                <a:gridCol w="2070230"/>
                <a:gridCol w="2070230"/>
                <a:gridCol w="2070230"/>
              </a:tblGrid>
              <a:tr h="43575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 What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is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your teacher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Like?</a:t>
                      </a:r>
                      <a:endParaRPr lang="en-US" sz="2000" dirty="0"/>
                    </a:p>
                  </a:txBody>
                  <a:tcPr/>
                </a:tc>
              </a:tr>
              <a:tr h="441805">
                <a:tc gridSpan="4">
                  <a:txBody>
                    <a:bodyPr/>
                    <a:lstStyle/>
                    <a:p>
                      <a:r>
                        <a:rPr lang="en-US" sz="2000" dirty="0" smtClean="0"/>
                        <a:t>Means:</a:t>
                      </a:r>
                      <a:r>
                        <a:rPr lang="en-US" sz="2000" baseline="0" dirty="0" smtClean="0"/>
                        <a:t> describe somebody (your teacher). Tell me about her.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418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2. What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was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your  holiday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Like?</a:t>
                      </a:r>
                      <a:endParaRPr lang="en-US" sz="2000" b="1" dirty="0"/>
                    </a:p>
                  </a:txBody>
                  <a:tcPr/>
                </a:tc>
              </a:tr>
              <a:tr h="441805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Means:</a:t>
                      </a:r>
                      <a:r>
                        <a:rPr lang="en-US" sz="2000" baseline="0" dirty="0" smtClean="0"/>
                        <a:t> describe something (your holiday). Tell me about it.</a:t>
                      </a:r>
                      <a:endParaRPr lang="en-US" sz="20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What……………like?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Use:</a:t>
            </a:r>
          </a:p>
          <a:p>
            <a:pPr>
              <a:buNone/>
            </a:pPr>
            <a:r>
              <a:rPr lang="en-US" dirty="0" smtClean="0"/>
              <a:t>What + </a:t>
            </a:r>
            <a:r>
              <a:rPr lang="en-US" b="1" dirty="0" smtClean="0"/>
              <a:t>helping verb</a:t>
            </a:r>
            <a:r>
              <a:rPr lang="en-US" dirty="0" smtClean="0"/>
              <a:t>+ subject + </a:t>
            </a:r>
            <a:r>
              <a:rPr lang="en-US" b="1" dirty="0" smtClean="0"/>
              <a:t>like</a:t>
            </a:r>
            <a:r>
              <a:rPr lang="en-US" dirty="0" smtClean="0"/>
              <a:t>*?</a:t>
            </a:r>
          </a:p>
          <a:p>
            <a:pPr>
              <a:buNone/>
            </a:pPr>
            <a:r>
              <a:rPr lang="en-US" dirty="0" smtClean="0"/>
              <a:t>* </a:t>
            </a:r>
            <a:r>
              <a:rPr lang="en-US" b="1" i="1" dirty="0" smtClean="0">
                <a:solidFill>
                  <a:srgbClr val="C00000"/>
                </a:solidFill>
              </a:rPr>
              <a:t>Like</a:t>
            </a:r>
            <a:r>
              <a:rPr lang="en-US" dirty="0" smtClean="0"/>
              <a:t> here is a main verb.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539552" y="3356992"/>
          <a:ext cx="8280920" cy="1761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230"/>
                <a:gridCol w="2070230"/>
                <a:gridCol w="2070230"/>
                <a:gridCol w="2070230"/>
              </a:tblGrid>
              <a:tr h="43575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 What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does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Noura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Like?</a:t>
                      </a:r>
                      <a:endParaRPr lang="en-US" sz="2000" dirty="0"/>
                    </a:p>
                  </a:txBody>
                  <a:tcPr/>
                </a:tc>
              </a:tr>
              <a:tr h="441805">
                <a:tc gridSpan="4">
                  <a:txBody>
                    <a:bodyPr/>
                    <a:lstStyle/>
                    <a:p>
                      <a:r>
                        <a:rPr lang="en-US" sz="2000" baseline="0" dirty="0" smtClean="0"/>
                        <a:t> She likes playing tennis.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41805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2. What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do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they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Like?</a:t>
                      </a:r>
                      <a:endParaRPr lang="en-US" sz="2000" b="1" dirty="0"/>
                    </a:p>
                  </a:txBody>
                  <a:tcPr/>
                </a:tc>
              </a:tr>
              <a:tr h="441805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They like</a:t>
                      </a:r>
                      <a:r>
                        <a:rPr lang="en-US" sz="2000" baseline="0" dirty="0" smtClean="0"/>
                        <a:t> Japanese food.</a:t>
                      </a:r>
                      <a:endParaRPr lang="en-US" sz="20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Comparative &amp; Superlative</a:t>
            </a:r>
            <a:br>
              <a:rPr lang="en-US" dirty="0" smtClean="0"/>
            </a:br>
            <a:r>
              <a:rPr lang="en-US" dirty="0" smtClean="0"/>
              <a:t>Adjectives</a:t>
            </a:r>
            <a:endParaRPr lang="en-US" dirty="0"/>
          </a:p>
        </p:txBody>
      </p:sp>
      <p:pic>
        <p:nvPicPr>
          <p:cNvPr id="1026" name="Picture 2" descr="C:\Users\Mohsen\Desktop\comparativ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848872" cy="5334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Comparative &amp; Superlative</a:t>
            </a:r>
            <a:br>
              <a:rPr lang="en-US" dirty="0" smtClean="0"/>
            </a:br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484784"/>
            <a:ext cx="8291264" cy="4929411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1- Form:</a:t>
            </a:r>
          </a:p>
          <a:p>
            <a:pPr>
              <a:buNone/>
            </a:pP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Short adjective </a:t>
            </a:r>
            <a:r>
              <a:rPr lang="en-US" b="1" dirty="0" smtClean="0"/>
              <a:t>with one vowel + one consonant   = double the last consonant.</a:t>
            </a:r>
          </a:p>
          <a:p>
            <a:pPr>
              <a:buNone/>
            </a:pPr>
            <a:r>
              <a:rPr lang="en-US" b="1" dirty="0" smtClean="0"/>
              <a:t>E.g. </a:t>
            </a:r>
          </a:p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   Big            Big</a:t>
            </a:r>
            <a:r>
              <a:rPr lang="en-US" b="1" dirty="0" smtClean="0">
                <a:solidFill>
                  <a:schemeClr val="accent1"/>
                </a:solidFill>
              </a:rPr>
              <a:t>g</a:t>
            </a:r>
            <a:r>
              <a:rPr lang="en-US" b="1" dirty="0" smtClean="0"/>
              <a:t>er                             Big</a:t>
            </a:r>
            <a:r>
              <a:rPr lang="en-US" b="1" dirty="0" smtClean="0">
                <a:solidFill>
                  <a:schemeClr val="accent1"/>
                </a:solidFill>
              </a:rPr>
              <a:t>g</a:t>
            </a:r>
            <a:r>
              <a:rPr lang="en-US" b="1" dirty="0" smtClean="0"/>
              <a:t>est</a:t>
            </a:r>
          </a:p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   Hot           Hot</a:t>
            </a:r>
            <a:r>
              <a:rPr lang="en-US" b="1" dirty="0" smtClean="0">
                <a:solidFill>
                  <a:schemeClr val="accent1"/>
                </a:solidFill>
              </a:rPr>
              <a:t>t</a:t>
            </a:r>
            <a:r>
              <a:rPr lang="en-US" b="1" dirty="0" smtClean="0"/>
              <a:t>er                            Hot</a:t>
            </a:r>
            <a:r>
              <a:rPr lang="en-US" b="1" dirty="0" smtClean="0">
                <a:solidFill>
                  <a:schemeClr val="accent1"/>
                </a:solidFill>
              </a:rPr>
              <a:t>t</a:t>
            </a:r>
            <a:r>
              <a:rPr lang="en-US" b="1" dirty="0" smtClean="0"/>
              <a:t>est</a:t>
            </a:r>
          </a:p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   Fat             Fat</a:t>
            </a:r>
            <a:r>
              <a:rPr lang="en-US" b="1" dirty="0" smtClean="0">
                <a:solidFill>
                  <a:schemeClr val="accent1"/>
                </a:solidFill>
              </a:rPr>
              <a:t>t</a:t>
            </a:r>
            <a:r>
              <a:rPr lang="en-US" b="1" dirty="0" smtClean="0"/>
              <a:t>er                            Fat</a:t>
            </a:r>
            <a:r>
              <a:rPr lang="en-US" b="1" dirty="0" smtClean="0">
                <a:solidFill>
                  <a:schemeClr val="accent1"/>
                </a:solidFill>
              </a:rPr>
              <a:t>t</a:t>
            </a:r>
            <a:r>
              <a:rPr lang="en-US" b="1" dirty="0" smtClean="0"/>
              <a:t>est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Comparative &amp; Superlative</a:t>
            </a:r>
            <a:br>
              <a:rPr lang="en-US" dirty="0" smtClean="0"/>
            </a:br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29411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2- Form:</a:t>
            </a:r>
          </a:p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Than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r>
              <a:rPr lang="en-US" b="1" dirty="0" smtClean="0"/>
              <a:t>is often used after a </a:t>
            </a:r>
            <a:r>
              <a:rPr lang="en-US" b="1" dirty="0" smtClean="0">
                <a:solidFill>
                  <a:srgbClr val="C00000"/>
                </a:solidFill>
              </a:rPr>
              <a:t>comparative</a:t>
            </a:r>
            <a:r>
              <a:rPr lang="en-US" b="1" dirty="0" smtClean="0"/>
              <a:t> adjective</a:t>
            </a:r>
            <a:r>
              <a:rPr lang="en-US" b="1" dirty="0" smtClean="0">
                <a:solidFill>
                  <a:schemeClr val="accent1"/>
                </a:solidFill>
              </a:rPr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e.g. </a:t>
            </a:r>
            <a:r>
              <a:rPr lang="en-US" b="1" dirty="0" smtClean="0"/>
              <a:t>I am younger </a:t>
            </a:r>
            <a:r>
              <a:rPr lang="en-US" b="1" dirty="0" smtClean="0">
                <a:solidFill>
                  <a:schemeClr val="accent1"/>
                </a:solidFill>
              </a:rPr>
              <a:t>than </a:t>
            </a:r>
            <a:r>
              <a:rPr lang="en-US" b="1" dirty="0" smtClean="0"/>
              <a:t>Sara.</a:t>
            </a:r>
          </a:p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    I am more intelligent </a:t>
            </a:r>
            <a:r>
              <a:rPr lang="en-US" b="1" dirty="0" smtClean="0">
                <a:solidFill>
                  <a:schemeClr val="accent1"/>
                </a:solidFill>
              </a:rPr>
              <a:t>than </a:t>
            </a:r>
            <a:r>
              <a:rPr lang="en-US" b="1" dirty="0" smtClean="0"/>
              <a:t>Sara.</a:t>
            </a:r>
          </a:p>
          <a:p>
            <a:r>
              <a:rPr lang="en-US" b="1" dirty="0">
                <a:solidFill>
                  <a:schemeClr val="accent1"/>
                </a:solidFill>
              </a:rPr>
              <a:t>3- Form: </a:t>
            </a:r>
          </a:p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The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/>
              <a:t>is used before </a:t>
            </a:r>
            <a:r>
              <a:rPr lang="en-US" b="1" dirty="0" smtClean="0">
                <a:solidFill>
                  <a:srgbClr val="C00000"/>
                </a:solidFill>
              </a:rPr>
              <a:t>superlative adjectives.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e.g. </a:t>
            </a:r>
            <a:r>
              <a:rPr lang="en-US" b="1" dirty="0" smtClean="0"/>
              <a:t>He is </a:t>
            </a:r>
            <a:r>
              <a:rPr lang="en-US" b="1" dirty="0" smtClean="0">
                <a:solidFill>
                  <a:schemeClr val="accent1"/>
                </a:solidFill>
              </a:rPr>
              <a:t>the</a:t>
            </a:r>
            <a:r>
              <a:rPr lang="en-US" b="1" dirty="0" smtClean="0"/>
              <a:t> youngest.</a:t>
            </a:r>
          </a:p>
          <a:p>
            <a:pPr>
              <a:buNone/>
            </a:pPr>
            <a:r>
              <a:rPr lang="en-US" b="1" dirty="0" smtClean="0"/>
              <a:t>        He is </a:t>
            </a:r>
            <a:r>
              <a:rPr lang="en-US" b="1" dirty="0" smtClean="0">
                <a:solidFill>
                  <a:schemeClr val="accent1"/>
                </a:solidFill>
              </a:rPr>
              <a:t>the</a:t>
            </a:r>
            <a:r>
              <a:rPr lang="en-US" b="1" dirty="0" smtClean="0"/>
              <a:t> most intelligent student.</a:t>
            </a:r>
          </a:p>
          <a:p>
            <a:pPr>
              <a:buNone/>
            </a:pP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Comparative &amp; Superlative</a:t>
            </a:r>
            <a:br>
              <a:rPr lang="en-US" dirty="0" smtClean="0"/>
            </a:br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5256584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 Use:</a:t>
            </a:r>
          </a:p>
          <a:p>
            <a:pPr>
              <a:buNone/>
            </a:pPr>
            <a:r>
              <a:rPr lang="en-US" b="1" dirty="0" smtClean="0"/>
              <a:t>-Use </a:t>
            </a:r>
            <a:r>
              <a:rPr lang="en-US" b="1" i="1" dirty="0" smtClean="0">
                <a:solidFill>
                  <a:srgbClr val="C00000"/>
                </a:solidFill>
              </a:rPr>
              <a:t>comparative</a:t>
            </a:r>
            <a:r>
              <a:rPr lang="en-US" b="1" i="1" dirty="0" smtClean="0"/>
              <a:t> </a:t>
            </a:r>
            <a:r>
              <a:rPr lang="en-US" b="1" dirty="0" smtClean="0"/>
              <a:t>adjective to compare one thing, one person, or one action with another</a:t>
            </a:r>
            <a:r>
              <a:rPr lang="en-US" b="1" dirty="0" smtClean="0">
                <a:solidFill>
                  <a:schemeClr val="accent1"/>
                </a:solidFill>
              </a:rPr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e.g. </a:t>
            </a:r>
            <a:r>
              <a:rPr lang="en-US" b="1" dirty="0" smtClean="0"/>
              <a:t>I am younger </a:t>
            </a:r>
            <a:r>
              <a:rPr lang="en-US" b="1" dirty="0" smtClean="0">
                <a:solidFill>
                  <a:schemeClr val="accent1"/>
                </a:solidFill>
              </a:rPr>
              <a:t>than </a:t>
            </a:r>
            <a:r>
              <a:rPr lang="en-US" b="1" dirty="0" smtClean="0"/>
              <a:t>Sara.</a:t>
            </a:r>
          </a:p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    Canada is more expensive </a:t>
            </a:r>
            <a:r>
              <a:rPr lang="en-US" b="1" dirty="0" smtClean="0">
                <a:solidFill>
                  <a:schemeClr val="accent1"/>
                </a:solidFill>
              </a:rPr>
              <a:t>than </a:t>
            </a:r>
            <a:r>
              <a:rPr lang="en-US" b="1" dirty="0" smtClean="0"/>
              <a:t>Saudi Arabia.</a:t>
            </a:r>
          </a:p>
          <a:p>
            <a:pPr>
              <a:buNone/>
            </a:pPr>
            <a:endParaRPr lang="en-US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i="1" dirty="0"/>
              <a:t>-</a:t>
            </a:r>
            <a:r>
              <a:rPr lang="en-US" b="1" dirty="0" smtClean="0"/>
              <a:t>Use before </a:t>
            </a:r>
            <a:r>
              <a:rPr lang="en-US" b="1" i="1" dirty="0" smtClean="0">
                <a:solidFill>
                  <a:srgbClr val="C00000"/>
                </a:solidFill>
              </a:rPr>
              <a:t>superlative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/>
              <a:t>adjectives to compare somebody or something with the whole group.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e.g. </a:t>
            </a:r>
            <a:r>
              <a:rPr lang="en-US" b="1" dirty="0" smtClean="0"/>
              <a:t>He is </a:t>
            </a:r>
            <a:r>
              <a:rPr lang="en-US" b="1" dirty="0" smtClean="0">
                <a:solidFill>
                  <a:schemeClr val="accent1"/>
                </a:solidFill>
              </a:rPr>
              <a:t>the</a:t>
            </a:r>
            <a:r>
              <a:rPr lang="en-US" b="1" dirty="0" smtClean="0"/>
              <a:t> youngest.</a:t>
            </a:r>
          </a:p>
          <a:p>
            <a:pPr>
              <a:buNone/>
            </a:pPr>
            <a:r>
              <a:rPr lang="en-US" b="1" dirty="0" smtClean="0"/>
              <a:t>        He is </a:t>
            </a:r>
            <a:r>
              <a:rPr lang="en-US" b="1" dirty="0" smtClean="0">
                <a:solidFill>
                  <a:schemeClr val="accent1"/>
                </a:solidFill>
              </a:rPr>
              <a:t>the</a:t>
            </a:r>
            <a:r>
              <a:rPr lang="en-US" b="1" dirty="0" smtClean="0"/>
              <a:t> most intelligent student. </a:t>
            </a:r>
          </a:p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   </a:t>
            </a:r>
            <a:r>
              <a:rPr lang="en-US" b="1" dirty="0" smtClean="0"/>
              <a:t>Canada is </a:t>
            </a:r>
            <a:r>
              <a:rPr lang="en-US" b="1" dirty="0" smtClean="0">
                <a:solidFill>
                  <a:schemeClr val="accent1"/>
                </a:solidFill>
              </a:rPr>
              <a:t>the</a:t>
            </a:r>
            <a:r>
              <a:rPr lang="en-US" b="1" dirty="0" smtClean="0"/>
              <a:t> most expensive country.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Comparative &amp; Superlative</a:t>
            </a:r>
            <a:br>
              <a:rPr lang="en-US" dirty="0" smtClean="0"/>
            </a:br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5256584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 Use:</a:t>
            </a:r>
          </a:p>
          <a:p>
            <a:pPr>
              <a:buNone/>
            </a:pPr>
            <a:r>
              <a:rPr lang="en-US" b="1" dirty="0" smtClean="0"/>
              <a:t>- </a:t>
            </a:r>
            <a:r>
              <a:rPr lang="en-US" b="1" i="1" dirty="0" smtClean="0">
                <a:solidFill>
                  <a:srgbClr val="C00000"/>
                </a:solidFill>
              </a:rPr>
              <a:t>As…….as</a:t>
            </a:r>
            <a:r>
              <a:rPr lang="en-US" b="1" i="1" dirty="0" smtClean="0"/>
              <a:t> </a:t>
            </a:r>
            <a:r>
              <a:rPr lang="en-US" b="1" dirty="0" smtClean="0"/>
              <a:t>shows that something is the same or equal</a:t>
            </a:r>
            <a:r>
              <a:rPr lang="en-US" b="1" dirty="0" smtClean="0">
                <a:solidFill>
                  <a:schemeClr val="accent1"/>
                </a:solidFill>
              </a:rPr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e.g. </a:t>
            </a:r>
            <a:r>
              <a:rPr lang="en-US" b="1" dirty="0" smtClean="0"/>
              <a:t>I am </a:t>
            </a:r>
            <a:r>
              <a:rPr lang="en-US" b="1" dirty="0" smtClean="0">
                <a:solidFill>
                  <a:schemeClr val="accent1"/>
                </a:solidFill>
              </a:rPr>
              <a:t>as</a:t>
            </a:r>
            <a:r>
              <a:rPr lang="en-US" b="1" dirty="0" smtClean="0"/>
              <a:t> young </a:t>
            </a:r>
            <a:r>
              <a:rPr lang="en-US" b="1" dirty="0" smtClean="0">
                <a:solidFill>
                  <a:schemeClr val="accent1"/>
                </a:solidFill>
              </a:rPr>
              <a:t>as </a:t>
            </a:r>
            <a:r>
              <a:rPr lang="en-US" b="1" dirty="0" smtClean="0"/>
              <a:t>Sara.</a:t>
            </a:r>
          </a:p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    Canada is </a:t>
            </a:r>
            <a:r>
              <a:rPr lang="en-US" b="1" dirty="0" smtClean="0">
                <a:solidFill>
                  <a:schemeClr val="accent1"/>
                </a:solidFill>
              </a:rPr>
              <a:t>as</a:t>
            </a:r>
            <a:r>
              <a:rPr lang="en-US" b="1" dirty="0" smtClean="0"/>
              <a:t> expensive </a:t>
            </a:r>
            <a:r>
              <a:rPr lang="en-US" b="1" dirty="0" smtClean="0">
                <a:solidFill>
                  <a:schemeClr val="accent1"/>
                </a:solidFill>
              </a:rPr>
              <a:t>as </a:t>
            </a:r>
            <a:r>
              <a:rPr lang="en-US" b="1" dirty="0" smtClean="0"/>
              <a:t>Saudi Arabia.</a:t>
            </a:r>
          </a:p>
          <a:p>
            <a:pPr>
              <a:buNone/>
            </a:pPr>
            <a:endParaRPr lang="en-US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i="1" dirty="0" smtClean="0"/>
              <a:t>-</a:t>
            </a:r>
            <a:r>
              <a:rPr lang="en-US" b="1" i="1" dirty="0" smtClean="0">
                <a:solidFill>
                  <a:srgbClr val="C00000"/>
                </a:solidFill>
              </a:rPr>
              <a:t>Not as/ so…...as </a:t>
            </a:r>
            <a:r>
              <a:rPr lang="en-US" b="1" dirty="0" smtClean="0"/>
              <a:t>shows that something isn’t the same or equal</a:t>
            </a:r>
            <a:r>
              <a:rPr lang="en-US" b="1" dirty="0" smtClean="0">
                <a:solidFill>
                  <a:schemeClr val="accent1"/>
                </a:solidFill>
              </a:rPr>
              <a:t>.</a:t>
            </a:r>
            <a:endParaRPr lang="en-US" b="1" dirty="0" smtClean="0"/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e.g. . </a:t>
            </a:r>
            <a:r>
              <a:rPr lang="en-US" b="1" dirty="0" smtClean="0"/>
              <a:t>She isn’t </a:t>
            </a:r>
            <a:r>
              <a:rPr lang="en-US" b="1" dirty="0" smtClean="0">
                <a:solidFill>
                  <a:schemeClr val="accent1"/>
                </a:solidFill>
              </a:rPr>
              <a:t>as</a:t>
            </a:r>
            <a:r>
              <a:rPr lang="en-US" b="1" dirty="0" smtClean="0"/>
              <a:t> young </a:t>
            </a:r>
            <a:r>
              <a:rPr lang="en-US" b="1" dirty="0" smtClean="0">
                <a:solidFill>
                  <a:schemeClr val="accent1"/>
                </a:solidFill>
              </a:rPr>
              <a:t>as </a:t>
            </a:r>
            <a:r>
              <a:rPr lang="en-US" b="1" dirty="0" smtClean="0"/>
              <a:t>Sara.</a:t>
            </a:r>
          </a:p>
          <a:p>
            <a:pPr>
              <a:buNone/>
            </a:pPr>
            <a:r>
              <a:rPr lang="en-US" b="1" dirty="0" smtClean="0"/>
              <a:t>        Canada isn’t </a:t>
            </a:r>
            <a:r>
              <a:rPr lang="en-US" b="1" dirty="0" smtClean="0">
                <a:solidFill>
                  <a:schemeClr val="accent1"/>
                </a:solidFill>
              </a:rPr>
              <a:t>so</a:t>
            </a:r>
            <a:r>
              <a:rPr lang="en-US" b="1" dirty="0" smtClean="0"/>
              <a:t> expensive </a:t>
            </a:r>
            <a:r>
              <a:rPr lang="en-US" b="1" dirty="0" smtClean="0">
                <a:solidFill>
                  <a:schemeClr val="accent1"/>
                </a:solidFill>
              </a:rPr>
              <a:t>as </a:t>
            </a:r>
            <a:r>
              <a:rPr lang="en-US" b="1" dirty="0" smtClean="0"/>
              <a:t>Saudi Arabia.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2910</TotalTime>
  <Words>443</Words>
  <Application>Microsoft Office PowerPoint</Application>
  <PresentationFormat>عرض على الشاشة (3:4)‏</PresentationFormat>
  <Paragraphs>92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Unit 6</vt:lpstr>
      <vt:lpstr>What……………like?</vt:lpstr>
      <vt:lpstr>What……………like?</vt:lpstr>
      <vt:lpstr>What……………like?</vt:lpstr>
      <vt:lpstr>Comparative &amp; Superlative Adjectives</vt:lpstr>
      <vt:lpstr>Comparative &amp; Superlative Adjectives</vt:lpstr>
      <vt:lpstr>Comparative &amp; Superlative Adjectives</vt:lpstr>
      <vt:lpstr>Comparative &amp; Superlative Adjectives</vt:lpstr>
      <vt:lpstr>Comparative &amp; Superlative Adjectives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6</dc:title>
  <dc:creator>Mohsen</dc:creator>
  <cp:lastModifiedBy>Mohsen</cp:lastModifiedBy>
  <cp:revision>12</cp:revision>
  <dcterms:created xsi:type="dcterms:W3CDTF">2017-10-31T10:50:48Z</dcterms:created>
  <dcterms:modified xsi:type="dcterms:W3CDTF">2017-11-02T11:20:49Z</dcterms:modified>
</cp:coreProperties>
</file>