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256" r:id="rId2"/>
    <p:sldId id="418" r:id="rId3"/>
    <p:sldId id="432" r:id="rId4"/>
    <p:sldId id="416" r:id="rId5"/>
    <p:sldId id="417" r:id="rId6"/>
    <p:sldId id="381" r:id="rId7"/>
    <p:sldId id="375" r:id="rId8"/>
    <p:sldId id="376" r:id="rId9"/>
    <p:sldId id="377" r:id="rId10"/>
    <p:sldId id="419" r:id="rId11"/>
    <p:sldId id="421" r:id="rId12"/>
    <p:sldId id="420" r:id="rId13"/>
    <p:sldId id="422" r:id="rId14"/>
    <p:sldId id="423" r:id="rId15"/>
    <p:sldId id="424" r:id="rId16"/>
    <p:sldId id="425" r:id="rId17"/>
    <p:sldId id="426" r:id="rId18"/>
    <p:sldId id="428" r:id="rId19"/>
    <p:sldId id="429" r:id="rId20"/>
    <p:sldId id="431" r:id="rId21"/>
    <p:sldId id="427" r:id="rId22"/>
    <p:sldId id="43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8" autoAdjust="0"/>
    <p:restoredTop sz="93009" autoAdjust="0"/>
  </p:normalViewPr>
  <p:slideViewPr>
    <p:cSldViewPr snapToGrid="0">
      <p:cViewPr>
        <p:scale>
          <a:sx n="71" d="100"/>
          <a:sy n="71" d="100"/>
        </p:scale>
        <p:origin x="-316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A3A3A-B38C-44A2-882D-54333C475671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BA382-E5FD-4A28-9A39-8EE193D77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22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Causation is when one factor (or variable) causes another….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Causal claims like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“smoking causes cancer” or “human papilloma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virus causes cervical cancer”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quite uncontroversial that the health sciences look for causes, namely for causes of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disease and for effective treatments</a:t>
            </a:r>
          </a:p>
          <a:p>
            <a:r>
              <a:rPr lang="en-US" dirty="0" smtClean="0"/>
              <a:t>Causal research, also known as explanatory research is conducted in order to identify the extent and nature of cause-and-effect relationships. Causal research can be conducted in order to assess impacts of specific changes on existing norms, various processes……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key distinction is drawn between deterministic and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probabilistic concepts of causation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probabilistic definition allows for the possibility that other undiscovered causes may also be at work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everyday concept of causation is puzzling. No- one seems sure about what it means, and some theorists even seek to outlaw it from scientific discourse</a:t>
            </a:r>
          </a:p>
          <a:p>
            <a:r>
              <a:rPr lang="en-US" dirty="0" smtClean="0"/>
              <a:t>If A correlates with B, then A may cause B, B may cause A, A and B may be caused by a common variable C, or the correlation may be a statistical fluke and not “real”.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Counterfactual: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an hour ago I had taken two aspirins instead of just a glass of water, my headache would now be gone.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BA382-E5FD-4A28-9A39-8EE193D771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392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rPr>
              <a:t>Figure 8.9 Basic questions that distinguish the major types of designs.</a:t>
            </a:r>
            <a:endParaRPr lang="en-US" sz="1200" b="1" i="0" u="none" strike="noStrike" kern="120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+mn-cs"/>
            </a:endParaRPr>
          </a:p>
          <a:p>
            <a:endParaRPr lang="en-US" sz="1200" b="1" i="0" u="none" strike="noStrike" kern="1200" baseline="0" dirty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+mn-cs"/>
            </a:endParaRPr>
          </a:p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rPr>
              <a:t>Random selection: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rPr>
              <a:t>Process or procedure that assures that the different units in your population are selected by chance.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1768B-3959-44A2-98E9-1DEF05CB2FB9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4196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5175006-A069-43C7-92CD-6E0129C74628}" type="slidenum">
              <a:rPr lang="ar-SA" altLang="en-US" smtClean="0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795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821D791-6B97-4345-851B-E6AB42D53229}" type="slidenum">
              <a:rPr lang="ar-SA" altLang="en-US" smtClean="0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638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0734" y="3931920"/>
            <a:ext cx="8791575" cy="761195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Quantitative </a:t>
            </a:r>
            <a:r>
              <a:rPr lang="en-US" sz="3600" dirty="0" smtClean="0"/>
              <a:t>research  </a:t>
            </a:r>
            <a:r>
              <a:rPr lang="en-US" sz="3600" dirty="0"/>
              <a:t>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812" y="2488464"/>
            <a:ext cx="8791575" cy="113484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NUR 500 - Nursing Research</a:t>
            </a:r>
          </a:p>
          <a:p>
            <a:pPr algn="ctr"/>
            <a:r>
              <a:rPr lang="en-US" sz="3200" dirty="0">
                <a:latin typeface="Times New Roman" panose="02020603050405020304" pitchFamily="18" charset="0"/>
              </a:rPr>
              <a:t>1438- 1439 H </a:t>
            </a:r>
            <a:endParaRPr lang="en-US" sz="3200" dirty="0"/>
          </a:p>
        </p:txBody>
      </p:sp>
      <p:pic>
        <p:nvPicPr>
          <p:cNvPr id="4" name="Picture 3" descr="download.jpg">
            <a:extLst>
              <a:ext uri="{FF2B5EF4-FFF2-40B4-BE49-F238E27FC236}">
                <a16:creationId xmlns:a16="http://schemas.microsoft.com/office/drawing/2014/main" xmlns="" id="{E110EDB0-223A-4A6A-936A-63C7E7E2ED1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747" y="617221"/>
            <a:ext cx="2186305" cy="87943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8BEB43C-85B0-4F91-8F4E-A8A183E24111}"/>
              </a:ext>
            </a:extLst>
          </p:cNvPr>
          <p:cNvSpPr/>
          <p:nvPr/>
        </p:nvSpPr>
        <p:spPr>
          <a:xfrm>
            <a:off x="8860532" y="1496653"/>
            <a:ext cx="2100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College of Nursing</a:t>
            </a:r>
            <a:endParaRPr lang="en-US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DB61C0F-A1E2-4F80-955C-F035D9FE32FA}"/>
              </a:ext>
            </a:extLst>
          </p:cNvPr>
          <p:cNvSpPr/>
          <p:nvPr/>
        </p:nvSpPr>
        <p:spPr>
          <a:xfrm>
            <a:off x="1325880" y="1671637"/>
            <a:ext cx="9338310" cy="816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400" i="1" dirty="0"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Master Science in Nursing Program </a:t>
            </a:r>
            <a:endParaRPr lang="en-US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73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CAB9A0-AD9B-46B7-B66E-1E345A759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9"/>
            <a:ext cx="9905998" cy="738942"/>
          </a:xfrm>
        </p:spPr>
        <p:txBody>
          <a:bodyPr/>
          <a:lstStyle/>
          <a:p>
            <a:r>
              <a:rPr lang="en-US" dirty="0"/>
              <a:t>Randomization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B5EF382-C331-468A-9074-271DE44F8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461155"/>
            <a:ext cx="9905999" cy="4835950"/>
          </a:xfrm>
        </p:spPr>
        <p:txBody>
          <a:bodyPr>
            <a:normAutofit/>
          </a:bodyPr>
          <a:lstStyle/>
          <a:p>
            <a:r>
              <a:rPr lang="en-US" sz="2900" b="1" dirty="0"/>
              <a:t>Randomization</a:t>
            </a:r>
            <a:r>
              <a:rPr lang="en-US" dirty="0"/>
              <a:t>: </a:t>
            </a:r>
            <a:r>
              <a:rPr lang="en-US" sz="2500" dirty="0"/>
              <a:t>random allocation or matching to minimize systematic bias by having equalization</a:t>
            </a:r>
          </a:p>
          <a:p>
            <a:pPr marL="400050" lvl="1" indent="0">
              <a:buNone/>
            </a:pPr>
            <a:r>
              <a:rPr lang="en-US" sz="2500" dirty="0"/>
              <a:t>“Matching is problematic?” </a:t>
            </a:r>
          </a:p>
          <a:p>
            <a:pPr marL="400050" lvl="1" indent="0">
              <a:buNone/>
            </a:pPr>
            <a:r>
              <a:rPr lang="en-US" sz="2500" dirty="0"/>
              <a:t>Flip a coin… Use of random table…Use of computers.</a:t>
            </a:r>
          </a:p>
          <a:p>
            <a:pPr marL="400050" lvl="1" indent="0">
              <a:buNone/>
            </a:pPr>
            <a:r>
              <a:rPr lang="en-US" sz="2500" dirty="0"/>
              <a:t>Allocation concealment….SNOSE (sequentially numbered opaque sealed envelop)</a:t>
            </a:r>
          </a:p>
          <a:p>
            <a:r>
              <a:rPr lang="en-US" sz="2900" b="1" dirty="0"/>
              <a:t>Masking or Blinding: </a:t>
            </a:r>
            <a:r>
              <a:rPr lang="en-US" sz="2500" dirty="0"/>
              <a:t>single blind or double blind</a:t>
            </a:r>
            <a:r>
              <a:rPr lang="en-US" sz="2900" b="1" dirty="0"/>
              <a:t>…</a:t>
            </a:r>
            <a:r>
              <a:rPr lang="en-US" sz="2800" dirty="0"/>
              <a:t>minimize expectation bias, </a:t>
            </a:r>
            <a:r>
              <a:rPr lang="en-US" sz="2500" dirty="0"/>
              <a:t>performance bias</a:t>
            </a:r>
          </a:p>
          <a:p>
            <a:pPr marL="0" indent="0">
              <a:buNone/>
            </a:pPr>
            <a:r>
              <a:rPr lang="en-US" i="1" dirty="0"/>
              <a:t>N.B : random  selection vs. random assignments </a:t>
            </a:r>
          </a:p>
        </p:txBody>
      </p:sp>
    </p:spTree>
    <p:extLst>
      <p:ext uri="{BB962C8B-B14F-4D97-AF65-F5344CB8AC3E}">
        <p14:creationId xmlns:p14="http://schemas.microsoft.com/office/powerpoint/2010/main" val="156476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5CDAA1-F91B-4E4E-8370-E73EBD098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Experimental designs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4440481-B688-4655-AAF9-93934B83A4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 experimental designs</a:t>
            </a:r>
          </a:p>
          <a:p>
            <a:r>
              <a:rPr lang="en-US" dirty="0"/>
              <a:t>Factorial design </a:t>
            </a:r>
          </a:p>
          <a:p>
            <a:r>
              <a:rPr lang="en-US" dirty="0"/>
              <a:t>Crossover design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68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77B260-6064-4996-869B-1508BEC26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20088"/>
          </a:xfrm>
        </p:spPr>
        <p:txBody>
          <a:bodyPr/>
          <a:lstStyle/>
          <a:p>
            <a:r>
              <a:rPr lang="en-US" dirty="0"/>
              <a:t>Basic experimental designs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EC309A-3F90-44AA-AF1B-7751E15FB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114" y="1840071"/>
            <a:ext cx="10739298" cy="4169791"/>
          </a:xfrm>
        </p:spPr>
        <p:txBody>
          <a:bodyPr>
            <a:normAutofit/>
          </a:bodyPr>
          <a:lstStyle/>
          <a:p>
            <a:r>
              <a:rPr lang="en-US" sz="3600" dirty="0"/>
              <a:t>Pretest-posttest experimental design </a:t>
            </a:r>
          </a:p>
          <a:p>
            <a:pPr marL="0" indent="0">
              <a:buNone/>
            </a:pPr>
            <a:r>
              <a:rPr lang="en-US" sz="3600" dirty="0"/>
              <a:t>( before – after design ) </a:t>
            </a:r>
          </a:p>
          <a:p>
            <a:r>
              <a:rPr lang="en-US" sz="3600" dirty="0" smtClean="0"/>
              <a:t>Post-test design</a:t>
            </a:r>
          </a:p>
          <a:p>
            <a:pPr marL="0" indent="0">
              <a:buNone/>
            </a:pPr>
            <a:r>
              <a:rPr lang="en-US" sz="3600" dirty="0" smtClean="0"/>
              <a:t>( </a:t>
            </a:r>
            <a:r>
              <a:rPr lang="en-US" sz="3600" dirty="0"/>
              <a:t>after-only design ) </a:t>
            </a:r>
          </a:p>
          <a:p>
            <a:pPr marL="0" indent="0">
              <a:buNone/>
            </a:pPr>
            <a:r>
              <a:rPr lang="en-US" sz="2800" dirty="0" smtClean="0"/>
              <a:t>Example </a:t>
            </a:r>
            <a:r>
              <a:rPr lang="en-US" sz="2800" dirty="0"/>
              <a:t>of Pretest-posttest experimental </a:t>
            </a:r>
            <a:r>
              <a:rPr lang="en-US" sz="2800" dirty="0" smtClean="0"/>
              <a:t>design: </a:t>
            </a:r>
            <a:endParaRPr lang="en-US" sz="2800" dirty="0"/>
          </a:p>
          <a:p>
            <a:pPr marL="0" indent="0">
              <a:buNone/>
            </a:pPr>
            <a:endParaRPr lang="en-US" sz="3600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878272" y="5059854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( Pilot &amp; Beck , 2017) </a:t>
            </a:r>
            <a:r>
              <a:rPr lang="en-US" dirty="0" smtClean="0"/>
              <a:t> P.193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0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ABC62F-E8F2-4075-98BB-5BFA31963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Factorial design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DADECB6-7F02-4704-8302-C65D0EF78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583703"/>
            <a:ext cx="9905999" cy="4207498"/>
          </a:xfrm>
        </p:spPr>
        <p:txBody>
          <a:bodyPr>
            <a:normAutofit/>
          </a:bodyPr>
          <a:lstStyle/>
          <a:p>
            <a:r>
              <a:rPr lang="en-US" dirty="0"/>
              <a:t>Factorial design: evaluate the effectiveness of more than one intervention …. Factors are independent variables</a:t>
            </a:r>
          </a:p>
          <a:p>
            <a:r>
              <a:rPr lang="en-US" dirty="0"/>
              <a:t>2×2 factorial design evaluating two interventions against control (learning health information intervention encompasses noise and interruption)</a:t>
            </a:r>
          </a:p>
          <a:p>
            <a:r>
              <a:rPr lang="en-US" dirty="0"/>
              <a:t>2×2×2 factorial design evaluating three factors and each factor has two levels (e.g. weight loss intervention encompasses keeping food diary, increasing activity, and home visit).</a:t>
            </a:r>
          </a:p>
          <a:p>
            <a:r>
              <a:rPr lang="en-US" dirty="0" smtClean="0"/>
              <a:t>Example of factorial design: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76492" y="5298394"/>
            <a:ext cx="3313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( Pilot &amp; Beck , 2017) </a:t>
            </a:r>
            <a:r>
              <a:rPr lang="en-US" dirty="0" smtClean="0"/>
              <a:t> P.195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48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40B4689-7E35-4743-AD91-E6EAE236E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Crossover design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438E77C-681E-48C9-820E-B88DF2C97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621410"/>
            <a:ext cx="9905999" cy="416979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Crossover design: subjects are exposed to more than one condition , administered in a randomized  order  , and thus , they serve as their own control </a:t>
            </a:r>
          </a:p>
          <a:p>
            <a:r>
              <a:rPr lang="en-US" dirty="0"/>
              <a:t>Counterbalancing </a:t>
            </a:r>
          </a:p>
          <a:p>
            <a:r>
              <a:rPr lang="en-US" dirty="0"/>
              <a:t>Carry over  effects </a:t>
            </a:r>
          </a:p>
          <a:p>
            <a:r>
              <a:rPr lang="en-US" dirty="0" smtClean="0"/>
              <a:t>Washout </a:t>
            </a:r>
            <a:r>
              <a:rPr lang="en-US" dirty="0"/>
              <a:t>period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 of a crossover design: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965337" y="4871012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( Pilot &amp; Beck , 2017) </a:t>
            </a:r>
            <a:r>
              <a:rPr lang="en-US" dirty="0" smtClean="0"/>
              <a:t> P.196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50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EED9DD-9F38-409D-BE0A-DDE481BA3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33210"/>
          </a:xfrm>
        </p:spPr>
        <p:txBody>
          <a:bodyPr>
            <a:normAutofit fontScale="90000"/>
          </a:bodyPr>
          <a:lstStyle/>
          <a:p>
            <a:r>
              <a:rPr lang="en-US" dirty="0"/>
              <a:t>Strength &amp; limitations of experimental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9C09A11-2A2D-4200-9F11-982CC9913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376313"/>
            <a:ext cx="9905999" cy="44148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Strength: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Infer causal relationship.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greater corroboration (confirmation)</a:t>
            </a:r>
          </a:p>
          <a:p>
            <a:pPr marL="0" indent="0">
              <a:buNone/>
            </a:pPr>
            <a:r>
              <a:rPr lang="en-US" dirty="0"/>
              <a:t>Limitation: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	Artificiality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	Train the clinical staff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	Researcher has little control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	Hawthorne effect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6CA83E3-1782-48E4-AA8F-CDDCD7CE2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02892"/>
          </a:xfrm>
        </p:spPr>
        <p:txBody>
          <a:bodyPr/>
          <a:lstStyle/>
          <a:p>
            <a:pPr algn="ctr"/>
            <a:r>
              <a:rPr lang="en-US" dirty="0"/>
              <a:t>QAUSI-EXPERIMENTs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4BC161D-3E02-4BD0-A0DE-C5771A444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621410"/>
            <a:ext cx="10483288" cy="41697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Experiment without randomization </a:t>
            </a:r>
          </a:p>
          <a:p>
            <a:pPr marL="0" indent="0">
              <a:buNone/>
            </a:pPr>
            <a:r>
              <a:rPr lang="en-US" b="1" dirty="0"/>
              <a:t>Types of quasi-experimental research: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Nonequivalent control group </a:t>
            </a:r>
            <a:r>
              <a:rPr lang="en-US" dirty="0" smtClean="0"/>
              <a:t>pretest-posttest: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Nonequivalent control group posttest only: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Time-Series </a:t>
            </a:r>
            <a:r>
              <a:rPr lang="en-US" dirty="0" smtClean="0"/>
              <a:t>design: 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Partially Randomized Patient </a:t>
            </a:r>
            <a:r>
              <a:rPr lang="en-US" dirty="0" smtClean="0"/>
              <a:t>Preference(PRPP): 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10972" y="2952760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( Pilot &amp; Beck , 2017) </a:t>
            </a:r>
            <a:r>
              <a:rPr lang="en-US" dirty="0" smtClean="0"/>
              <a:t> P.199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37548" y="4036125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( Pilot &amp; Beck , 2017) </a:t>
            </a:r>
            <a:r>
              <a:rPr lang="en-US" dirty="0" smtClean="0"/>
              <a:t> P.201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10972" y="4653442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( Pilot &amp; Beck , 2017) </a:t>
            </a:r>
            <a:r>
              <a:rPr lang="en-US" dirty="0" smtClean="0"/>
              <a:t> P.202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67F2836-F348-4143-A7E8-4380FE350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182002"/>
          </a:xfrm>
        </p:spPr>
        <p:txBody>
          <a:bodyPr>
            <a:normAutofit/>
          </a:bodyPr>
          <a:lstStyle/>
          <a:p>
            <a:r>
              <a:rPr lang="en-US" sz="2800" dirty="0"/>
              <a:t>Strength &amp; limitations of QAUSI-EXPERIMENTs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99A93AD-C1C5-47FD-B857-F16755BD1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1838" y="2649444"/>
            <a:ext cx="9905999" cy="4066096"/>
          </a:xfrm>
        </p:spPr>
        <p:txBody>
          <a:bodyPr/>
          <a:lstStyle/>
          <a:p>
            <a:r>
              <a:rPr lang="en-US" sz="3200" dirty="0"/>
              <a:t>Quasi-experiments are practical</a:t>
            </a:r>
          </a:p>
          <a:p>
            <a:r>
              <a:rPr lang="en-US" sz="3200" dirty="0"/>
              <a:t>Quasi-experiments have weak evidence of causality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3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11320D-B85C-42AC-8DEB-028AE841C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9"/>
            <a:ext cx="9905998" cy="842636"/>
          </a:xfrm>
        </p:spPr>
        <p:txBody>
          <a:bodyPr>
            <a:normAutofit/>
          </a:bodyPr>
          <a:lstStyle/>
          <a:p>
            <a:r>
              <a:rPr lang="en-US" dirty="0"/>
              <a:t>Non-Experimental (</a:t>
            </a:r>
            <a:r>
              <a:rPr lang="en-US" b="1" dirty="0"/>
              <a:t>observational</a:t>
            </a:r>
            <a:r>
              <a:rPr lang="en-US" dirty="0"/>
              <a:t>) Designs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2FA9298-6B4F-42EE-893C-E0037C119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461154"/>
            <a:ext cx="9905999" cy="440231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/>
              <a:t>Non experimental=Observational research: NO  manipulation  </a:t>
            </a:r>
          </a:p>
          <a:p>
            <a:pPr marL="0" indent="0">
              <a:buNone/>
            </a:pPr>
            <a:r>
              <a:rPr lang="en-US" b="1" dirty="0"/>
              <a:t>1- Correlational cause- probing  </a:t>
            </a:r>
            <a:r>
              <a:rPr lang="en-US" b="1" dirty="0" smtClean="0"/>
              <a:t>research</a:t>
            </a:r>
            <a:endParaRPr lang="en-US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Retrospective designs….cross </a:t>
            </a:r>
            <a:r>
              <a:rPr lang="en-US" sz="2400" dirty="0" smtClean="0"/>
              <a:t>sectional: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Retrospective case-control </a:t>
            </a:r>
            <a:r>
              <a:rPr lang="en-US" sz="2400" dirty="0" smtClean="0"/>
              <a:t>design: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Retrospective designs for risk factors (amount of an outcome not cassenas) </a:t>
            </a:r>
          </a:p>
          <a:p>
            <a:pPr marL="0" indent="0">
              <a:buNone/>
            </a:pPr>
            <a:r>
              <a:rPr lang="en-US" b="1" dirty="0" smtClean="0"/>
              <a:t>2- </a:t>
            </a:r>
            <a:r>
              <a:rPr lang="en-US" b="1" dirty="0"/>
              <a:t>Prospective designs….</a:t>
            </a:r>
            <a:r>
              <a:rPr lang="en-US" b="1" dirty="0" smtClean="0"/>
              <a:t>prospective:  </a:t>
            </a:r>
            <a:endParaRPr lang="en-US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Cohort: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Natural Experiments</a:t>
            </a:r>
            <a:r>
              <a:rPr lang="en-US" sz="2400" dirty="0"/>
              <a:t>: </a:t>
            </a:r>
            <a:endParaRPr lang="en-US" sz="24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Path Analytic: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6651136" y="2763917"/>
            <a:ext cx="3313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( Pilot &amp; Beck , </a:t>
            </a:r>
            <a:r>
              <a:rPr lang="en-US" dirty="0" smtClean="0"/>
              <a:t>2017. P.204</a:t>
            </a:r>
            <a:r>
              <a:rPr lang="en-US" dirty="0"/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7399884" y="2284630"/>
            <a:ext cx="3313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( Pilot &amp; Beck , </a:t>
            </a:r>
            <a:r>
              <a:rPr lang="en-US" dirty="0" smtClean="0"/>
              <a:t>2017. P.204</a:t>
            </a:r>
            <a:r>
              <a:rPr lang="en-US" dirty="0"/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7117732" y="4737361"/>
            <a:ext cx="3389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( Pilot &amp; Beck , </a:t>
            </a:r>
            <a:r>
              <a:rPr lang="en-US" dirty="0" smtClean="0"/>
              <a:t>2017.  P.205</a:t>
            </a:r>
            <a:r>
              <a:rPr lang="en-US" dirty="0"/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7155403" y="4239963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( Pilot &amp; Beck , 2017) </a:t>
            </a:r>
            <a:r>
              <a:rPr lang="en-US" dirty="0" smtClean="0"/>
              <a:t> P.205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117732" y="5250706"/>
            <a:ext cx="3313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( Pilot &amp; Beck , </a:t>
            </a:r>
            <a:r>
              <a:rPr lang="en-US" dirty="0" smtClean="0"/>
              <a:t>2017. P.206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8596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E920D8-0CB8-4F58-A385-B09C7441C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67222"/>
          </a:xfrm>
        </p:spPr>
        <p:txBody>
          <a:bodyPr>
            <a:normAutofit/>
          </a:bodyPr>
          <a:lstStyle/>
          <a:p>
            <a:r>
              <a:rPr lang="en-US" sz="3200" dirty="0"/>
              <a:t>Non-Experimental (</a:t>
            </a:r>
            <a:r>
              <a:rPr lang="en-US" sz="3200" b="1" dirty="0"/>
              <a:t>descriptive)</a:t>
            </a:r>
            <a:r>
              <a:rPr lang="en-US" sz="3200" dirty="0"/>
              <a:t> Designs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6111290-A265-4AA4-8433-E4F712F28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300900"/>
            <a:ext cx="10219014" cy="50716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b="1" dirty="0"/>
              <a:t>Non experimental=descriptive research: observe ; describe; document </a:t>
            </a:r>
          </a:p>
          <a:p>
            <a:pPr marL="0" indent="0">
              <a:buNone/>
            </a:pPr>
            <a:r>
              <a:rPr lang="en-US" sz="2600" b="1" dirty="0" smtClean="0"/>
              <a:t>1- Descriptive correlation studies: </a:t>
            </a:r>
          </a:p>
          <a:p>
            <a:pPr marL="0" indent="0">
              <a:buNone/>
            </a:pPr>
            <a:r>
              <a:rPr lang="en-US" sz="2600" b="1" dirty="0" smtClean="0"/>
              <a:t>2- </a:t>
            </a:r>
            <a:r>
              <a:rPr lang="en-US" sz="2600" b="1" dirty="0"/>
              <a:t>Univariate descriptive  </a:t>
            </a:r>
            <a:r>
              <a:rPr lang="en-US" sz="2600" dirty="0"/>
              <a:t>: a) prevalence studies b)  incidence </a:t>
            </a:r>
            <a:r>
              <a:rPr lang="en-US" sz="2600" dirty="0" smtClean="0"/>
              <a:t>studies:</a:t>
            </a:r>
            <a:endParaRPr lang="en-US" sz="2600" dirty="0"/>
          </a:p>
          <a:p>
            <a:pPr marL="0" indent="0">
              <a:buNone/>
            </a:pPr>
            <a:r>
              <a:rPr lang="en-US" sz="2600" dirty="0" smtClean="0"/>
              <a:t>3- </a:t>
            </a:r>
            <a:r>
              <a:rPr lang="en-US" sz="2600" b="1" dirty="0"/>
              <a:t>Evaluation </a:t>
            </a:r>
            <a:r>
              <a:rPr lang="en-US" sz="2600" b="1" dirty="0" smtClean="0"/>
              <a:t>research</a:t>
            </a:r>
            <a:r>
              <a:rPr lang="en-US" sz="2600" dirty="0" smtClean="0"/>
              <a:t>: </a:t>
            </a:r>
            <a:r>
              <a:rPr lang="en-US" sz="2600" dirty="0"/>
              <a:t>assesses how well a program , practice , or policy is working </a:t>
            </a:r>
          </a:p>
          <a:p>
            <a:pPr marL="0" indent="0">
              <a:buNone/>
            </a:pPr>
            <a:r>
              <a:rPr lang="en-US" sz="2600" dirty="0" smtClean="0"/>
              <a:t>4- </a:t>
            </a:r>
            <a:r>
              <a:rPr lang="en-US" sz="2600" b="1" dirty="0"/>
              <a:t>Methodologic  </a:t>
            </a:r>
            <a:r>
              <a:rPr lang="en-US" sz="2600" b="1" dirty="0" smtClean="0"/>
              <a:t>study</a:t>
            </a:r>
            <a:r>
              <a:rPr lang="en-US" sz="2600" dirty="0" smtClean="0"/>
              <a:t>: </a:t>
            </a:r>
            <a:r>
              <a:rPr lang="en-US" sz="2600" dirty="0"/>
              <a:t>develop or refine methods of </a:t>
            </a:r>
            <a:r>
              <a:rPr lang="en-US" sz="2600" dirty="0" smtClean="0"/>
              <a:t>obtaining, organizing </a:t>
            </a:r>
            <a:r>
              <a:rPr lang="en-US" sz="2600" dirty="0"/>
              <a:t>or analyzing data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46699" y="2946649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( Pilot &amp; Beck , 2017. P.206)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33632" y="3652044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( Pilot &amp; Beck , 2017. P.207)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87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B8CCF7-5893-43D0-B45F-80944D096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313718"/>
            <a:ext cx="9905998" cy="1478570"/>
          </a:xfrm>
        </p:spPr>
        <p:txBody>
          <a:bodyPr/>
          <a:lstStyle/>
          <a:p>
            <a:r>
              <a:rPr lang="en-US" dirty="0" smtClean="0"/>
              <a:t>Research Designs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22824C-A85E-4615-A86E-F32AE139F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r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617266"/>
              </p:ext>
            </p:extLst>
          </p:nvPr>
        </p:nvGraphicFramePr>
        <p:xfrm>
          <a:off x="561975" y="1792288"/>
          <a:ext cx="10485435" cy="4656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5145"/>
                <a:gridCol w="3495145"/>
                <a:gridCol w="3495145"/>
              </a:tblGrid>
              <a:tr h="60804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Approach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Types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Design</a:t>
                      </a:r>
                      <a:endParaRPr lang="en-US" sz="2400" dirty="0"/>
                    </a:p>
                  </a:txBody>
                  <a:tcPr/>
                </a:tc>
              </a:tr>
              <a:tr h="1499293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Qualitative</a:t>
                      </a:r>
                      <a:r>
                        <a:rPr lang="en-US" sz="2400" baseline="0" dirty="0" smtClean="0"/>
                        <a:t> (discovers)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Phenomenological</a:t>
                      </a:r>
                    </a:p>
                    <a:p>
                      <a:pPr algn="l"/>
                      <a:r>
                        <a:rPr lang="en-US" sz="2400" dirty="0" smtClean="0"/>
                        <a:t>Grounded Theory</a:t>
                      </a:r>
                    </a:p>
                    <a:p>
                      <a:pPr algn="l"/>
                      <a:r>
                        <a:rPr lang="en-US" sz="2400" dirty="0" smtClean="0"/>
                        <a:t>Ethnography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2400" dirty="0"/>
                    </a:p>
                  </a:txBody>
                  <a:tcPr/>
                </a:tc>
              </a:tr>
              <a:tr h="14992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Qualitative</a:t>
                      </a:r>
                      <a:r>
                        <a:rPr lang="en-US" sz="2400" baseline="0" dirty="0" smtClean="0"/>
                        <a:t> OR Quantitative (describes)</a:t>
                      </a:r>
                      <a:endParaRPr lang="en-US" sz="2400" dirty="0" smtClean="0"/>
                    </a:p>
                    <a:p>
                      <a:pPr algn="l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Correlational</a:t>
                      </a:r>
                      <a:r>
                        <a:rPr lang="en-US" sz="2400" baseline="0" dirty="0" smtClean="0"/>
                        <a:t> </a:t>
                      </a:r>
                    </a:p>
                    <a:p>
                      <a:pPr algn="l"/>
                      <a:r>
                        <a:rPr lang="en-US" sz="2400" baseline="0" dirty="0" smtClean="0"/>
                        <a:t>Descriptive </a:t>
                      </a:r>
                    </a:p>
                    <a:p>
                      <a:pPr algn="l"/>
                      <a:r>
                        <a:rPr lang="en-US" sz="2400" baseline="0" dirty="0" smtClean="0"/>
                        <a:t>Case study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None experimental (observational)</a:t>
                      </a:r>
                      <a:endParaRPr lang="en-US" sz="2400" dirty="0"/>
                    </a:p>
                  </a:txBody>
                  <a:tcPr/>
                </a:tc>
              </a:tr>
              <a:tr h="10495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/>
                        <a:t>Quantitative (explains, causes &amp; effect)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Experimental </a:t>
                      </a:r>
                    </a:p>
                    <a:p>
                      <a:pPr algn="l"/>
                      <a:r>
                        <a:rPr lang="en-US" sz="2400" dirty="0" smtClean="0"/>
                        <a:t>Quasi- experimental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Experimental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021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5. Content Analysis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>
          <a:xfrm>
            <a:off x="1141413" y="2183650"/>
            <a:ext cx="9905999" cy="354171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mtClean="0"/>
              <a:t>Evaluation of a hypothesis using publicly available pictures and language</a:t>
            </a:r>
          </a:p>
          <a:p>
            <a:pPr eaLnBrk="1" hangingPunct="1">
              <a:spcBef>
                <a:spcPct val="60000"/>
              </a:spcBef>
            </a:pPr>
            <a:r>
              <a:rPr lang="en-US" altLang="en-US" smtClean="0"/>
              <a:t>Manifest Content</a:t>
            </a:r>
          </a:p>
          <a:p>
            <a:pPr lvl="1" eaLnBrk="1" hangingPunct="1"/>
            <a:r>
              <a:rPr lang="en-US" altLang="en-US" smtClean="0"/>
              <a:t>Measures the frequency of some word, image, phrase, or action</a:t>
            </a:r>
          </a:p>
          <a:p>
            <a:pPr eaLnBrk="1" hangingPunct="1">
              <a:spcBef>
                <a:spcPct val="60000"/>
              </a:spcBef>
            </a:pPr>
            <a:r>
              <a:rPr lang="en-US" altLang="en-US" smtClean="0"/>
              <a:t>Latent Content</a:t>
            </a:r>
          </a:p>
          <a:p>
            <a:pPr lvl="1" eaLnBrk="1" hangingPunct="1"/>
            <a:r>
              <a:rPr lang="en-US" altLang="en-US" smtClean="0"/>
              <a:t>Measures the appearance of themes, as determined by the researcher</a:t>
            </a:r>
          </a:p>
          <a:p>
            <a:pPr lvl="1" eaLnBrk="1" hangingPunct="1"/>
            <a:r>
              <a:rPr lang="en-US" altLang="en-US" smtClean="0"/>
              <a:t>Use at least two coders to increase reliablity</a:t>
            </a:r>
          </a:p>
        </p:txBody>
      </p:sp>
    </p:spTree>
    <p:extLst>
      <p:ext uri="{BB962C8B-B14F-4D97-AF65-F5344CB8AC3E}">
        <p14:creationId xmlns:p14="http://schemas.microsoft.com/office/powerpoint/2010/main" val="981225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E630EC-0135-44C5-94DF-D77F121AA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522" y="618519"/>
            <a:ext cx="10019889" cy="833210"/>
          </a:xfrm>
        </p:spPr>
        <p:txBody>
          <a:bodyPr>
            <a:normAutofit/>
          </a:bodyPr>
          <a:lstStyle/>
          <a:p>
            <a:r>
              <a:rPr lang="en-US" sz="3200" dirty="0"/>
              <a:t>Strength &amp; weakness of Non-experimental  design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48B5B02-9A4C-475B-9AD0-340C4E3FD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640264"/>
            <a:ext cx="9905999" cy="41509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Strength 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Large amount of data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Provides base for experimental research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Realism </a:t>
            </a:r>
          </a:p>
          <a:p>
            <a:pPr marL="0" indent="0">
              <a:buNone/>
            </a:pPr>
            <a:r>
              <a:rPr lang="en-US" b="1" dirty="0"/>
              <a:t>Limitation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Can not infer causation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May include bias of selection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 world is complex and related (always another explanation)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41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1FB933-CABB-4BA1-983B-42471BF8D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D16DC74-8CBD-4C6A-AD45-F297E59C8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Polit, D.F., &amp; Beck, C.T. (2017).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Nursing research: Generating and assessing evidence for nursing practice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(10th ed.). Philadelphia: Lippincott.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/>
              <a:t>Center of innovation  in research and teaching https://cirt.gcu.edu/research/developmentresources/research_ready/quantresearch/data</a:t>
            </a:r>
          </a:p>
        </p:txBody>
      </p:sp>
    </p:spTree>
    <p:extLst>
      <p:ext uri="{BB962C8B-B14F-4D97-AF65-F5344CB8AC3E}">
        <p14:creationId xmlns:p14="http://schemas.microsoft.com/office/powerpoint/2010/main" val="48939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B8CCF7-5893-43D0-B45F-80944D096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Quantitative research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22824C-A85E-4615-A86E-F32AE139F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investigation of phenomena that lend themselves to precise measurement  and  quantification , often involving a rigorous and controlled design .</a:t>
            </a:r>
          </a:p>
          <a:p>
            <a:r>
              <a:rPr lang="en-US" dirty="0"/>
              <a:t> Aim to elucidate cause- effect  relationship.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r">
              <a:buNone/>
            </a:pPr>
            <a:r>
              <a:rPr lang="en-US" dirty="0"/>
              <a:t>( Pilot &amp; Beck , 2017) </a:t>
            </a:r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70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058DF4-D9B0-4E89-9B04-29921A05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Causality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5C7663-E5CB-4C91-A38D-00EDB0653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659118"/>
            <a:ext cx="9905999" cy="45814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Deterministic vs probabilistic causality</a:t>
            </a:r>
          </a:p>
          <a:p>
            <a:r>
              <a:rPr lang="en-US" dirty="0"/>
              <a:t>Probabilistic causation is when a cause increases the probability that its effect will occur (</a:t>
            </a:r>
            <a:r>
              <a:rPr lang="en-US" dirty="0" err="1"/>
              <a:t>Parascandola</a:t>
            </a:r>
            <a:r>
              <a:rPr lang="en-US" dirty="0"/>
              <a:t> &amp; Weed, 2001)</a:t>
            </a:r>
          </a:p>
          <a:p>
            <a:r>
              <a:rPr lang="en-US" dirty="0"/>
              <a:t>A causes B: whenever A occurs, B occurs (deterministic). </a:t>
            </a:r>
          </a:p>
          <a:p>
            <a:r>
              <a:rPr lang="en-US" dirty="0"/>
              <a:t>A causes B: given A, the probability of B is greater than some criterion (probabilistic)</a:t>
            </a:r>
          </a:p>
          <a:p>
            <a:r>
              <a:rPr lang="en-US" dirty="0"/>
              <a:t>Counterfactuals: questions regarding what would have happened otherwise (never be realized)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32675" y="6163099"/>
            <a:ext cx="3313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( Pilot &amp; Beck , 2017) </a:t>
            </a:r>
            <a:r>
              <a:rPr lang="en-US" dirty="0" smtClean="0"/>
              <a:t> P.183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1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1CAD0C-89B0-4A35-9680-713422468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CRITERIA FOR CAUSALITY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C2B0131-96B6-435B-9A79-ADE58CB2F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857080"/>
            <a:ext cx="9905999" cy="3934121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00272B"/>
              </a:buClr>
              <a:buSzPct val="50000"/>
              <a:buNone/>
            </a:pPr>
            <a:r>
              <a:rPr lang="en-US" sz="3200" dirty="0">
                <a:latin typeface="Cambria"/>
              </a:rPr>
              <a:t>The challenge of  quantitative research design is to facilitate inferences about causality : </a:t>
            </a:r>
          </a:p>
          <a:p>
            <a:pPr lvl="0">
              <a:lnSpc>
                <a:spcPct val="100000"/>
              </a:lnSpc>
              <a:spcBef>
                <a:spcPct val="20000"/>
              </a:spcBef>
              <a:buClr>
                <a:srgbClr val="00272B"/>
              </a:buClr>
              <a:buSzPct val="50000"/>
              <a:buFont typeface="Wingdings" panose="05000000000000000000" pitchFamily="2" charset="2"/>
              <a:buChar char="Ø"/>
            </a:pPr>
            <a:r>
              <a:rPr lang="en-US" sz="3200" dirty="0">
                <a:latin typeface="Cambria"/>
              </a:rPr>
              <a:t>Temporal</a:t>
            </a:r>
          </a:p>
          <a:p>
            <a:pPr lvl="0">
              <a:lnSpc>
                <a:spcPct val="100000"/>
              </a:lnSpc>
              <a:spcBef>
                <a:spcPct val="20000"/>
              </a:spcBef>
              <a:buClr>
                <a:srgbClr val="00272B"/>
              </a:buClr>
              <a:buSzPct val="50000"/>
              <a:buFont typeface="Wingdings" panose="05000000000000000000" pitchFamily="2" charset="2"/>
              <a:buChar char="Ø"/>
            </a:pPr>
            <a:r>
              <a:rPr lang="en-US" sz="3200" dirty="0">
                <a:latin typeface="Cambria"/>
              </a:rPr>
              <a:t>Relationship</a:t>
            </a:r>
          </a:p>
          <a:p>
            <a:pPr lvl="0">
              <a:lnSpc>
                <a:spcPct val="100000"/>
              </a:lnSpc>
              <a:spcBef>
                <a:spcPct val="20000"/>
              </a:spcBef>
              <a:buClr>
                <a:srgbClr val="00272B"/>
              </a:buClr>
              <a:buSzPct val="50000"/>
              <a:buFont typeface="Wingdings" panose="05000000000000000000" pitchFamily="2" charset="2"/>
              <a:buChar char="Ø"/>
            </a:pPr>
            <a:r>
              <a:rPr lang="en-US" sz="3200" dirty="0">
                <a:latin typeface="Cambria"/>
              </a:rPr>
              <a:t>No confounders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11291" y="6236251"/>
            <a:ext cx="26597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/>
              <a:t>( Pilot &amp; Beck , 2017</a:t>
            </a:r>
            <a:r>
              <a:rPr lang="en-US" sz="1400" dirty="0" smtClean="0"/>
              <a:t>) P. 184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1062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83367" y="191941"/>
            <a:ext cx="9905998" cy="1478570"/>
          </a:xfrm>
        </p:spPr>
        <p:txBody>
          <a:bodyPr/>
          <a:lstStyle/>
          <a:p>
            <a:pPr algn="ctr"/>
            <a:r>
              <a:rPr lang="en-US" cap="none" dirty="0" smtClean="0"/>
              <a:t>Quantitative </a:t>
            </a:r>
            <a:r>
              <a:rPr lang="en-US" cap="none" dirty="0"/>
              <a:t>Research Designs</a:t>
            </a:r>
          </a:p>
        </p:txBody>
      </p:sp>
      <p:sp>
        <p:nvSpPr>
          <p:cNvPr id="2" name="Rectangle 1"/>
          <p:cNvSpPr/>
          <p:nvPr/>
        </p:nvSpPr>
        <p:spPr>
          <a:xfrm>
            <a:off x="1378224" y="2053403"/>
            <a:ext cx="8968409" cy="3751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Experimental research 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Quasi- experimental research design.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Non- experimental research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designs.</a:t>
            </a:r>
            <a:endParaRPr lang="en-US" sz="36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Descriptive</a:t>
            </a:r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, survey, correlational, evaluative, methodological and content analysis studies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3179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841" y="856407"/>
            <a:ext cx="9905999" cy="4728183"/>
          </a:xfrm>
        </p:spPr>
        <p:txBody>
          <a:bodyPr>
            <a:noAutofit/>
          </a:bodyPr>
          <a:lstStyle/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sz="3600" cap="all" dirty="0">
                <a:latin typeface="+mj-lt"/>
                <a:ea typeface="+mj-ea"/>
                <a:cs typeface="+mj-cs"/>
              </a:rPr>
              <a:t>Characteristics of experimental design</a:t>
            </a:r>
            <a:r>
              <a:rPr lang="en-US" sz="2800" b="1" i="1" dirty="0"/>
              <a:t>:</a:t>
            </a:r>
          </a:p>
          <a:p>
            <a:pPr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altLang="en-US" sz="2800" i="1" dirty="0">
                <a:hlinkClick r:id="rId2" action="ppaction://hlinksldjump"/>
              </a:rPr>
              <a:t>Manipulation.</a:t>
            </a:r>
            <a:r>
              <a:rPr lang="en-US" altLang="en-US" sz="2800" dirty="0">
                <a:hlinkClick r:id="rId2" action="ppaction://hlinksldjump"/>
              </a:rPr>
              <a:t> </a:t>
            </a:r>
            <a:endParaRPr lang="en-US" altLang="en-US" sz="2800" dirty="0"/>
          </a:p>
          <a:p>
            <a:pPr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altLang="en-US" sz="2800" i="1" dirty="0">
                <a:hlinkClick r:id="rId3" action="ppaction://hlinksldjump"/>
              </a:rPr>
              <a:t>Control.</a:t>
            </a:r>
            <a:endParaRPr lang="en-US" altLang="en-US" sz="2800" dirty="0"/>
          </a:p>
          <a:p>
            <a:pPr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altLang="en-US" sz="2800" i="1" dirty="0">
                <a:hlinkClick r:id="rId4" action="ppaction://hlinksldjump"/>
              </a:rPr>
              <a:t>Randomization.</a:t>
            </a:r>
            <a:endParaRPr lang="en-US" altLang="en-US" sz="2800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6663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2506664" y="411164"/>
            <a:ext cx="7704137" cy="4603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/>
              <a:t> </a:t>
            </a:r>
            <a:endParaRPr lang="en-US" b="1" i="1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748703" y="434976"/>
            <a:ext cx="10960527" cy="634682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Manipulation. </a:t>
            </a:r>
          </a:p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dirty="0"/>
              <a:t>       Researcher </a:t>
            </a:r>
            <a:r>
              <a:rPr lang="en-US" b="1" i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intentionally</a:t>
            </a:r>
            <a:r>
              <a:rPr lang="en-US" b="1" u="sng" dirty="0"/>
              <a:t> </a:t>
            </a:r>
            <a:r>
              <a:rPr lang="en-US" dirty="0"/>
              <a:t>does  something to study at least  some participants </a:t>
            </a:r>
          </a:p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dirty="0"/>
              <a:t>       -  </a:t>
            </a:r>
            <a:r>
              <a:rPr lang="en-US" dirty="0" smtClean="0"/>
              <a:t> </a:t>
            </a:r>
            <a:r>
              <a:rPr lang="en-US" dirty="0"/>
              <a:t>there is a some type of  intervention </a:t>
            </a:r>
          </a:p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endParaRPr lang="en-US" dirty="0"/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altLang="en-US" i="1" dirty="0"/>
              <a:t>Example:</a:t>
            </a:r>
            <a:endParaRPr lang="en-US" altLang="en-US" dirty="0"/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altLang="en-US" i="1" dirty="0"/>
              <a:t>If the researcher want to investigate the effect of three different drugs (I.V.) on the blood pressure. (D.V.). He has to manipulate the drugs (drug a, b &amp; c), as independent variables, and monitor the effect of each one on the B.P, the variable of interest.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endParaRPr lang="en-US" dirty="0"/>
          </a:p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endParaRPr lang="en-US" dirty="0"/>
          </a:p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endParaRPr lang="en-US" i="1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398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6664" y="457200"/>
            <a:ext cx="7704137" cy="1981200"/>
          </a:xfrm>
        </p:spPr>
        <p:txBody>
          <a:bodyPr/>
          <a:lstStyle/>
          <a:p>
            <a:pPr eaLnBrk="1" hangingPunct="1"/>
            <a:r>
              <a:rPr lang="en-US" altLang="en-US">
                <a:ln>
                  <a:noFill/>
                </a:ln>
              </a:rPr>
              <a:t> </a:t>
            </a:r>
            <a:endParaRPr lang="en-US" altLang="en-US" b="1" i="1">
              <a:ln>
                <a:noFill/>
              </a:ln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47995" y="772998"/>
            <a:ext cx="11003484" cy="5704001"/>
          </a:xfrm>
        </p:spPr>
        <p:txBody>
          <a:bodyPr rtlCol="0">
            <a:normAutofit/>
          </a:bodyPr>
          <a:lstStyle/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sz="2800" dirty="0"/>
              <a:t> </a:t>
            </a:r>
          </a:p>
          <a:p>
            <a:pPr marL="0" indent="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Control.</a:t>
            </a:r>
          </a:p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sz="2800" dirty="0"/>
              <a:t>       Holding </a:t>
            </a:r>
            <a:r>
              <a:rPr lang="en-US" sz="2800" b="1" i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constant possible influences</a:t>
            </a:r>
            <a:r>
              <a:rPr lang="en-US" sz="2800" b="1" u="sng" dirty="0"/>
              <a:t> </a:t>
            </a:r>
            <a:r>
              <a:rPr lang="en-US" sz="2800" dirty="0"/>
              <a:t>on the dependent variable (D.V.) under investigation. Such control is usually acquired by manipulation, use of control group, and careful preparation of the research plan.</a:t>
            </a:r>
          </a:p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endParaRPr lang="en-US" sz="2800" dirty="0"/>
          </a:p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altLang="en-US" sz="2800" i="1" dirty="0"/>
              <a:t>Control: control group is used to compare its performance with the treatment  group on an outcome…(proxy of counterfactual)</a:t>
            </a:r>
          </a:p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altLang="en-US" sz="2800" i="1" dirty="0"/>
              <a:t>Alternative intervention, standard method of care, placebo, different intensity, wait-list </a:t>
            </a:r>
          </a:p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endParaRPr lang="en-US" sz="2800" dirty="0"/>
          </a:p>
          <a:p>
            <a:pPr marL="609600" indent="-609600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715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1105</TotalTime>
  <Words>1282</Words>
  <Application>Microsoft Office PowerPoint</Application>
  <PresentationFormat>Custom</PresentationFormat>
  <Paragraphs>178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Circuit</vt:lpstr>
      <vt:lpstr>Quantitative research  design</vt:lpstr>
      <vt:lpstr>Research Designs </vt:lpstr>
      <vt:lpstr>Quantitative research </vt:lpstr>
      <vt:lpstr>Causality </vt:lpstr>
      <vt:lpstr>CRITERIA FOR CAUSALITY </vt:lpstr>
      <vt:lpstr>Quantitative Research Designs</vt:lpstr>
      <vt:lpstr>PowerPoint Presentation</vt:lpstr>
      <vt:lpstr> </vt:lpstr>
      <vt:lpstr> </vt:lpstr>
      <vt:lpstr>Randomization </vt:lpstr>
      <vt:lpstr>Specific Experimental designs </vt:lpstr>
      <vt:lpstr>Basic experimental designs</vt:lpstr>
      <vt:lpstr>Factorial design  </vt:lpstr>
      <vt:lpstr>Crossover design </vt:lpstr>
      <vt:lpstr>Strength &amp; limitations of experimental design </vt:lpstr>
      <vt:lpstr>QAUSI-EXPERIMENTs</vt:lpstr>
      <vt:lpstr>Strength &amp; limitations of QAUSI-EXPERIMENTs</vt:lpstr>
      <vt:lpstr>Non-Experimental (observational) Designs</vt:lpstr>
      <vt:lpstr>Non-Experimental (descriptive) Designs</vt:lpstr>
      <vt:lpstr>5. Content Analysis</vt:lpstr>
      <vt:lpstr>Strength &amp; weakness of Non-experimental  design  </vt:lpstr>
      <vt:lpstr>References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designs</dc:title>
  <dc:creator>hp</dc:creator>
  <cp:lastModifiedBy>abdalshehri</cp:lastModifiedBy>
  <cp:revision>56</cp:revision>
  <dcterms:created xsi:type="dcterms:W3CDTF">2016-10-09T05:08:33Z</dcterms:created>
  <dcterms:modified xsi:type="dcterms:W3CDTF">2017-10-30T19:19:31Z</dcterms:modified>
</cp:coreProperties>
</file>