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4080E-4957-4BAC-A37A-A11F0C76158A}" type="datetimeFigureOut">
              <a:rPr lang="ar-SA" smtClean="0"/>
              <a:pPr/>
              <a:t>18/05/1435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05ECD-B79B-4926-9087-30626373858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DLO_oL\Downloads\Bald%20Eagle-SoundBible.com-1234817251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DLO_oL\Downloads\City_Centre-Hopeinawe-377331566.mp3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DLO_oL\Downloads\Western%20Sandpiper-SoundBible.com-1479996477.mp3" TargetMode="Externa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DLO_oL\Downloads\Water%20Down%20Gutter%203-SoundBible.com-1207766139.mp3" TargetMode="Externa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tumblr_mwmppeme0S1sn9t96o1_5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85720" y="2000240"/>
            <a:ext cx="8458200" cy="1470025"/>
          </a:xfrm>
        </p:spPr>
        <p:txBody>
          <a:bodyPr>
            <a:noAutofit/>
          </a:bodyPr>
          <a:lstStyle/>
          <a:p>
            <a:r>
              <a:rPr lang="en-US" b="1" dirty="0"/>
              <a:t>(Unit 76</a:t>
            </a:r>
            <a:r>
              <a:rPr lang="en-US" b="1" dirty="0" smtClean="0"/>
              <a:t>)</a:t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/>
              <a:t>Geographical names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with </a:t>
            </a:r>
            <a:r>
              <a:rPr lang="en-US" b="1" dirty="0"/>
              <a:t>and without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00"/>
                </a:solidFill>
              </a:rPr>
              <a:t>The.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pic>
        <p:nvPicPr>
          <p:cNvPr id="5" name="Bald Eagle-SoundBible.com-12348172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714744" y="214290"/>
            <a:ext cx="5043494" cy="1143000"/>
          </a:xfrm>
        </p:spPr>
        <p:txBody>
          <a:bodyPr/>
          <a:lstStyle/>
          <a:p>
            <a:r>
              <a:rPr lang="en-US" b="1" dirty="0" smtClean="0"/>
              <a:t>Cities</a:t>
            </a:r>
            <a:endParaRPr lang="ar-SA" dirty="0"/>
          </a:p>
        </p:txBody>
      </p:sp>
      <p:pic>
        <p:nvPicPr>
          <p:cNvPr id="6" name="عنصر نائب للمحتوى 5" descr="tumblr_mwodlvDyFn1t0camro1_50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3643306" cy="6858000"/>
          </a:xfrm>
        </p:spPr>
      </p:pic>
      <p:sp>
        <p:nvSpPr>
          <p:cNvPr id="7" name="مربع نص 6"/>
          <p:cNvSpPr txBox="1"/>
          <p:nvPr/>
        </p:nvSpPr>
        <p:spPr>
          <a:xfrm>
            <a:off x="3929058" y="1142984"/>
            <a:ext cx="4857784" cy="48320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/>
              <a:t>we don’t use </a:t>
            </a:r>
            <a:r>
              <a:rPr lang="en-US" sz="2800" b="1" dirty="0" smtClean="0">
                <a:solidFill>
                  <a:srgbClr val="FF0000"/>
                </a:solidFill>
              </a:rPr>
              <a:t>the</a:t>
            </a:r>
            <a:r>
              <a:rPr lang="en-US" sz="2800" b="1" dirty="0" smtClean="0"/>
              <a:t> with names of </a:t>
            </a:r>
            <a:endParaRPr lang="ar-SA" sz="2800" b="1" dirty="0" smtClean="0"/>
          </a:p>
          <a:p>
            <a:pPr algn="ctr"/>
            <a:r>
              <a:rPr lang="ar-SA" sz="2800" b="1" dirty="0" smtClean="0"/>
              <a:t>:</a:t>
            </a:r>
            <a:r>
              <a:rPr lang="en-US" sz="2800" b="1" dirty="0" smtClean="0"/>
              <a:t>cities/towns/villages </a:t>
            </a:r>
          </a:p>
          <a:p>
            <a:pPr algn="ctr"/>
            <a:r>
              <a:rPr lang="ar-SA" sz="2800" b="1" dirty="0" smtClean="0"/>
              <a:t> </a:t>
            </a:r>
            <a:endParaRPr lang="en-US" sz="2800" b="1" dirty="0" smtClean="0"/>
          </a:p>
          <a:p>
            <a:pPr algn="ctr"/>
            <a:r>
              <a:rPr lang="en-US" sz="2800" b="1" dirty="0" smtClean="0"/>
              <a:t>Cairo (not ‘the Cairo’) </a:t>
            </a:r>
          </a:p>
          <a:p>
            <a:pPr algn="ctr"/>
            <a:r>
              <a:rPr lang="en-US" sz="2800" b="1" dirty="0" smtClean="0"/>
              <a:t>New York</a:t>
            </a:r>
          </a:p>
          <a:p>
            <a:pPr algn="ctr"/>
            <a:r>
              <a:rPr lang="en-US" sz="2800" b="1" dirty="0" smtClean="0"/>
              <a:t>Glasgow</a:t>
            </a:r>
          </a:p>
          <a:p>
            <a:pPr algn="ctr"/>
            <a:r>
              <a:rPr lang="en-US" sz="2800" b="1" dirty="0" smtClean="0"/>
              <a:t>Madrid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/>
              <a:t>*</a:t>
            </a:r>
            <a:r>
              <a:rPr lang="en-US" sz="2800" b="1" dirty="0" smtClean="0">
                <a:solidFill>
                  <a:srgbClr val="FF0000"/>
                </a:solidFill>
              </a:rPr>
              <a:t>Exception</a:t>
            </a:r>
            <a:r>
              <a:rPr lang="en-US" sz="2800" b="1" dirty="0" smtClean="0"/>
              <a:t>: The Hague (in the </a:t>
            </a:r>
            <a:r>
              <a:rPr lang="en-US" sz="2800" b="1" dirty="0" smtClean="0"/>
              <a:t>Netherlands)</a:t>
            </a:r>
            <a:endParaRPr lang="en-US" sz="2800" b="1" dirty="0" smtClean="0"/>
          </a:p>
          <a:p>
            <a:pPr algn="ctr"/>
            <a:endParaRPr lang="ar-SA" sz="2800" b="1" dirty="0"/>
          </a:p>
        </p:txBody>
      </p:sp>
      <p:pic>
        <p:nvPicPr>
          <p:cNvPr id="5" name="City_Centre-Hopeinawe-37733156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Islands</a:t>
            </a:r>
            <a:endParaRPr lang="ar-SA" dirty="0"/>
          </a:p>
        </p:txBody>
      </p:sp>
      <p:pic>
        <p:nvPicPr>
          <p:cNvPr id="4" name="عنصر نائب للمحتوى 3" descr="tumblr_mwooofxifM1qa0r75o1_50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4786322"/>
            <a:ext cx="9144000" cy="2071678"/>
          </a:xfrm>
        </p:spPr>
      </p:pic>
      <p:sp>
        <p:nvSpPr>
          <p:cNvPr id="5" name="مربع نص 4"/>
          <p:cNvSpPr txBox="1"/>
          <p:nvPr/>
        </p:nvSpPr>
        <p:spPr>
          <a:xfrm>
            <a:off x="214282" y="1500174"/>
            <a:ext cx="8501122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/>
              <a:t>Island groups usually have plural names with </a:t>
            </a:r>
            <a:r>
              <a:rPr lang="en-US" sz="2800" b="1" dirty="0" smtClean="0">
                <a:solidFill>
                  <a:srgbClr val="FF0000"/>
                </a:solidFill>
              </a:rPr>
              <a:t>the</a:t>
            </a:r>
            <a:r>
              <a:rPr lang="en-US" sz="2800" dirty="0" smtClean="0"/>
              <a:t>:</a:t>
            </a:r>
          </a:p>
          <a:p>
            <a:pPr algn="ctr"/>
            <a:r>
              <a:rPr lang="en-US" sz="2800" dirty="0" smtClean="0"/>
              <a:t>the Bahamas – the Canaries – the Canary Islands – the British Isles</a:t>
            </a:r>
          </a:p>
          <a:p>
            <a:pPr algn="ctr"/>
            <a:r>
              <a:rPr lang="en-US" sz="2800" b="1" dirty="0" smtClean="0"/>
              <a:t>Individual islands usually have singular names </a:t>
            </a:r>
            <a:r>
              <a:rPr lang="en-US" sz="2800" b="1" dirty="0" smtClean="0">
                <a:solidFill>
                  <a:srgbClr val="FF0000"/>
                </a:solidFill>
              </a:rPr>
              <a:t>without the:</a:t>
            </a:r>
          </a:p>
          <a:p>
            <a:pPr algn="ctr"/>
            <a:r>
              <a:rPr lang="en-US" sz="2800" dirty="0" smtClean="0"/>
              <a:t>Corfu – Sicily- Bermuda – Easter Island</a:t>
            </a:r>
          </a:p>
          <a:p>
            <a:pPr algn="ctr"/>
            <a:endParaRPr lang="ar-SA" sz="2800" dirty="0"/>
          </a:p>
        </p:txBody>
      </p:sp>
      <p:pic>
        <p:nvPicPr>
          <p:cNvPr id="6" name="Western Sandpiper-SoundBible.com-147999647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05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6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London_plan_sub_regions_2008_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5991" y="357166"/>
            <a:ext cx="5758009" cy="3714776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Regions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We say: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The Middle East – The South of Spain – The west of Canada 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But</a:t>
            </a:r>
            <a:r>
              <a:rPr lang="en-US" b="1" dirty="0" smtClean="0"/>
              <a:t>: Northern England – Southern Spain – Western Canada – </a:t>
            </a:r>
            <a:r>
              <a:rPr lang="en-US" b="1" dirty="0" smtClean="0">
                <a:solidFill>
                  <a:srgbClr val="FF0000"/>
                </a:solidFill>
              </a:rPr>
              <a:t>Without the</a:t>
            </a:r>
            <a:r>
              <a:rPr lang="en-US" b="1" dirty="0" smtClean="0"/>
              <a:t>)</a:t>
            </a:r>
            <a:endParaRPr lang="en-US" dirty="0" smtClean="0"/>
          </a:p>
          <a:p>
            <a:pPr algn="ctr">
              <a:buNone/>
            </a:pPr>
            <a:endParaRPr lang="ar-S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b="1" dirty="0" smtClean="0"/>
              <a:t>Mountains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Mountain ranges usually have plural names with </a:t>
            </a: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: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The Rocky </a:t>
            </a:r>
            <a:r>
              <a:rPr lang="en-US" dirty="0" smtClean="0"/>
              <a:t>Mountains/the </a:t>
            </a:r>
            <a:r>
              <a:rPr lang="en-US" dirty="0" smtClean="0"/>
              <a:t>Rockies– the Andes – </a:t>
            </a:r>
          </a:p>
          <a:p>
            <a:pPr algn="ctr">
              <a:buNone/>
            </a:pPr>
            <a:r>
              <a:rPr lang="en-US" dirty="0" smtClean="0"/>
              <a:t>the Alps</a:t>
            </a:r>
          </a:p>
          <a:p>
            <a:pPr algn="ctr">
              <a:buNone/>
            </a:pPr>
            <a:endParaRPr lang="ar-SA" dirty="0"/>
          </a:p>
        </p:txBody>
      </p:sp>
      <p:pic>
        <p:nvPicPr>
          <p:cNvPr id="4" name="صورة 3" descr="tumblr_mwifxzLgcP1rl2s4qo1_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929066"/>
            <a:ext cx="8643998" cy="270827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But</a:t>
            </a:r>
            <a:r>
              <a:rPr lang="en-US" dirty="0" smtClean="0"/>
              <a:t> individual mountains usually have names </a:t>
            </a:r>
            <a:r>
              <a:rPr lang="en-US" dirty="0" smtClean="0">
                <a:solidFill>
                  <a:srgbClr val="FF0000"/>
                </a:solidFill>
              </a:rPr>
              <a:t>without the</a:t>
            </a:r>
            <a:r>
              <a:rPr lang="en-US" dirty="0" smtClean="0"/>
              <a:t>: </a:t>
            </a:r>
          </a:p>
          <a:p>
            <a:pPr algn="ctr">
              <a:buNone/>
            </a:pPr>
            <a:r>
              <a:rPr lang="en-US" dirty="0" smtClean="0"/>
              <a:t>(Mount)Everest – Ben Nevis (in Scotland)</a:t>
            </a:r>
          </a:p>
          <a:p>
            <a:pPr algn="ctr">
              <a:buNone/>
            </a:pPr>
            <a:r>
              <a:rPr lang="en-US" dirty="0" smtClean="0"/>
              <a:t> (Mount) Etna.</a:t>
            </a:r>
          </a:p>
        </p:txBody>
      </p:sp>
      <p:pic>
        <p:nvPicPr>
          <p:cNvPr id="4" name="صورة 3" descr="tumblr_mb4g78y9v41r86ctvo1_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786190"/>
            <a:ext cx="8143932" cy="25717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43438" y="285728"/>
            <a:ext cx="4714908" cy="1143000"/>
          </a:xfrm>
        </p:spPr>
        <p:txBody>
          <a:bodyPr/>
          <a:lstStyle/>
          <a:p>
            <a:r>
              <a:rPr lang="en-US" b="1" dirty="0" smtClean="0"/>
              <a:t>Lakes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86314" y="1428736"/>
            <a:ext cx="404336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Lakes usually have names </a:t>
            </a:r>
            <a:r>
              <a:rPr lang="en-US" sz="3600" b="1" dirty="0" smtClean="0">
                <a:solidFill>
                  <a:srgbClr val="FF0000"/>
                </a:solidFill>
              </a:rPr>
              <a:t>without the</a:t>
            </a:r>
            <a:r>
              <a:rPr lang="en-US" sz="3600" b="1" dirty="0" smtClean="0"/>
              <a:t>:</a:t>
            </a:r>
            <a:endParaRPr lang="en-US" sz="3600" dirty="0" smtClean="0"/>
          </a:p>
          <a:p>
            <a:pPr algn="ctr">
              <a:buNone/>
            </a:pPr>
            <a:r>
              <a:rPr lang="en-US" sz="3600" b="1" dirty="0" smtClean="0"/>
              <a:t>Lake Superior </a:t>
            </a:r>
          </a:p>
          <a:p>
            <a:pPr algn="ctr">
              <a:buNone/>
            </a:pPr>
            <a:r>
              <a:rPr lang="en-US" sz="3600" b="1" dirty="0" smtClean="0"/>
              <a:t> Lake Constance</a:t>
            </a:r>
            <a:endParaRPr lang="en-US" sz="3600" dirty="0" smtClean="0"/>
          </a:p>
          <a:p>
            <a:pPr algn="ctr">
              <a:buNone/>
            </a:pPr>
            <a:endParaRPr lang="ar-SA" sz="3600" dirty="0"/>
          </a:p>
        </p:txBody>
      </p:sp>
      <p:pic>
        <p:nvPicPr>
          <p:cNvPr id="4" name="صورة 3" descr="tumblr_mryg2vooVh1snbkyxo1_50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81446" cy="6858000"/>
          </a:xfrm>
          <a:prstGeom prst="rect">
            <a:avLst/>
          </a:prstGeom>
        </p:spPr>
      </p:pic>
      <p:pic>
        <p:nvPicPr>
          <p:cNvPr id="6" name="Water Down Gutter 3-SoundBible.com-120776613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Names of Oceans/Seas/Rivers/canals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214422"/>
            <a:ext cx="8729634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Atlantic (ocean)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Mediterranean (Sea)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Nile – </a:t>
            </a: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Amazon – </a:t>
            </a: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Thames -</a:t>
            </a: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Rhine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Sues Canal -  </a:t>
            </a:r>
            <a:r>
              <a:rPr lang="en-US" b="1" dirty="0" smtClean="0">
                <a:solidFill>
                  <a:srgbClr val="FF0000"/>
                </a:solidFill>
              </a:rPr>
              <a:t>The</a:t>
            </a:r>
            <a:r>
              <a:rPr lang="en-US" b="1" dirty="0" smtClean="0"/>
              <a:t> Panama Canal </a:t>
            </a:r>
            <a:endParaRPr lang="en-US" b="1" dirty="0" smtClean="0"/>
          </a:p>
          <a:p>
            <a:pPr algn="ctr">
              <a:buNone/>
            </a:pPr>
            <a:r>
              <a:rPr lang="en-US" b="1" smtClean="0"/>
              <a:t>The (English) Channel</a:t>
            </a:r>
            <a:endParaRPr lang="en-US" dirty="0" smtClean="0"/>
          </a:p>
          <a:p>
            <a:pPr algn="ctr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شكل بيضاوي 5"/>
          <p:cNvSpPr/>
          <p:nvPr/>
        </p:nvSpPr>
        <p:spPr>
          <a:xfrm>
            <a:off x="3571868" y="2143116"/>
            <a:ext cx="2143140" cy="2143140"/>
          </a:xfrm>
          <a:prstGeom prst="ellipse">
            <a:avLst/>
          </a:prstGeom>
          <a:ln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5400" b="1" dirty="0" smtClean="0"/>
              <a:t>The</a:t>
            </a:r>
            <a:endParaRPr lang="ar-SA" sz="5400" b="1" dirty="0"/>
          </a:p>
        </p:txBody>
      </p:sp>
      <p:pic>
        <p:nvPicPr>
          <p:cNvPr id="8" name="صورة 7" descr="6a010534b1db25970b017d3cd52c40970c-800w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336" y="142852"/>
            <a:ext cx="3529664" cy="1500198"/>
          </a:xfrm>
          <a:prstGeom prst="rect">
            <a:avLst/>
          </a:prstGeom>
          <a:effectLst/>
        </p:spPr>
      </p:pic>
      <p:sp>
        <p:nvSpPr>
          <p:cNvPr id="9" name="مربع نص 8"/>
          <p:cNvSpPr txBox="1"/>
          <p:nvPr/>
        </p:nvSpPr>
        <p:spPr>
          <a:xfrm>
            <a:off x="6500826" y="1785926"/>
            <a:ext cx="1714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/>
              <a:t>Continents</a:t>
            </a:r>
            <a:endParaRPr lang="ar-SA" sz="2400" dirty="0"/>
          </a:p>
        </p:txBody>
      </p:sp>
      <p:pic>
        <p:nvPicPr>
          <p:cNvPr id="10" name="صورة 9" descr="usstat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4143380"/>
            <a:ext cx="2786050" cy="1810104"/>
          </a:xfrm>
          <a:prstGeom prst="rect">
            <a:avLst/>
          </a:prstGeom>
          <a:effectLst/>
        </p:spPr>
      </p:pic>
      <p:sp>
        <p:nvSpPr>
          <p:cNvPr id="11" name="مربع نص 10"/>
          <p:cNvSpPr txBox="1"/>
          <p:nvPr/>
        </p:nvSpPr>
        <p:spPr>
          <a:xfrm>
            <a:off x="6357950" y="6027003"/>
            <a:ext cx="221457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/>
              <a:t>Countries and states</a:t>
            </a:r>
            <a:endParaRPr lang="ar-SA" sz="2400" dirty="0"/>
          </a:p>
        </p:txBody>
      </p:sp>
      <p:pic>
        <p:nvPicPr>
          <p:cNvPr id="13" name="صورة 12" descr="tumblr_mwmp38o3mO1rhs38zo1_5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85728"/>
            <a:ext cx="2307017" cy="2071701"/>
          </a:xfrm>
          <a:prstGeom prst="rect">
            <a:avLst/>
          </a:prstGeom>
        </p:spPr>
      </p:pic>
      <p:sp>
        <p:nvSpPr>
          <p:cNvPr id="14" name="مربع نص 13"/>
          <p:cNvSpPr txBox="1"/>
          <p:nvPr/>
        </p:nvSpPr>
        <p:spPr>
          <a:xfrm>
            <a:off x="214282" y="2571744"/>
            <a:ext cx="22860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/>
              <a:t>Cities</a:t>
            </a:r>
            <a:endParaRPr lang="ar-SA" sz="2800" dirty="0"/>
          </a:p>
        </p:txBody>
      </p:sp>
      <p:pic>
        <p:nvPicPr>
          <p:cNvPr id="15" name="صورة 14" descr="compass-278x225.106155010_st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857628"/>
            <a:ext cx="2559703" cy="2071702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428596" y="6215082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/>
              <a:t>Regions</a:t>
            </a:r>
            <a:endParaRPr lang="ar-SA" sz="2400" dirty="0"/>
          </a:p>
        </p:txBody>
      </p:sp>
      <p:cxnSp>
        <p:nvCxnSpPr>
          <p:cNvPr id="18" name="رابط كسهم مستقيم 17"/>
          <p:cNvCxnSpPr/>
          <p:nvPr/>
        </p:nvCxnSpPr>
        <p:spPr>
          <a:xfrm rot="5400000" flipH="1" flipV="1">
            <a:off x="5429256" y="185736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5429256" y="400050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0800000">
            <a:off x="3143240" y="2214554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5400000">
            <a:off x="3286116" y="4071942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  <p:bldP spid="14" grpId="0" build="p"/>
      <p:bldP spid="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شكل بيضاوي 5"/>
          <p:cNvSpPr/>
          <p:nvPr/>
        </p:nvSpPr>
        <p:spPr>
          <a:xfrm>
            <a:off x="3571868" y="2143116"/>
            <a:ext cx="2143140" cy="2143140"/>
          </a:xfrm>
          <a:prstGeom prst="ellipse">
            <a:avLst/>
          </a:prstGeom>
          <a:ln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5400" b="1" dirty="0" smtClean="0"/>
              <a:t>The</a:t>
            </a:r>
            <a:endParaRPr lang="ar-SA" sz="5400" b="1" dirty="0"/>
          </a:p>
        </p:txBody>
      </p:sp>
      <p:cxnSp>
        <p:nvCxnSpPr>
          <p:cNvPr id="18" name="رابط كسهم مستقيم 17"/>
          <p:cNvCxnSpPr/>
          <p:nvPr/>
        </p:nvCxnSpPr>
        <p:spPr>
          <a:xfrm rot="5400000" flipH="1" flipV="1">
            <a:off x="5429256" y="185736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5429256" y="400050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0800000">
            <a:off x="3143240" y="2214554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5400000">
            <a:off x="3500430" y="4071942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" name="صورة 16" descr="tumblr_mwf4vhhilG1rmshl8o1_5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0"/>
            <a:ext cx="3000364" cy="2004243"/>
          </a:xfrm>
          <a:prstGeom prst="rect">
            <a:avLst/>
          </a:prstGeom>
        </p:spPr>
      </p:pic>
      <p:sp>
        <p:nvSpPr>
          <p:cNvPr id="20" name="مربع نص 19"/>
          <p:cNvSpPr txBox="1"/>
          <p:nvPr/>
        </p:nvSpPr>
        <p:spPr>
          <a:xfrm>
            <a:off x="6643702" y="2143116"/>
            <a:ext cx="1500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/>
              <a:t>Islands</a:t>
            </a:r>
            <a:endParaRPr lang="ar-SA" sz="2800" dirty="0"/>
          </a:p>
        </p:txBody>
      </p:sp>
      <p:pic>
        <p:nvPicPr>
          <p:cNvPr id="23" name="صورة 22" descr="tumblr_mwon0miXXp1reb7cpo1_500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6715140" y="3286124"/>
            <a:ext cx="2214562" cy="3321843"/>
          </a:xfrm>
          <a:prstGeom prst="rect">
            <a:avLst/>
          </a:prstGeom>
        </p:spPr>
      </p:pic>
      <p:sp>
        <p:nvSpPr>
          <p:cNvPr id="25" name="مربع نص 24"/>
          <p:cNvSpPr txBox="1"/>
          <p:nvPr/>
        </p:nvSpPr>
        <p:spPr>
          <a:xfrm>
            <a:off x="5072066" y="6215082"/>
            <a:ext cx="15716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Mountains</a:t>
            </a:r>
            <a:endParaRPr lang="ar-SA" sz="2000" dirty="0"/>
          </a:p>
        </p:txBody>
      </p:sp>
      <p:pic>
        <p:nvPicPr>
          <p:cNvPr id="26" name="صورة 25" descr="tumblr_mwjhtddSvw1qigj88o1_5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642918"/>
            <a:ext cx="2874138" cy="3000396"/>
          </a:xfrm>
          <a:prstGeom prst="rect">
            <a:avLst/>
          </a:prstGeom>
        </p:spPr>
      </p:pic>
      <p:pic>
        <p:nvPicPr>
          <p:cNvPr id="27" name="صورة 26" descr="tumblr_mwop6zVAeT1rruorho1_50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000504"/>
            <a:ext cx="3241029" cy="2626037"/>
          </a:xfrm>
          <a:prstGeom prst="rect">
            <a:avLst/>
          </a:prstGeom>
        </p:spPr>
      </p:pic>
      <p:sp>
        <p:nvSpPr>
          <p:cNvPr id="30" name="مربع نص 29"/>
          <p:cNvSpPr txBox="1"/>
          <p:nvPr/>
        </p:nvSpPr>
        <p:spPr>
          <a:xfrm>
            <a:off x="0" y="214290"/>
            <a:ext cx="32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 smtClean="0"/>
              <a:t>Lakes</a:t>
            </a:r>
            <a:endParaRPr lang="ar-SA" sz="2400" dirty="0"/>
          </a:p>
        </p:txBody>
      </p:sp>
      <p:sp>
        <p:nvSpPr>
          <p:cNvPr id="31" name="مربع نص 30"/>
          <p:cNvSpPr txBox="1"/>
          <p:nvPr/>
        </p:nvSpPr>
        <p:spPr>
          <a:xfrm>
            <a:off x="3500430" y="5286388"/>
            <a:ext cx="15716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Oceans-Seas</a:t>
            </a:r>
            <a:endParaRPr lang="ar-SA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20" grpId="0" build="p"/>
      <p:bldP spid="25" grpId="0" build="p"/>
      <p:bldP spid="30" grpId="0" build="p"/>
      <p:bldP spid="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Continents</a:t>
            </a:r>
            <a:endParaRPr lang="ar-SA" dirty="0"/>
          </a:p>
        </p:txBody>
      </p:sp>
      <p:pic>
        <p:nvPicPr>
          <p:cNvPr id="4" name="عنصر نائب للمحتوى 3" descr="tumblr_mwj3f3KpzX1s4ss3po1_50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876"/>
            <a:ext cx="8143932" cy="2714644"/>
          </a:xfrm>
        </p:spPr>
      </p:pic>
      <p:sp>
        <p:nvSpPr>
          <p:cNvPr id="5" name="مربع نص 4"/>
          <p:cNvSpPr txBox="1"/>
          <p:nvPr/>
        </p:nvSpPr>
        <p:spPr>
          <a:xfrm>
            <a:off x="928662" y="1928802"/>
            <a:ext cx="77153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b="1" dirty="0" smtClean="0"/>
              <a:t>We don’t use </a:t>
            </a:r>
            <a:r>
              <a:rPr lang="en-US" sz="3200" b="1" dirty="0" smtClean="0">
                <a:solidFill>
                  <a:srgbClr val="FF0000"/>
                </a:solidFill>
              </a:rPr>
              <a:t>The</a:t>
            </a:r>
            <a:r>
              <a:rPr lang="en-US" sz="3200" b="1" dirty="0" smtClean="0"/>
              <a:t> with continents so we say </a:t>
            </a:r>
            <a:endParaRPr lang="ar-SA" sz="32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as2ap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28604"/>
            <a:ext cx="3020637" cy="3071834"/>
          </a:xfrm>
          <a:prstGeom prst="rect">
            <a:avLst/>
          </a:prstGeom>
        </p:spPr>
      </p:pic>
      <p:pic>
        <p:nvPicPr>
          <p:cNvPr id="6" name="صورة 5" descr="africa_thumbnai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0"/>
            <a:ext cx="3712705" cy="3786214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57158" y="571480"/>
            <a:ext cx="42862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/>
              <a:t>Africa (not ‘the Africa’)</a:t>
            </a:r>
            <a:endParaRPr lang="ar-SA" sz="28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072198" y="571480"/>
            <a:ext cx="1357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/>
              <a:t>Asia</a:t>
            </a:r>
            <a:endParaRPr lang="ar-SA" sz="2800" b="1" dirty="0"/>
          </a:p>
        </p:txBody>
      </p:sp>
      <p:pic>
        <p:nvPicPr>
          <p:cNvPr id="10" name="صورة 9" descr="tumblr_m9fho4bW7b1rdt98to1_5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00438"/>
            <a:ext cx="4357718" cy="2928958"/>
          </a:xfrm>
          <a:prstGeom prst="rect">
            <a:avLst/>
          </a:prstGeom>
        </p:spPr>
      </p:pic>
      <p:pic>
        <p:nvPicPr>
          <p:cNvPr id="11" name="صورة 10" descr="tumblr_mw4uk3XsaR1rlfkouo1_50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3500438"/>
            <a:ext cx="3833806" cy="2857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300px-Unasur_countries_color.svg_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14290"/>
            <a:ext cx="3286148" cy="3429024"/>
          </a:xfrm>
        </p:spPr>
      </p:pic>
      <p:sp>
        <p:nvSpPr>
          <p:cNvPr id="5" name="مربع نص 4"/>
          <p:cNvSpPr txBox="1"/>
          <p:nvPr/>
        </p:nvSpPr>
        <p:spPr>
          <a:xfrm>
            <a:off x="1000100" y="785794"/>
            <a:ext cx="221457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/>
              <a:t>South America</a:t>
            </a:r>
            <a:endParaRPr lang="ar-SA" sz="2800" b="1" dirty="0"/>
          </a:p>
        </p:txBody>
      </p:sp>
      <p:pic>
        <p:nvPicPr>
          <p:cNvPr id="6" name="صورة 5" descr="giph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857628"/>
            <a:ext cx="3857652" cy="2807068"/>
          </a:xfrm>
          <a:prstGeom prst="rect">
            <a:avLst/>
          </a:prstGeom>
        </p:spPr>
      </p:pic>
      <p:pic>
        <p:nvPicPr>
          <p:cNvPr id="7" name="صورة 6" descr="european-continent-green-m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0"/>
            <a:ext cx="3555896" cy="3429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5357818" y="1142984"/>
            <a:ext cx="35718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/>
              <a:t>Europe</a:t>
            </a:r>
            <a:endParaRPr lang="ar-SA" sz="3600" b="1" dirty="0"/>
          </a:p>
        </p:txBody>
      </p:sp>
      <p:pic>
        <p:nvPicPr>
          <p:cNvPr id="9" name="صورة 8" descr="tumblr_mwd3fybEtd1sivtpzo1_50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7488" y="3786190"/>
            <a:ext cx="3902198" cy="283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1143000"/>
          </a:xfrm>
        </p:spPr>
        <p:txBody>
          <a:bodyPr/>
          <a:lstStyle/>
          <a:p>
            <a:r>
              <a:rPr lang="en-US" b="1" dirty="0"/>
              <a:t>Countries and states</a:t>
            </a:r>
            <a:endParaRPr lang="ar-SA" dirty="0"/>
          </a:p>
        </p:txBody>
      </p:sp>
      <p:pic>
        <p:nvPicPr>
          <p:cNvPr id="4" name="عنصر نائب للمحتوى 3" descr="australia-waving-flag-347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9454" y="571480"/>
            <a:ext cx="904875" cy="628650"/>
          </a:xfrm>
        </p:spPr>
      </p:pic>
      <p:sp>
        <p:nvSpPr>
          <p:cNvPr id="5" name="مربع نص 4"/>
          <p:cNvSpPr txBox="1"/>
          <p:nvPr/>
        </p:nvSpPr>
        <p:spPr>
          <a:xfrm>
            <a:off x="785786" y="1500174"/>
            <a:ext cx="7572428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b="1" dirty="0"/>
              <a:t>We don’t usually say </a:t>
            </a:r>
            <a:r>
              <a:rPr lang="en-US" sz="3200" b="1" dirty="0" smtClean="0">
                <a:solidFill>
                  <a:srgbClr val="FF0000"/>
                </a:solidFill>
              </a:rPr>
              <a:t>the</a:t>
            </a:r>
            <a:r>
              <a:rPr lang="en-US" sz="3200" b="1" dirty="0" smtClean="0"/>
              <a:t> with </a:t>
            </a:r>
            <a:r>
              <a:rPr lang="en-US" sz="3200" b="1" dirty="0"/>
              <a:t>the names of </a:t>
            </a:r>
            <a:endParaRPr lang="ar-SA" sz="3200" b="1" dirty="0"/>
          </a:p>
          <a:p>
            <a:pPr algn="ctr"/>
            <a:r>
              <a:rPr lang="ar-SA" sz="3200" b="1" dirty="0" smtClean="0"/>
              <a:t> </a:t>
            </a:r>
            <a:r>
              <a:rPr lang="en-US" sz="3200" b="1" dirty="0" smtClean="0"/>
              <a:t>countries </a:t>
            </a:r>
            <a:r>
              <a:rPr lang="en-US" sz="3200" b="1" dirty="0"/>
              <a:t>and </a:t>
            </a:r>
            <a:r>
              <a:rPr lang="en-US" sz="3200" b="1" dirty="0" smtClean="0"/>
              <a:t>states</a:t>
            </a:r>
            <a:endParaRPr lang="ar-SA" sz="3200" b="1" dirty="0" smtClean="0"/>
          </a:p>
          <a:p>
            <a:pPr algn="ctr"/>
            <a:endParaRPr lang="ar-SA" sz="3200" b="1" dirty="0" smtClean="0"/>
          </a:p>
          <a:p>
            <a:pPr algn="ctr"/>
            <a:r>
              <a:rPr lang="en-US" sz="3200" dirty="0"/>
              <a:t>France(not ‘</a:t>
            </a:r>
            <a:r>
              <a:rPr lang="en-US" sz="3200" dirty="0">
                <a:solidFill>
                  <a:srgbClr val="FF0000"/>
                </a:solidFill>
              </a:rPr>
              <a:t>the France</a:t>
            </a:r>
            <a:r>
              <a:rPr lang="en-US" sz="3200" dirty="0"/>
              <a:t>’)Japan – </a:t>
            </a:r>
            <a:r>
              <a:rPr lang="en-US" sz="3200" dirty="0" smtClean="0"/>
              <a:t>West Germany </a:t>
            </a:r>
            <a:r>
              <a:rPr lang="en-US" sz="3200" dirty="0"/>
              <a:t>– Nigeria – Texas, </a:t>
            </a:r>
            <a:endParaRPr lang="en-US" sz="3200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But</a:t>
            </a:r>
            <a:r>
              <a:rPr lang="en-US" sz="3200" dirty="0" smtClean="0"/>
              <a:t> </a:t>
            </a:r>
            <a:r>
              <a:rPr lang="en-US" sz="3200" dirty="0"/>
              <a:t>we say </a:t>
            </a:r>
            <a:r>
              <a:rPr lang="en-US" sz="3200" b="1" dirty="0">
                <a:solidFill>
                  <a:srgbClr val="FF0000"/>
                </a:solidFill>
              </a:rPr>
              <a:t>the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dirty="0" smtClean="0"/>
              <a:t>with </a:t>
            </a:r>
            <a:r>
              <a:rPr lang="en-US" sz="3200" dirty="0"/>
              <a:t>names which include words </a:t>
            </a:r>
            <a:r>
              <a:rPr lang="en-US" sz="3200" dirty="0" smtClean="0"/>
              <a:t>like</a:t>
            </a:r>
          </a:p>
          <a:p>
            <a:pPr algn="ctr"/>
            <a:endParaRPr lang="en-US" sz="3200" dirty="0" smtClean="0"/>
          </a:p>
        </p:txBody>
      </p:sp>
      <p:sp>
        <p:nvSpPr>
          <p:cNvPr id="6" name="مربع نص 5"/>
          <p:cNvSpPr txBox="1"/>
          <p:nvPr/>
        </p:nvSpPr>
        <p:spPr>
          <a:xfrm>
            <a:off x="857224" y="5072074"/>
            <a:ext cx="70723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/>
              <a:t>Republic  - union -  kingdom - states</a:t>
            </a:r>
            <a:endParaRPr lang="ar-SA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45259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/>
              <a:t> German Federal </a:t>
            </a:r>
            <a:r>
              <a:rPr lang="en-US" sz="4000" b="1" dirty="0" smtClean="0"/>
              <a:t>Republic</a:t>
            </a:r>
          </a:p>
          <a:p>
            <a:pPr algn="ctr">
              <a:lnSpc>
                <a:spcPct val="150000"/>
              </a:lnSpc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</a:t>
            </a:r>
            <a:r>
              <a:rPr lang="en-US" sz="4000" dirty="0" smtClean="0"/>
              <a:t> </a:t>
            </a:r>
            <a:r>
              <a:rPr lang="en-US" sz="4000" dirty="0" smtClean="0"/>
              <a:t>Soviet </a:t>
            </a:r>
            <a:r>
              <a:rPr lang="en-US" sz="4000" b="1" dirty="0"/>
              <a:t>Union</a:t>
            </a:r>
            <a:r>
              <a:rPr lang="en-US" sz="4000" dirty="0"/>
              <a:t> </a:t>
            </a:r>
            <a:endParaRPr lang="en-US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The</a:t>
            </a:r>
            <a:r>
              <a:rPr lang="en-US" sz="4000" dirty="0" smtClean="0"/>
              <a:t> United </a:t>
            </a:r>
            <a:r>
              <a:rPr lang="en-US" sz="4000" b="1" dirty="0"/>
              <a:t>States</a:t>
            </a:r>
            <a:r>
              <a:rPr lang="en-US" sz="4000" dirty="0"/>
              <a:t> </a:t>
            </a:r>
            <a:r>
              <a:rPr lang="en-US" sz="4000" dirty="0" smtClean="0"/>
              <a:t>(of America) </a:t>
            </a:r>
            <a:endParaRPr lang="en-US" sz="4000" dirty="0"/>
          </a:p>
          <a:p>
            <a:pPr algn="ctr">
              <a:lnSpc>
                <a:spcPct val="150000"/>
              </a:lnSpc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</a:t>
            </a:r>
            <a:r>
              <a:rPr lang="en-US" sz="4000" dirty="0" smtClean="0"/>
              <a:t> </a:t>
            </a:r>
            <a:r>
              <a:rPr lang="en-US" sz="4000" b="1" dirty="0"/>
              <a:t>United</a:t>
            </a:r>
            <a:r>
              <a:rPr lang="en-US" sz="4000" dirty="0"/>
              <a:t> Arab Emirates </a:t>
            </a:r>
            <a:endParaRPr lang="en-US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</a:t>
            </a:r>
            <a:r>
              <a:rPr lang="en-US" sz="4000" dirty="0" smtClean="0"/>
              <a:t> </a:t>
            </a:r>
            <a:r>
              <a:rPr lang="en-US" sz="4000" dirty="0"/>
              <a:t>United </a:t>
            </a:r>
            <a:r>
              <a:rPr lang="en-US" sz="4000" b="1" dirty="0"/>
              <a:t>Kingdom</a:t>
            </a:r>
            <a:r>
              <a:rPr lang="en-US" sz="4000" dirty="0"/>
              <a:t> </a:t>
            </a:r>
            <a:endParaRPr lang="en-US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</a:t>
            </a:r>
            <a:r>
              <a:rPr lang="en-US" sz="4000" dirty="0" smtClean="0"/>
              <a:t> </a:t>
            </a:r>
            <a:r>
              <a:rPr lang="en-US" sz="4000" b="1" dirty="0"/>
              <a:t>Republic</a:t>
            </a:r>
            <a:r>
              <a:rPr lang="en-US" sz="4000" dirty="0"/>
              <a:t> of Ireland.</a:t>
            </a:r>
            <a:endParaRPr lang="ar-SA" sz="4000" dirty="0"/>
          </a:p>
        </p:txBody>
      </p:sp>
      <p:pic>
        <p:nvPicPr>
          <p:cNvPr id="6" name="صورة 5" descr="USA_120-animated-flag-gif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72" y="2714620"/>
            <a:ext cx="1143000" cy="857250"/>
          </a:xfrm>
          <a:prstGeom prst="rect">
            <a:avLst/>
          </a:prstGeom>
        </p:spPr>
      </p:pic>
      <p:pic>
        <p:nvPicPr>
          <p:cNvPr id="7" name="صورة 6" descr="United-Arab-Emirates_120-animated-flag-gif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3786190"/>
            <a:ext cx="1143000" cy="857250"/>
          </a:xfrm>
          <a:prstGeom prst="rect">
            <a:avLst/>
          </a:prstGeom>
        </p:spPr>
      </p:pic>
      <p:pic>
        <p:nvPicPr>
          <p:cNvPr id="8" name="صورة 7" descr="Moving-picture-United-Kingdom-flag-waving-in-wind-animated-gi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4857760"/>
            <a:ext cx="904875" cy="628650"/>
          </a:xfrm>
          <a:prstGeom prst="rect">
            <a:avLst/>
          </a:prstGeom>
        </p:spPr>
      </p:pic>
      <p:pic>
        <p:nvPicPr>
          <p:cNvPr id="9" name="صورة 8" descr="Germany-with-Eagle_120-animated-flag-gifs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396" y="428604"/>
            <a:ext cx="1333501" cy="1000126"/>
          </a:xfrm>
          <a:prstGeom prst="rect">
            <a:avLst/>
          </a:prstGeom>
        </p:spPr>
      </p:pic>
      <p:pic>
        <p:nvPicPr>
          <p:cNvPr id="10" name="صورة 9" descr="USSR_120-animated-flag-gifs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12" y="1500174"/>
            <a:ext cx="1428760" cy="1071571"/>
          </a:xfrm>
          <a:prstGeom prst="rect">
            <a:avLst/>
          </a:prstGeom>
        </p:spPr>
      </p:pic>
      <p:pic>
        <p:nvPicPr>
          <p:cNvPr id="11" name="صورة 10" descr="Ireland_120-animated-flag-gifs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6" y="5786454"/>
            <a:ext cx="1143000" cy="8572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/>
              <a:t>we also use </a:t>
            </a:r>
            <a:r>
              <a:rPr lang="en-US" sz="3600" dirty="0" smtClean="0"/>
              <a:t>the with </a:t>
            </a:r>
            <a:r>
              <a:rPr lang="en-US" sz="3600" dirty="0">
                <a:solidFill>
                  <a:srgbClr val="FF0000"/>
                </a:solidFill>
              </a:rPr>
              <a:t>plural</a:t>
            </a:r>
            <a:r>
              <a:rPr lang="en-US" sz="3600" dirty="0"/>
              <a:t> names:</a:t>
            </a:r>
          </a:p>
          <a:p>
            <a:pPr algn="ctr">
              <a:buNone/>
            </a:pPr>
            <a:r>
              <a:rPr lang="en-US" sz="3600" b="1" dirty="0" smtClean="0"/>
              <a:t>The</a:t>
            </a:r>
            <a:r>
              <a:rPr lang="en-US" sz="3600" dirty="0" smtClean="0"/>
              <a:t> </a:t>
            </a:r>
            <a:r>
              <a:rPr lang="en-US" sz="3600" dirty="0" smtClean="0"/>
              <a:t>Netherland</a:t>
            </a:r>
            <a:r>
              <a:rPr lang="en-US" sz="3600" dirty="0" smtClean="0">
                <a:solidFill>
                  <a:srgbClr val="FF0000"/>
                </a:solidFill>
              </a:rPr>
              <a:t>s</a:t>
            </a:r>
            <a:r>
              <a:rPr lang="en-US" sz="3600" dirty="0" smtClean="0"/>
              <a:t> </a:t>
            </a:r>
            <a:r>
              <a:rPr lang="en-US" sz="3600" dirty="0"/>
              <a:t>– </a:t>
            </a:r>
            <a:r>
              <a:rPr lang="en-US" sz="3600" b="1" dirty="0"/>
              <a:t>the</a:t>
            </a:r>
            <a:r>
              <a:rPr lang="en-US" sz="3600" dirty="0"/>
              <a:t> Philippine</a:t>
            </a:r>
            <a:r>
              <a:rPr lang="en-US" sz="3600" dirty="0">
                <a:solidFill>
                  <a:srgbClr val="FF0000"/>
                </a:solidFill>
              </a:rPr>
              <a:t>s</a:t>
            </a:r>
            <a:endParaRPr lang="ar-SA" sz="3600" dirty="0">
              <a:solidFill>
                <a:srgbClr val="FF0000"/>
              </a:solidFill>
            </a:endParaRPr>
          </a:p>
        </p:txBody>
      </p:sp>
      <p:pic>
        <p:nvPicPr>
          <p:cNvPr id="5" name="صورة 4" descr="tumblr_mw44wuINVy1sgw6feo1_1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000372"/>
            <a:ext cx="7786711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320</Words>
  <Application>Microsoft Office PowerPoint</Application>
  <PresentationFormat>On-screen Show (4:3)</PresentationFormat>
  <Paragraphs>69</Paragraphs>
  <Slides>16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سمة Office</vt:lpstr>
      <vt:lpstr>(Unit 76)  Geographical names  with and without  The. </vt:lpstr>
      <vt:lpstr>Slide 2</vt:lpstr>
      <vt:lpstr>Slide 3</vt:lpstr>
      <vt:lpstr>Continents</vt:lpstr>
      <vt:lpstr>Slide 5</vt:lpstr>
      <vt:lpstr>Slide 6</vt:lpstr>
      <vt:lpstr>Countries and states</vt:lpstr>
      <vt:lpstr>Slide 8</vt:lpstr>
      <vt:lpstr>Slide 9</vt:lpstr>
      <vt:lpstr>Cities</vt:lpstr>
      <vt:lpstr>Islands</vt:lpstr>
      <vt:lpstr>Regions</vt:lpstr>
      <vt:lpstr>Mountains</vt:lpstr>
      <vt:lpstr>Slide 14</vt:lpstr>
      <vt:lpstr>Lakes</vt:lpstr>
      <vt:lpstr>Names of Oceans/Seas/Rivers/canals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DLO_oL</dc:creator>
  <cp:lastModifiedBy>user</cp:lastModifiedBy>
  <cp:revision>59</cp:revision>
  <dcterms:created xsi:type="dcterms:W3CDTF">2013-11-21T22:09:29Z</dcterms:created>
  <dcterms:modified xsi:type="dcterms:W3CDTF">2014-03-19T04:52:28Z</dcterms:modified>
</cp:coreProperties>
</file>