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73" r:id="rId13"/>
    <p:sldId id="269" r:id="rId14"/>
    <p:sldId id="270" r:id="rId15"/>
    <p:sldId id="271" r:id="rId16"/>
    <p:sldId id="272" r:id="rId17"/>
    <p:sldId id="268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64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DB15-A836-47F0-8726-C29CA66820E8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B412-1106-4298-B222-7F5F822F25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DB15-A836-47F0-8726-C29CA66820E8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B412-1106-4298-B222-7F5F822F25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DB15-A836-47F0-8726-C29CA66820E8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B412-1106-4298-B222-7F5F822F25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DB15-A836-47F0-8726-C29CA66820E8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B412-1106-4298-B222-7F5F822F25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DB15-A836-47F0-8726-C29CA66820E8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B412-1106-4298-B222-7F5F822F25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DB15-A836-47F0-8726-C29CA66820E8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B412-1106-4298-B222-7F5F822F25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DB15-A836-47F0-8726-C29CA66820E8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B412-1106-4298-B222-7F5F822F25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DB15-A836-47F0-8726-C29CA66820E8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B412-1106-4298-B222-7F5F822F25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DB15-A836-47F0-8726-C29CA66820E8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B412-1106-4298-B222-7F5F822F25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DB15-A836-47F0-8726-C29CA66820E8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B412-1106-4298-B222-7F5F822F25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EDB15-A836-47F0-8726-C29CA66820E8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B412-1106-4298-B222-7F5F822F25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EDB15-A836-47F0-8726-C29CA66820E8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3B412-1106-4298-B222-7F5F822F259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2564904"/>
          </a:xfrm>
        </p:spPr>
        <p:txBody>
          <a:bodyPr>
            <a:normAutofit/>
          </a:bodyPr>
          <a:lstStyle/>
          <a:p>
            <a:r>
              <a:rPr lang="en-US" sz="8000" dirty="0" smtClean="0"/>
              <a:t>Unit 8</a:t>
            </a:r>
            <a:endParaRPr lang="en-US" sz="8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8064896" cy="2376264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Has/Have to</a:t>
            </a:r>
          </a:p>
          <a:p>
            <a:r>
              <a:rPr lang="en-US" sz="4000" b="1" dirty="0" smtClean="0">
                <a:solidFill>
                  <a:srgbClr val="0070C0"/>
                </a:solidFill>
              </a:rPr>
              <a:t>Modal Auxiliary</a:t>
            </a:r>
            <a:endParaRPr lang="en-US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850106"/>
          </a:xfrm>
        </p:spPr>
        <p:txBody>
          <a:bodyPr/>
          <a:lstStyle/>
          <a:p>
            <a:r>
              <a:rPr lang="en-US" dirty="0" smtClean="0"/>
              <a:t>Modal Auxiliary Verbs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836712"/>
            <a:ext cx="8435280" cy="5145435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They have things in common: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2" y="1484784"/>
          <a:ext cx="8784976" cy="518457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466311"/>
                <a:gridCol w="4318665"/>
              </a:tblGrid>
              <a:tr h="4142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Common</a:t>
                      </a:r>
                      <a:r>
                        <a:rPr lang="en-US" sz="2000" baseline="0" dirty="0" smtClean="0">
                          <a:solidFill>
                            <a:srgbClr val="0070C0"/>
                          </a:solidFill>
                        </a:rPr>
                        <a:t> things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Examples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09451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1.</a:t>
                      </a:r>
                      <a:r>
                        <a:rPr lang="en-US" sz="2400" baseline="0" dirty="0" smtClean="0"/>
                        <a:t> Help another verb. The verb form is the infinitive without </a:t>
                      </a:r>
                      <a:r>
                        <a:rPr lang="en-US" sz="2400" b="1" strike="sngStrike" baseline="0" dirty="0" smtClean="0"/>
                        <a:t>to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2400" baseline="0" dirty="0" smtClean="0"/>
                        <a:t>She </a:t>
                      </a:r>
                      <a:r>
                        <a:rPr lang="en-US" sz="2400" b="1" baseline="0" dirty="0" smtClean="0"/>
                        <a:t>can</a:t>
                      </a:r>
                      <a:r>
                        <a:rPr lang="en-US" sz="2400" b="1" strike="noStrike" baseline="0" dirty="0" smtClean="0"/>
                        <a:t> </a:t>
                      </a:r>
                      <a:r>
                        <a:rPr lang="en-US" sz="2400" b="1" strike="sngStrike" baseline="0" dirty="0" smtClean="0"/>
                        <a:t>to</a:t>
                      </a:r>
                      <a:r>
                        <a:rPr lang="en-US" sz="2400" b="1" strike="noStrike" baseline="0" dirty="0" smtClean="0"/>
                        <a:t> </a:t>
                      </a:r>
                      <a:r>
                        <a:rPr lang="en-US" sz="2400" b="1" baseline="0" dirty="0" smtClean="0"/>
                        <a:t>drive</a:t>
                      </a:r>
                      <a:r>
                        <a:rPr lang="en-US" sz="2400" baseline="0" dirty="0" smtClean="0"/>
                        <a:t>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2400" baseline="0" dirty="0" smtClean="0"/>
                        <a:t> I </a:t>
                      </a:r>
                      <a:r>
                        <a:rPr lang="en-US" sz="2400" b="1" baseline="0" dirty="0" smtClean="0"/>
                        <a:t>must </a:t>
                      </a:r>
                      <a:r>
                        <a:rPr lang="en-US" sz="2400" b="1" strike="sngStrike" baseline="0" dirty="0" smtClean="0"/>
                        <a:t>to</a:t>
                      </a:r>
                      <a:r>
                        <a:rPr lang="en-US" sz="2400" b="1" baseline="0" dirty="0" smtClean="0"/>
                        <a:t> get </a:t>
                      </a:r>
                      <a:r>
                        <a:rPr lang="en-US" sz="2400" baseline="0" dirty="0" smtClean="0"/>
                        <a:t>my hair cut.</a:t>
                      </a:r>
                      <a:endParaRPr lang="en-US" sz="2400" dirty="0"/>
                    </a:p>
                  </a:txBody>
                  <a:tcPr/>
                </a:tc>
              </a:tr>
              <a:tr h="109451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2.There</a:t>
                      </a:r>
                      <a:r>
                        <a:rPr lang="en-US" sz="2400" baseline="0" dirty="0" smtClean="0"/>
                        <a:t> is no </a:t>
                      </a:r>
                      <a:r>
                        <a:rPr lang="en-US" sz="2400" b="1" strike="sngStrike" baseline="0" dirty="0" smtClean="0"/>
                        <a:t>do/does</a:t>
                      </a:r>
                      <a:r>
                        <a:rPr lang="en-US" sz="2400" baseline="0" dirty="0" smtClean="0"/>
                        <a:t> in the question.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</a:t>
                      </a:r>
                      <a:r>
                        <a:rPr lang="en-US" sz="2400" strike="sngStrike" dirty="0" smtClean="0"/>
                        <a:t>Does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b="1" dirty="0" smtClean="0"/>
                        <a:t>Can</a:t>
                      </a:r>
                      <a:r>
                        <a:rPr lang="en-US" sz="2400" baseline="0" dirty="0" smtClean="0"/>
                        <a:t> she drive?</a:t>
                      </a:r>
                    </a:p>
                    <a:p>
                      <a:r>
                        <a:rPr lang="en-US" sz="2400" baseline="0" dirty="0" smtClean="0"/>
                        <a:t>-</a:t>
                      </a:r>
                      <a:r>
                        <a:rPr lang="en-US" sz="2400" strike="noStrike" baseline="0" dirty="0" smtClean="0"/>
                        <a:t> </a:t>
                      </a:r>
                      <a:r>
                        <a:rPr lang="en-US" sz="2400" strike="sngStrike" baseline="0" dirty="0" smtClean="0"/>
                        <a:t>Do </a:t>
                      </a:r>
                      <a:r>
                        <a:rPr lang="en-US" sz="2400" b="1" baseline="0" dirty="0" smtClean="0"/>
                        <a:t>Should</a:t>
                      </a:r>
                      <a:r>
                        <a:rPr lang="en-US" sz="2400" baseline="0" dirty="0" smtClean="0"/>
                        <a:t> I go to school now?</a:t>
                      </a:r>
                      <a:endParaRPr lang="en-US" sz="2400" dirty="0"/>
                    </a:p>
                  </a:txBody>
                  <a:tcPr/>
                </a:tc>
              </a:tr>
              <a:tr h="86042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3. The form is the same for all persons. No </a:t>
                      </a:r>
                      <a:r>
                        <a:rPr lang="en-US" sz="2400" b="1" strike="noStrike" dirty="0" smtClean="0"/>
                        <a:t>-s</a:t>
                      </a:r>
                      <a:endParaRPr lang="en-US" sz="2400" b="1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-He </a:t>
                      </a:r>
                      <a:r>
                        <a:rPr lang="en-US" sz="2400" b="1" dirty="0" smtClean="0"/>
                        <a:t>can</a:t>
                      </a:r>
                      <a:r>
                        <a:rPr lang="en-US" sz="2400" b="1" strike="sngStrike" dirty="0" smtClean="0"/>
                        <a:t>s</a:t>
                      </a:r>
                      <a:r>
                        <a:rPr lang="en-US" sz="2400" strike="sngStrike" dirty="0" smtClean="0"/>
                        <a:t> </a:t>
                      </a:r>
                      <a:r>
                        <a:rPr lang="en-US" sz="2400" dirty="0" smtClean="0"/>
                        <a:t>sing very well.</a:t>
                      </a:r>
                    </a:p>
                    <a:p>
                      <a:r>
                        <a:rPr lang="en-US" sz="2400" dirty="0" smtClean="0"/>
                        <a:t>- She </a:t>
                      </a:r>
                      <a:r>
                        <a:rPr lang="en-US" sz="2400" b="1" dirty="0" err="1" smtClean="0"/>
                        <a:t>should</a:t>
                      </a:r>
                      <a:r>
                        <a:rPr lang="en-US" sz="2400" b="1" strike="sngStrike" dirty="0" err="1" smtClean="0"/>
                        <a:t>s</a:t>
                      </a:r>
                      <a:r>
                        <a:rPr lang="en-US" sz="2400" b="1" strike="sngStrike" dirty="0" smtClean="0"/>
                        <a:t> </a:t>
                      </a:r>
                      <a:r>
                        <a:rPr lang="en-US" sz="2400" strike="noStrike" baseline="0" dirty="0" smtClean="0"/>
                        <a:t> study harder.</a:t>
                      </a:r>
                      <a:endParaRPr lang="en-US" sz="2400" strike="noStrike" dirty="0"/>
                    </a:p>
                  </a:txBody>
                  <a:tcPr/>
                </a:tc>
              </a:tr>
              <a:tr h="860424">
                <a:tc>
                  <a:txBody>
                    <a:bodyPr/>
                    <a:lstStyle/>
                    <a:p>
                      <a:r>
                        <a:rPr lang="en-US" sz="2400" b="1" strike="noStrike" dirty="0" smtClean="0"/>
                        <a:t>4</a:t>
                      </a:r>
                      <a:r>
                        <a:rPr lang="en-US" sz="2400" b="0" strike="noStrike" dirty="0" smtClean="0"/>
                        <a:t>.</a:t>
                      </a:r>
                      <a:r>
                        <a:rPr lang="en-US" sz="2400" b="0" strike="noStrike" baseline="0" dirty="0" smtClean="0"/>
                        <a:t> Add </a:t>
                      </a:r>
                      <a:r>
                        <a:rPr lang="en-US" sz="2400" b="1" strike="noStrike" baseline="0" dirty="0" err="1" smtClean="0"/>
                        <a:t>n’t</a:t>
                      </a:r>
                      <a:r>
                        <a:rPr lang="en-US" sz="2400" b="0" strike="noStrike" baseline="0" dirty="0" smtClean="0"/>
                        <a:t> to form the negative.</a:t>
                      </a:r>
                    </a:p>
                    <a:p>
                      <a:r>
                        <a:rPr lang="en-US" sz="2400" b="1" strike="noStrike" baseline="0" dirty="0" smtClean="0"/>
                        <a:t>Note: Will not= Won’t</a:t>
                      </a:r>
                      <a:endParaRPr lang="en-US" sz="2400" b="1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2400" strike="noStrike" dirty="0" smtClean="0"/>
                        <a:t>-</a:t>
                      </a:r>
                      <a:r>
                        <a:rPr lang="en-US" sz="2400" baseline="0" dirty="0" smtClean="0"/>
                        <a:t>She </a:t>
                      </a:r>
                      <a:r>
                        <a:rPr lang="en-US" sz="2400" b="1" baseline="0" dirty="0" smtClean="0"/>
                        <a:t>shouldn’t tell lies.</a:t>
                      </a:r>
                      <a:r>
                        <a:rPr lang="en-US" sz="2400" b="1" strike="noStrike" baseline="0" dirty="0" smtClean="0"/>
                        <a:t> </a:t>
                      </a:r>
                      <a:endParaRPr lang="en-US" sz="2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sz="2400" baseline="0" dirty="0" smtClean="0"/>
                        <a:t> I </a:t>
                      </a:r>
                      <a:r>
                        <a:rPr lang="en-US" sz="2400" b="1" baseline="0" dirty="0" smtClean="0"/>
                        <a:t>mustn’t get </a:t>
                      </a:r>
                      <a:r>
                        <a:rPr lang="en-US" sz="2400" baseline="0" dirty="0" smtClean="0"/>
                        <a:t>my hair cut.</a:t>
                      </a:r>
                      <a:endParaRPr lang="en-US" sz="2400" dirty="0" smtClean="0"/>
                    </a:p>
                  </a:txBody>
                  <a:tcPr/>
                </a:tc>
              </a:tr>
              <a:tr h="860424">
                <a:tc>
                  <a:txBody>
                    <a:bodyPr/>
                    <a:lstStyle/>
                    <a:p>
                      <a:r>
                        <a:rPr lang="en-US" sz="2400" b="1" strike="noStrike" dirty="0" smtClean="0"/>
                        <a:t>5. Refer to present &amp; future.</a:t>
                      </a:r>
                    </a:p>
                    <a:p>
                      <a:r>
                        <a:rPr lang="en-US" sz="2400" b="1" strike="noStrike" dirty="0" smtClean="0"/>
                        <a:t>Note: Could</a:t>
                      </a:r>
                      <a:r>
                        <a:rPr lang="en-US" sz="2400" b="1" strike="noStrike" baseline="0" dirty="0" smtClean="0"/>
                        <a:t> </a:t>
                      </a:r>
                      <a:r>
                        <a:rPr lang="en-US" sz="2400" b="0" strike="noStrike" baseline="0" dirty="0" smtClean="0"/>
                        <a:t>past tense of </a:t>
                      </a:r>
                      <a:r>
                        <a:rPr lang="en-US" sz="2400" b="1" strike="noStrike" baseline="0" dirty="0" smtClean="0"/>
                        <a:t>can.</a:t>
                      </a:r>
                      <a:endParaRPr lang="en-US" sz="2400" b="1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trike="noStrike" dirty="0" smtClean="0"/>
                        <a:t>-I </a:t>
                      </a:r>
                      <a:r>
                        <a:rPr lang="en-US" sz="2400" b="1" strike="noStrike" dirty="0" smtClean="0"/>
                        <a:t>Should</a:t>
                      </a:r>
                      <a:r>
                        <a:rPr lang="en-US" sz="2400" strike="noStrike" dirty="0" smtClean="0"/>
                        <a:t> go to school </a:t>
                      </a:r>
                      <a:r>
                        <a:rPr lang="en-US" sz="2400" b="1" strike="noStrike" dirty="0" smtClean="0"/>
                        <a:t>tomorrow</a:t>
                      </a:r>
                      <a:r>
                        <a:rPr lang="en-US" sz="2400" strike="noStrike" dirty="0" smtClean="0"/>
                        <a:t>.</a:t>
                      </a:r>
                    </a:p>
                    <a:p>
                      <a:r>
                        <a:rPr lang="en-US" sz="2400" strike="noStrike" dirty="0" smtClean="0"/>
                        <a:t>- I </a:t>
                      </a:r>
                      <a:r>
                        <a:rPr lang="en-US" sz="2400" b="1" strike="noStrike" dirty="0" smtClean="0"/>
                        <a:t>could</a:t>
                      </a:r>
                      <a:r>
                        <a:rPr lang="en-US" sz="2400" strike="noStrike" dirty="0" smtClean="0"/>
                        <a:t> swim when I </a:t>
                      </a:r>
                      <a:r>
                        <a:rPr lang="en-US" sz="2400" b="1" strike="noStrike" dirty="0" smtClean="0"/>
                        <a:t>was</a:t>
                      </a:r>
                      <a:r>
                        <a:rPr lang="en-US" sz="2400" strike="noStrike" dirty="0" smtClean="0"/>
                        <a:t> there.</a:t>
                      </a:r>
                      <a:endParaRPr lang="en-US" sz="2400" strike="noStrik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Should+ Infinitive without </a:t>
            </a:r>
            <a:r>
              <a:rPr lang="en-US" strike="sngStrike" dirty="0" smtClean="0"/>
              <a:t>to</a:t>
            </a:r>
            <a:endParaRPr lang="en-US" strike="sngStrik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Positive Form: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59632" y="2348880"/>
          <a:ext cx="4572000" cy="35352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4000"/>
                <a:gridCol w="1524000"/>
                <a:gridCol w="152400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Subject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should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Infinitive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</a:t>
                      </a:r>
                    </a:p>
                    <a:p>
                      <a:r>
                        <a:rPr lang="en-US" sz="2400" dirty="0" smtClean="0"/>
                        <a:t>We</a:t>
                      </a:r>
                    </a:p>
                    <a:p>
                      <a:r>
                        <a:rPr lang="en-US" sz="2400" dirty="0" smtClean="0"/>
                        <a:t>You</a:t>
                      </a:r>
                    </a:p>
                    <a:p>
                      <a:r>
                        <a:rPr lang="en-US" sz="2400" dirty="0" smtClean="0"/>
                        <a:t>They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should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eat lunch.</a:t>
                      </a:r>
                      <a:endParaRPr lang="en-US" sz="24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</a:t>
                      </a:r>
                    </a:p>
                    <a:p>
                      <a:r>
                        <a:rPr lang="en-US" sz="2400" dirty="0" smtClean="0"/>
                        <a:t>She </a:t>
                      </a:r>
                    </a:p>
                    <a:p>
                      <a:r>
                        <a:rPr lang="en-US" sz="2400" dirty="0" smtClean="0"/>
                        <a:t>It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should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eat lunch.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Should+ Infinitive without </a:t>
            </a:r>
            <a:r>
              <a:rPr lang="en-US" strike="sngStrike" dirty="0" smtClean="0"/>
              <a:t>to</a:t>
            </a:r>
            <a:endParaRPr lang="en-US" strike="sngStrik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Negative Form: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59632" y="2348880"/>
          <a:ext cx="4572000" cy="35352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4000"/>
                <a:gridCol w="1524000"/>
                <a:gridCol w="152400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Subject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Should + not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Infinitive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</a:t>
                      </a:r>
                    </a:p>
                    <a:p>
                      <a:r>
                        <a:rPr lang="en-US" sz="2400" dirty="0" smtClean="0"/>
                        <a:t>We</a:t>
                      </a:r>
                    </a:p>
                    <a:p>
                      <a:r>
                        <a:rPr lang="en-US" sz="2400" dirty="0" smtClean="0"/>
                        <a:t>You</a:t>
                      </a:r>
                    </a:p>
                    <a:p>
                      <a:r>
                        <a:rPr lang="en-US" sz="2400" dirty="0" smtClean="0"/>
                        <a:t>They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shouldn’t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eat dinner.</a:t>
                      </a:r>
                      <a:endParaRPr lang="en-US" sz="24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</a:t>
                      </a:r>
                    </a:p>
                    <a:p>
                      <a:r>
                        <a:rPr lang="en-US" sz="2400" dirty="0" smtClean="0"/>
                        <a:t>She </a:t>
                      </a:r>
                    </a:p>
                    <a:p>
                      <a:r>
                        <a:rPr lang="en-US" sz="2400" dirty="0" smtClean="0"/>
                        <a:t>It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shouldn't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eat</a:t>
                      </a:r>
                      <a:r>
                        <a:rPr lang="en-US" sz="2400" baseline="0" dirty="0" smtClean="0"/>
                        <a:t> dinner</a:t>
                      </a:r>
                      <a:r>
                        <a:rPr lang="en-US" sz="240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 + subject + Infinitive?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Short Answer Form: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755576" y="1988840"/>
          <a:ext cx="7704855" cy="396200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40291"/>
                <a:gridCol w="1640291"/>
                <a:gridCol w="1534952"/>
                <a:gridCol w="2889321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Should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Subject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Infinitive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Answer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Should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</a:t>
                      </a:r>
                    </a:p>
                    <a:p>
                      <a:r>
                        <a:rPr lang="en-US" sz="2800" dirty="0" smtClean="0"/>
                        <a:t>We</a:t>
                      </a:r>
                    </a:p>
                    <a:p>
                      <a:r>
                        <a:rPr lang="en-US" sz="2800" dirty="0" smtClean="0"/>
                        <a:t>You</a:t>
                      </a:r>
                    </a:p>
                    <a:p>
                      <a:r>
                        <a:rPr lang="en-US" sz="2800" dirty="0" smtClean="0"/>
                        <a:t>They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eat lunch?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Yes, you should.</a:t>
                      </a:r>
                    </a:p>
                    <a:p>
                      <a:r>
                        <a:rPr lang="en-US" sz="2800" b="1" dirty="0" smtClean="0"/>
                        <a:t>Yes, we should.</a:t>
                      </a:r>
                    </a:p>
                    <a:p>
                      <a:r>
                        <a:rPr lang="en-US" sz="2800" b="1" dirty="0" smtClean="0"/>
                        <a:t>Yes, I should.</a:t>
                      </a:r>
                    </a:p>
                    <a:p>
                      <a:r>
                        <a:rPr lang="en-US" sz="2800" b="1" dirty="0" smtClean="0"/>
                        <a:t>Yes, they should.</a:t>
                      </a:r>
                      <a:endParaRPr lang="en-US" sz="2800" b="1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Should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He</a:t>
                      </a:r>
                    </a:p>
                    <a:p>
                      <a:r>
                        <a:rPr lang="en-US" sz="2800" dirty="0" smtClean="0"/>
                        <a:t>She </a:t>
                      </a:r>
                    </a:p>
                    <a:p>
                      <a:r>
                        <a:rPr lang="en-US" sz="2800" dirty="0" smtClean="0"/>
                        <a:t>It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eat lunch?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Yes, he should.</a:t>
                      </a:r>
                    </a:p>
                    <a:p>
                      <a:r>
                        <a:rPr lang="en-US" sz="2800" b="1" dirty="0" smtClean="0"/>
                        <a:t>Yes, she should.</a:t>
                      </a:r>
                    </a:p>
                    <a:p>
                      <a:r>
                        <a:rPr lang="en-US" sz="2800" b="1" dirty="0" smtClean="0"/>
                        <a:t>Yes, it should.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Should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Use:</a:t>
            </a:r>
          </a:p>
          <a:p>
            <a:pPr>
              <a:buFontTx/>
              <a:buChar char="-"/>
            </a:pPr>
            <a:r>
              <a:rPr lang="en-US" dirty="0" smtClean="0"/>
              <a:t>Express what the speaker thinks is right or the best to do (</a:t>
            </a:r>
            <a:r>
              <a:rPr lang="en-US" u="sng" dirty="0" smtClean="0"/>
              <a:t>Mild obligation </a:t>
            </a:r>
            <a:r>
              <a:rPr lang="en-US" dirty="0" smtClean="0"/>
              <a:t>or </a:t>
            </a:r>
            <a:r>
              <a:rPr lang="en-US" u="sng" dirty="0" smtClean="0"/>
              <a:t>advice</a:t>
            </a:r>
            <a:r>
              <a:rPr lang="en-US" dirty="0" smtClean="0"/>
              <a:t>).</a:t>
            </a:r>
          </a:p>
          <a:p>
            <a:pPr>
              <a:buNone/>
            </a:pPr>
            <a:r>
              <a:rPr lang="en-US" dirty="0" smtClean="0"/>
              <a:t>e.g. </a:t>
            </a:r>
          </a:p>
          <a:p>
            <a:pPr>
              <a:buNone/>
            </a:pPr>
            <a:r>
              <a:rPr lang="en-US" dirty="0" smtClean="0"/>
              <a:t>1- I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should</a:t>
            </a:r>
            <a:r>
              <a:rPr lang="en-US" dirty="0" smtClean="0"/>
              <a:t> do more work. (This is my opinion)</a:t>
            </a:r>
          </a:p>
          <a:p>
            <a:pPr>
              <a:buNone/>
            </a:pPr>
            <a:r>
              <a:rPr lang="en-US" dirty="0" smtClean="0"/>
              <a:t>2- You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should</a:t>
            </a:r>
            <a:r>
              <a:rPr lang="en-US" dirty="0" smtClean="0"/>
              <a:t> do ore work. (I’m telling my advice)</a:t>
            </a:r>
          </a:p>
          <a:p>
            <a:pPr>
              <a:buNone/>
            </a:pPr>
            <a:r>
              <a:rPr lang="en-US" dirty="0" smtClean="0"/>
              <a:t>3- Do you think we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should</a:t>
            </a:r>
            <a:r>
              <a:rPr lang="en-US" dirty="0" smtClean="0"/>
              <a:t> do more work? (I’m asking you for your advice)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Should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196752"/>
            <a:ext cx="8363272" cy="54006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Use:</a:t>
            </a:r>
          </a:p>
          <a:p>
            <a:pPr>
              <a:buFontTx/>
              <a:buChar char="-"/>
            </a:pPr>
            <a:r>
              <a:rPr lang="en-US" dirty="0" smtClean="0"/>
              <a:t>Express negative advice.</a:t>
            </a:r>
          </a:p>
          <a:p>
            <a:pPr>
              <a:buNone/>
            </a:pPr>
            <a:r>
              <a:rPr lang="en-US" dirty="0" smtClean="0"/>
              <a:t>e.g. </a:t>
            </a:r>
          </a:p>
          <a:p>
            <a:pPr>
              <a:buNone/>
            </a:pPr>
            <a:r>
              <a:rPr lang="en-US" dirty="0" smtClean="0"/>
              <a:t>1- You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shouldn’t</a:t>
            </a:r>
            <a:r>
              <a:rPr lang="en-US" dirty="0" smtClean="0"/>
              <a:t> do more work. It’s bad for your health.</a:t>
            </a:r>
          </a:p>
          <a:p>
            <a:pPr>
              <a:buNone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Note:</a:t>
            </a:r>
          </a:p>
          <a:p>
            <a:pPr>
              <a:buNone/>
            </a:pPr>
            <a:r>
              <a:rPr lang="en-US" dirty="0" smtClean="0"/>
              <a:t>When </a:t>
            </a: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Should</a:t>
            </a:r>
            <a:r>
              <a:rPr lang="en-US" dirty="0" smtClean="0"/>
              <a:t> expresses opinion, it is often introduced by </a:t>
            </a: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 think </a:t>
            </a:r>
            <a:r>
              <a:rPr lang="en-US" dirty="0" smtClean="0"/>
              <a:t>or </a:t>
            </a: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 don’t think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1-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 think </a:t>
            </a:r>
            <a:r>
              <a:rPr lang="en-US" dirty="0" smtClean="0"/>
              <a:t>you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should</a:t>
            </a:r>
            <a:r>
              <a:rPr lang="en-US" dirty="0" smtClean="0"/>
              <a:t> go home.</a:t>
            </a:r>
          </a:p>
          <a:p>
            <a:pPr>
              <a:buNone/>
            </a:pPr>
            <a:r>
              <a:rPr lang="en-US" dirty="0" smtClean="0"/>
              <a:t>2-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 don’t think </a:t>
            </a:r>
            <a:r>
              <a:rPr lang="en-US" dirty="0" smtClean="0"/>
              <a:t>you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should</a:t>
            </a:r>
            <a:r>
              <a:rPr lang="en-US" dirty="0" smtClean="0"/>
              <a:t> go home.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must+ Infinitive without </a:t>
            </a:r>
            <a:r>
              <a:rPr lang="en-US" strike="sngStrike" dirty="0" smtClean="0"/>
              <a:t>to</a:t>
            </a:r>
            <a:endParaRPr lang="en-US" strike="sngStrik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Positive Form: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59632" y="2348880"/>
          <a:ext cx="4572000" cy="35352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4000"/>
                <a:gridCol w="1524000"/>
                <a:gridCol w="152400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Subject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should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Infinitive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</a:t>
                      </a:r>
                    </a:p>
                    <a:p>
                      <a:r>
                        <a:rPr lang="en-US" sz="2400" dirty="0" smtClean="0"/>
                        <a:t>We</a:t>
                      </a:r>
                    </a:p>
                    <a:p>
                      <a:r>
                        <a:rPr lang="en-US" sz="2400" dirty="0" smtClean="0"/>
                        <a:t>You</a:t>
                      </a:r>
                    </a:p>
                    <a:p>
                      <a:r>
                        <a:rPr lang="en-US" sz="2400" dirty="0" smtClean="0"/>
                        <a:t>They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must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eat lunch.</a:t>
                      </a:r>
                      <a:endParaRPr lang="en-US" sz="24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</a:t>
                      </a:r>
                    </a:p>
                    <a:p>
                      <a:r>
                        <a:rPr lang="en-US" sz="2400" dirty="0" smtClean="0"/>
                        <a:t>She </a:t>
                      </a:r>
                    </a:p>
                    <a:p>
                      <a:r>
                        <a:rPr lang="en-US" sz="2400" dirty="0" smtClean="0"/>
                        <a:t>It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must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eat lunch.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Must+ Infinitive without </a:t>
            </a:r>
            <a:r>
              <a:rPr lang="en-US" strike="sngStrike" dirty="0" smtClean="0"/>
              <a:t>to</a:t>
            </a:r>
            <a:endParaRPr lang="en-US" strike="sngStrik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Negative Form: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59632" y="2348880"/>
          <a:ext cx="4572000" cy="35352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4000"/>
                <a:gridCol w="1524000"/>
                <a:gridCol w="152400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Subject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Should + not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Infinitive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</a:t>
                      </a:r>
                    </a:p>
                    <a:p>
                      <a:r>
                        <a:rPr lang="en-US" sz="2400" dirty="0" smtClean="0"/>
                        <a:t>We</a:t>
                      </a:r>
                    </a:p>
                    <a:p>
                      <a:r>
                        <a:rPr lang="en-US" sz="2400" dirty="0" smtClean="0"/>
                        <a:t>You</a:t>
                      </a:r>
                    </a:p>
                    <a:p>
                      <a:r>
                        <a:rPr lang="en-US" sz="2400" dirty="0" smtClean="0"/>
                        <a:t>They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mustn’t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steal.</a:t>
                      </a:r>
                      <a:endParaRPr lang="en-US" sz="24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</a:t>
                      </a:r>
                    </a:p>
                    <a:p>
                      <a:r>
                        <a:rPr lang="en-US" sz="2400" dirty="0" smtClean="0"/>
                        <a:t>She </a:t>
                      </a:r>
                    </a:p>
                    <a:p>
                      <a:r>
                        <a:rPr lang="en-US" sz="2400" dirty="0" smtClean="0"/>
                        <a:t>It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mustn’t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steal.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9221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Must + subject + Infinitive?*</a:t>
            </a:r>
            <a:br>
              <a:rPr lang="en-US" dirty="0" smtClean="0"/>
            </a:br>
            <a:r>
              <a:rPr lang="en-US" sz="2200" dirty="0"/>
              <a:t>*</a:t>
            </a:r>
            <a:r>
              <a:rPr lang="en-US" sz="3100" dirty="0" smtClean="0"/>
              <a:t>The use of </a:t>
            </a:r>
            <a:r>
              <a:rPr lang="en-US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have to </a:t>
            </a:r>
            <a:r>
              <a:rPr lang="en-US" sz="3100" dirty="0" smtClean="0"/>
              <a:t>is more common than </a:t>
            </a:r>
            <a:r>
              <a:rPr lang="en-US" sz="31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must.</a:t>
            </a:r>
            <a:endParaRPr lang="en-US" sz="31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412776"/>
            <a:ext cx="8280920" cy="5328592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Short Answer Form: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755576" y="2204864"/>
          <a:ext cx="7704855" cy="374598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40291"/>
                <a:gridCol w="1640291"/>
                <a:gridCol w="1534952"/>
                <a:gridCol w="2889321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Should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Subject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Infinitive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Answer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Must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</a:t>
                      </a:r>
                    </a:p>
                    <a:p>
                      <a:r>
                        <a:rPr lang="en-US" sz="2800" dirty="0" smtClean="0"/>
                        <a:t>We</a:t>
                      </a:r>
                    </a:p>
                    <a:p>
                      <a:r>
                        <a:rPr lang="en-US" sz="2800" dirty="0" smtClean="0"/>
                        <a:t>You</a:t>
                      </a:r>
                    </a:p>
                    <a:p>
                      <a:r>
                        <a:rPr lang="en-US" sz="2800" dirty="0" smtClean="0"/>
                        <a:t>They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eat lunch?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Yes, you must.</a:t>
                      </a:r>
                    </a:p>
                    <a:p>
                      <a:r>
                        <a:rPr lang="en-US" sz="2800" b="1" dirty="0" smtClean="0"/>
                        <a:t>Yes, we must.</a:t>
                      </a:r>
                    </a:p>
                    <a:p>
                      <a:r>
                        <a:rPr lang="en-US" sz="2800" b="1" dirty="0" smtClean="0"/>
                        <a:t>Yes, I must.</a:t>
                      </a:r>
                    </a:p>
                    <a:p>
                      <a:r>
                        <a:rPr lang="en-US" sz="2800" b="1" dirty="0" smtClean="0"/>
                        <a:t>Yes, they must.</a:t>
                      </a:r>
                      <a:endParaRPr lang="en-US" sz="2800" b="1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Must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He</a:t>
                      </a:r>
                    </a:p>
                    <a:p>
                      <a:r>
                        <a:rPr lang="en-US" sz="2800" dirty="0" smtClean="0"/>
                        <a:t>She </a:t>
                      </a:r>
                    </a:p>
                    <a:p>
                      <a:r>
                        <a:rPr lang="en-US" sz="2800" dirty="0" smtClean="0"/>
                        <a:t>It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eat lunch?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Yes, he must.</a:t>
                      </a:r>
                    </a:p>
                    <a:p>
                      <a:r>
                        <a:rPr lang="en-US" sz="2800" b="1" dirty="0" smtClean="0"/>
                        <a:t>Yes, she must.</a:t>
                      </a:r>
                    </a:p>
                    <a:p>
                      <a:r>
                        <a:rPr lang="en-US" sz="2800" b="1" dirty="0" smtClean="0"/>
                        <a:t>Yes, it must.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Must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196752"/>
            <a:ext cx="8280920" cy="5400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Use:</a:t>
            </a:r>
          </a:p>
          <a:p>
            <a:pPr>
              <a:buNone/>
            </a:pPr>
            <a:r>
              <a:rPr lang="en-US" sz="3800" dirty="0" smtClean="0"/>
              <a:t>1- Express </a:t>
            </a:r>
            <a:r>
              <a:rPr lang="en-US" sz="3800" u="sng" dirty="0" smtClean="0"/>
              <a:t>strong obligation </a:t>
            </a:r>
            <a:r>
              <a:rPr lang="en-US" sz="3800" dirty="0" smtClean="0"/>
              <a:t>comes from </a:t>
            </a:r>
            <a:r>
              <a:rPr lang="en-US" sz="3800" u="sng" dirty="0" smtClean="0"/>
              <a:t>inside</a:t>
            </a:r>
            <a:r>
              <a:rPr lang="en-US" sz="3800" dirty="0" smtClean="0"/>
              <a:t> the speaker.</a:t>
            </a:r>
          </a:p>
          <a:p>
            <a:pPr>
              <a:buNone/>
            </a:pPr>
            <a:r>
              <a:rPr lang="en-US" sz="3800" dirty="0" smtClean="0"/>
              <a:t>e.g. I </a:t>
            </a:r>
            <a:r>
              <a:rPr lang="en-US" sz="3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must </a:t>
            </a:r>
            <a:r>
              <a:rPr lang="en-US" sz="3800" dirty="0" smtClean="0"/>
              <a:t>do more work. (I think this is necessary).</a:t>
            </a:r>
          </a:p>
          <a:p>
            <a:pPr>
              <a:buNone/>
            </a:pPr>
            <a:endParaRPr lang="en-US" sz="3800" dirty="0" smtClean="0"/>
          </a:p>
          <a:p>
            <a:pPr>
              <a:buNone/>
            </a:pPr>
            <a:r>
              <a:rPr lang="en-US" sz="3800" dirty="0" smtClean="0"/>
              <a:t>2- Express </a:t>
            </a:r>
            <a:r>
              <a:rPr lang="en-US" sz="3800" u="sng" dirty="0" smtClean="0"/>
              <a:t>the authority </a:t>
            </a:r>
            <a:r>
              <a:rPr lang="en-US" sz="3800" dirty="0" smtClean="0"/>
              <a:t>of the speaker (sounds bossy).</a:t>
            </a:r>
          </a:p>
          <a:p>
            <a:pPr>
              <a:buNone/>
            </a:pPr>
            <a:r>
              <a:rPr lang="en-US" sz="3800" dirty="0" smtClean="0"/>
              <a:t>e.g. You </a:t>
            </a:r>
            <a:r>
              <a:rPr lang="en-US" sz="3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must</a:t>
            </a:r>
            <a:r>
              <a:rPr lang="en-US" sz="3800" dirty="0" smtClean="0"/>
              <a:t> do more work. (I’m giving you an order).</a:t>
            </a:r>
          </a:p>
          <a:p>
            <a:pPr>
              <a:buNone/>
            </a:pPr>
            <a:endParaRPr lang="en-US" sz="3800" dirty="0" smtClean="0"/>
          </a:p>
          <a:p>
            <a:pPr>
              <a:buNone/>
            </a:pPr>
            <a:r>
              <a:rPr lang="en-US" sz="3800" dirty="0" smtClean="0"/>
              <a:t>3- Express </a:t>
            </a:r>
            <a:r>
              <a:rPr lang="en-US" sz="3800" u="sng" dirty="0" smtClean="0"/>
              <a:t>strong suggestion</a:t>
            </a:r>
            <a:r>
              <a:rPr lang="en-US" sz="3800" dirty="0" smtClean="0"/>
              <a:t>.</a:t>
            </a:r>
          </a:p>
          <a:p>
            <a:pPr>
              <a:buNone/>
            </a:pPr>
            <a:r>
              <a:rPr lang="en-US" sz="3800" dirty="0" smtClean="0"/>
              <a:t>e.g. You </a:t>
            </a:r>
            <a:r>
              <a:rPr lang="en-US" sz="3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must </a:t>
            </a:r>
            <a:r>
              <a:rPr lang="en-US" sz="3800" dirty="0" smtClean="0"/>
              <a:t>give me a ring when you are next in town.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Have/has To + Infinitive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Positive Form: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59632" y="2348880"/>
          <a:ext cx="6096000" cy="35352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Subject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Verb (have/has)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 To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Infinitive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</a:t>
                      </a:r>
                    </a:p>
                    <a:p>
                      <a:r>
                        <a:rPr lang="en-US" sz="2400" dirty="0" smtClean="0"/>
                        <a:t>We</a:t>
                      </a:r>
                    </a:p>
                    <a:p>
                      <a:r>
                        <a:rPr lang="en-US" sz="2400" dirty="0" smtClean="0"/>
                        <a:t>You</a:t>
                      </a:r>
                    </a:p>
                    <a:p>
                      <a:r>
                        <a:rPr lang="en-US" sz="2400" dirty="0" smtClean="0"/>
                        <a:t>They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have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eat lunch.</a:t>
                      </a:r>
                      <a:endParaRPr lang="en-US" sz="24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</a:t>
                      </a:r>
                    </a:p>
                    <a:p>
                      <a:r>
                        <a:rPr lang="en-US" sz="2400" dirty="0" smtClean="0"/>
                        <a:t>She </a:t>
                      </a:r>
                    </a:p>
                    <a:p>
                      <a:r>
                        <a:rPr lang="en-US" sz="2400" dirty="0" smtClean="0"/>
                        <a:t>It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eat lunch.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Have/has To + Infinitive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Negative Form: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59632" y="2348880"/>
          <a:ext cx="6096000" cy="3749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Subject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Verb (do/does + have)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 To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Infinitive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</a:t>
                      </a:r>
                    </a:p>
                    <a:p>
                      <a:r>
                        <a:rPr lang="en-US" sz="2400" dirty="0" smtClean="0"/>
                        <a:t>We</a:t>
                      </a:r>
                    </a:p>
                    <a:p>
                      <a:r>
                        <a:rPr lang="en-US" sz="2400" dirty="0" smtClean="0"/>
                        <a:t>You</a:t>
                      </a:r>
                    </a:p>
                    <a:p>
                      <a:r>
                        <a:rPr lang="en-US" sz="2400" dirty="0" smtClean="0"/>
                        <a:t>They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</a:t>
                      </a:r>
                      <a:r>
                        <a:rPr lang="en-US" sz="2400" b="1" dirty="0" smtClean="0"/>
                        <a:t>don’t</a:t>
                      </a:r>
                      <a:r>
                        <a:rPr lang="en-US" sz="2400" dirty="0" smtClean="0"/>
                        <a:t> have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eat lunch.</a:t>
                      </a:r>
                      <a:endParaRPr lang="en-US" sz="24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</a:t>
                      </a:r>
                    </a:p>
                    <a:p>
                      <a:r>
                        <a:rPr lang="en-US" sz="2400" dirty="0" smtClean="0"/>
                        <a:t>She </a:t>
                      </a:r>
                    </a:p>
                    <a:p>
                      <a:r>
                        <a:rPr lang="en-US" sz="2400" dirty="0" smtClean="0"/>
                        <a:t>It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doesn’t</a:t>
                      </a:r>
                      <a:r>
                        <a:rPr lang="en-US" sz="2400" dirty="0" smtClean="0"/>
                        <a:t> have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eat lunch.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Have/has To + Infinitive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Question Form: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59632" y="2348880"/>
          <a:ext cx="6096000" cy="41757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Helping verb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Do/Does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Subject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Verb (have)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 To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Infinitive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</a:t>
                      </a:r>
                    </a:p>
                    <a:p>
                      <a:r>
                        <a:rPr lang="en-US" sz="2800" dirty="0" smtClean="0"/>
                        <a:t>We</a:t>
                      </a:r>
                    </a:p>
                    <a:p>
                      <a:r>
                        <a:rPr lang="en-US" sz="2800" dirty="0" smtClean="0"/>
                        <a:t>You</a:t>
                      </a:r>
                    </a:p>
                    <a:p>
                      <a:r>
                        <a:rPr lang="en-US" sz="2800" dirty="0" smtClean="0"/>
                        <a:t>They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have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eat lunch?</a:t>
                      </a:r>
                      <a:endParaRPr lang="en-US" sz="28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Does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He</a:t>
                      </a:r>
                    </a:p>
                    <a:p>
                      <a:r>
                        <a:rPr lang="en-US" sz="2800" dirty="0" smtClean="0"/>
                        <a:t>She </a:t>
                      </a:r>
                    </a:p>
                    <a:p>
                      <a:r>
                        <a:rPr lang="en-US" sz="2800" dirty="0" smtClean="0"/>
                        <a:t>It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have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eat lunch?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Have/has To + Infinitive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Short Answer Form: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755576" y="1988840"/>
          <a:ext cx="7992888" cy="41757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308145"/>
                <a:gridCol w="1308145"/>
                <a:gridCol w="1128126"/>
                <a:gridCol w="720080"/>
                <a:gridCol w="1224136"/>
                <a:gridCol w="230425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Helping verb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Do/Does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Subject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Verb (have)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 To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Infinitive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Answer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</a:t>
                      </a:r>
                    </a:p>
                    <a:p>
                      <a:r>
                        <a:rPr lang="en-US" sz="2800" dirty="0" smtClean="0"/>
                        <a:t>We</a:t>
                      </a:r>
                    </a:p>
                    <a:p>
                      <a:r>
                        <a:rPr lang="en-US" sz="2800" dirty="0" smtClean="0"/>
                        <a:t>You</a:t>
                      </a:r>
                    </a:p>
                    <a:p>
                      <a:r>
                        <a:rPr lang="en-US" sz="2800" dirty="0" smtClean="0"/>
                        <a:t>They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have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eat lunch?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Yes, you do.</a:t>
                      </a:r>
                    </a:p>
                    <a:p>
                      <a:r>
                        <a:rPr lang="en-US" sz="2800" b="1" dirty="0" smtClean="0"/>
                        <a:t>Yes, we do.</a:t>
                      </a:r>
                    </a:p>
                    <a:p>
                      <a:r>
                        <a:rPr lang="en-US" sz="2800" b="1" dirty="0" smtClean="0"/>
                        <a:t>Yes, I do.</a:t>
                      </a:r>
                    </a:p>
                    <a:p>
                      <a:r>
                        <a:rPr lang="en-US" sz="2800" b="1" dirty="0" smtClean="0"/>
                        <a:t>Yes, they do.</a:t>
                      </a:r>
                      <a:endParaRPr lang="en-US" sz="2800" b="1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Does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He</a:t>
                      </a:r>
                    </a:p>
                    <a:p>
                      <a:r>
                        <a:rPr lang="en-US" sz="2800" dirty="0" smtClean="0"/>
                        <a:t>She </a:t>
                      </a:r>
                    </a:p>
                    <a:p>
                      <a:r>
                        <a:rPr lang="en-US" sz="2800" dirty="0" smtClean="0"/>
                        <a:t>It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have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eat lunch?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Yes, he does.</a:t>
                      </a:r>
                    </a:p>
                    <a:p>
                      <a:r>
                        <a:rPr lang="en-US" sz="2800" b="1" dirty="0" smtClean="0"/>
                        <a:t>Yes, she does.</a:t>
                      </a:r>
                    </a:p>
                    <a:p>
                      <a:r>
                        <a:rPr lang="en-US" sz="2800" b="1" dirty="0" smtClean="0"/>
                        <a:t>Yes, it does.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 To + Infinitive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Short Answer Form: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755576" y="1988840"/>
          <a:ext cx="7992888" cy="41757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308145"/>
                <a:gridCol w="1308145"/>
                <a:gridCol w="1128126"/>
                <a:gridCol w="720080"/>
                <a:gridCol w="1224136"/>
                <a:gridCol w="230425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Helping verb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Do/Does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Subject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Verb (have)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 To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Infinitive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70C0"/>
                          </a:solidFill>
                        </a:rPr>
                        <a:t>Answer</a:t>
                      </a:r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Did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</a:t>
                      </a:r>
                    </a:p>
                    <a:p>
                      <a:r>
                        <a:rPr lang="en-US" sz="2800" dirty="0" smtClean="0"/>
                        <a:t>We</a:t>
                      </a:r>
                    </a:p>
                    <a:p>
                      <a:r>
                        <a:rPr lang="en-US" sz="2800" dirty="0" smtClean="0"/>
                        <a:t>You</a:t>
                      </a:r>
                    </a:p>
                    <a:p>
                      <a:r>
                        <a:rPr lang="en-US" sz="2800" dirty="0" smtClean="0"/>
                        <a:t>They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have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eat lunch?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Yes, you did.</a:t>
                      </a:r>
                    </a:p>
                    <a:p>
                      <a:r>
                        <a:rPr lang="en-US" sz="2800" b="1" dirty="0" smtClean="0"/>
                        <a:t>Yes, we did.</a:t>
                      </a:r>
                    </a:p>
                    <a:p>
                      <a:r>
                        <a:rPr lang="en-US" sz="2800" b="1" dirty="0" smtClean="0"/>
                        <a:t>Yes, I did.</a:t>
                      </a:r>
                    </a:p>
                    <a:p>
                      <a:r>
                        <a:rPr lang="en-US" sz="2800" b="1" dirty="0" smtClean="0"/>
                        <a:t>Yes, they did.</a:t>
                      </a:r>
                      <a:endParaRPr lang="en-US" sz="2800" b="1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Did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He</a:t>
                      </a:r>
                    </a:p>
                    <a:p>
                      <a:r>
                        <a:rPr lang="en-US" sz="2800" dirty="0" smtClean="0"/>
                        <a:t>She </a:t>
                      </a:r>
                    </a:p>
                    <a:p>
                      <a:r>
                        <a:rPr lang="en-US" sz="2800" dirty="0" smtClean="0"/>
                        <a:t>It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have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eat lunch?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Yes, he did.</a:t>
                      </a:r>
                    </a:p>
                    <a:p>
                      <a:r>
                        <a:rPr lang="en-US" sz="2800" b="1" dirty="0" smtClean="0"/>
                        <a:t>Yes, she did.</a:t>
                      </a:r>
                    </a:p>
                    <a:p>
                      <a:r>
                        <a:rPr lang="en-US" sz="2800" b="1" dirty="0" smtClean="0"/>
                        <a:t>Yes, it did.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Use: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Mohsen\Desktop\have-to-dont-have-to-must-mustnt-3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7920880" cy="5275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Modal Auxiliary Verbs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These are modal auxiliary verbs: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59632" y="2348880"/>
          <a:ext cx="6096000" cy="158417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can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could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might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must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Shall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 should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will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would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Modal Auxiliary Verbs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4857403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These are modal auxiliary verbs: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59632" y="2348880"/>
          <a:ext cx="6096000" cy="158417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can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could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might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ust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Shall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 should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will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would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Mohsen\Desktop\-Modal-Verbs-mind-m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35818"/>
            <a:ext cx="8820472" cy="47335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5900</TotalTime>
  <Words>887</Words>
  <Application>Microsoft Office PowerPoint</Application>
  <PresentationFormat>عرض على الشاشة (3:4)‏</PresentationFormat>
  <Paragraphs>306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سمة Office</vt:lpstr>
      <vt:lpstr>Unit 8</vt:lpstr>
      <vt:lpstr>Have/has To + Infinitive</vt:lpstr>
      <vt:lpstr>Have/has To + Infinitive</vt:lpstr>
      <vt:lpstr>Have/has To + Infinitive</vt:lpstr>
      <vt:lpstr>Have/has To + Infinitive</vt:lpstr>
      <vt:lpstr>Had To + Infinitive</vt:lpstr>
      <vt:lpstr>Use:</vt:lpstr>
      <vt:lpstr>Modal Auxiliary Verbs</vt:lpstr>
      <vt:lpstr>Modal Auxiliary Verbs</vt:lpstr>
      <vt:lpstr>Modal Auxiliary Verbs</vt:lpstr>
      <vt:lpstr>Should+ Infinitive without to</vt:lpstr>
      <vt:lpstr>Should+ Infinitive without to</vt:lpstr>
      <vt:lpstr>Should + subject + Infinitive?</vt:lpstr>
      <vt:lpstr>Should</vt:lpstr>
      <vt:lpstr>Should</vt:lpstr>
      <vt:lpstr>must+ Infinitive without to</vt:lpstr>
      <vt:lpstr>Must+ Infinitive without to</vt:lpstr>
      <vt:lpstr>Must + subject + Infinitive?* *The use of have to is more common than must.</vt:lpstr>
      <vt:lpstr>Must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8</dc:title>
  <dc:creator>Mohsen</dc:creator>
  <cp:lastModifiedBy>Mohsen</cp:lastModifiedBy>
  <cp:revision>13</cp:revision>
  <dcterms:created xsi:type="dcterms:W3CDTF">2017-11-14T10:38:25Z</dcterms:created>
  <dcterms:modified xsi:type="dcterms:W3CDTF">2017-11-18T12:59:06Z</dcterms:modified>
</cp:coreProperties>
</file>