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60" r:id="rId5"/>
    <p:sldId id="261" r:id="rId6"/>
    <p:sldId id="263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4" r:id="rId19"/>
    <p:sldId id="293" r:id="rId20"/>
    <p:sldId id="295" r:id="rId21"/>
    <p:sldId id="296" r:id="rId22"/>
    <p:sldId id="297" r:id="rId23"/>
    <p:sldId id="298" r:id="rId24"/>
    <p:sldId id="299" r:id="rId25"/>
    <p:sldId id="301" r:id="rId26"/>
    <p:sldId id="27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2"/>
  </p:normalViewPr>
  <p:slideViewPr>
    <p:cSldViewPr snapToGrid="0" snapToObjects="1">
      <p:cViewPr varScale="1">
        <p:scale>
          <a:sx n="63" d="100"/>
          <a:sy n="63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12203-75F0-CC45-88E9-1E3E155C8F08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239DF-EA38-864B-8DC3-B6BF00187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6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8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2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7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3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2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2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8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9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2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8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C0279-CBDD-6547-AD2B-1373B02FC7EB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B50E-4393-7741-835F-C4C5378ED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580" y="14471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Unit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VIIII: Data Collection in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nursing research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580" y="4159599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Prepared by: NUR 500 Research team 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1</a:t>
            </a:r>
            <a:r>
              <a:rPr lang="en-US" sz="3600" b="1" baseline="30000" dirty="0" smtClean="0">
                <a:solidFill>
                  <a:srgbClr val="00B0F0"/>
                </a:solidFill>
              </a:rPr>
              <a:t>ST</a:t>
            </a:r>
            <a:r>
              <a:rPr lang="en-US" sz="3600" b="1" dirty="0" smtClean="0">
                <a:solidFill>
                  <a:srgbClr val="00B0F0"/>
                </a:solidFill>
              </a:rPr>
              <a:t> semester 38/39. H</a:t>
            </a:r>
            <a:endParaRPr lang="en-US" sz="3600" b="1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Unstructured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qualitative research studies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collected from study participants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asked questions without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predetermined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regarding the content or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of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 information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formal, predetermined plan for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observing, counting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naming, or recording the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39056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Unstructured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Unknown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concealed observation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Real-world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data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 mirrors, hidden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cameras/people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Behaviors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might change if aware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researcher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Unethical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done without consent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social interaction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observation of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group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38226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Interviews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Unstructured Interviews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 Tour Questions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Broad,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open-ended question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leads to more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focused questions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guided by responses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Descriptive Questions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describe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experiences in own words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 Questions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Differences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terms &amp;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symbols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59261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Interviews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Focused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Semi-structured Interviews</a:t>
            </a:r>
            <a:endParaRPr lang="en-US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Pre-prepared written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guide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areas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questions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covered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follow-up or probing questions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speak to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listed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topics freely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in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own words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305041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Interviews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Structured Interviews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interview schedule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asked orally via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face-to-face or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telephone interviews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degrees of structure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Open-ended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closed-ended questions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“What prevented you from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the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appointment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Closed ended: rate, scale 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210710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132556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Questionnaires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 </a:t>
            </a: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Administered Questionnaires (SAG)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and/or closed-ended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distributed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 in person, mail, e-mail, or web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Reduced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and cost versus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Anonymous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interviewer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analyze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fatigue: too long or too many given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5334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48943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Scales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 researchers often use pre-existing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 that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valid and reliable, rather than develop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own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degrees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something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numeric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Likert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Visual Analogue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Although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scales and instruments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either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or in the public domain, many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be purchased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publisher or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developer and/or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 the author’s permission to use.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  <p:pic>
        <p:nvPicPr>
          <p:cNvPr id="6" name="Picture 5" descr="Image result for likert scale exampl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766" y="2383968"/>
            <a:ext cx="5650301" cy="236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719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48943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Scales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Semantic Differential (SD) Scales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measure psychosocial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concept on a series of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bipolar adjectives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Effective/ineffective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active/passive, good/bad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flexible &amp; easy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construct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Adjective pairs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inappropriately linked to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concepts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  <p:pic>
        <p:nvPicPr>
          <p:cNvPr id="7" name="Picture 6" descr="Image result for Semantic Differential (SD) Scale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488" y="2129652"/>
            <a:ext cx="4442604" cy="2450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91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48943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Scales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 Analogue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(VAS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  <p:pic>
        <p:nvPicPr>
          <p:cNvPr id="8" name="Picture 7" descr="Image result for visual analogue scale (vas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381" y="2708694"/>
            <a:ext cx="8169215" cy="32176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91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48943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Delphi Technique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technique for obtaining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expert panel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opinion &amp; judgment on 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topic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concern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experts are asked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series of survey rounds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circulated between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Expert consensus; forecasting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Rand Corporation surveys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27948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1601"/>
            <a:ext cx="10515600" cy="1325563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OBJECTIVES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897" y="1325563"/>
            <a:ext cx="10515600" cy="5342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u="sng" dirty="0" smtClean="0">
                <a:solidFill>
                  <a:schemeClr val="tx2"/>
                </a:solidFill>
              </a:rPr>
              <a:t>On completing this Unit, you will be able to: 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3200" dirty="0">
                <a:solidFill>
                  <a:srgbClr val="0070C0"/>
                </a:solidFill>
              </a:rPr>
              <a:t> 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the differences between structured and unstructured data collection 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 two criteria for selecting a data collecting 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major strengths and weaknesses for one type of data 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5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48943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Delphi Technique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228740"/>
            <a:ext cx="10515600" cy="5047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technique for obtaining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expert panel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opinion &amp; judgment on 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topic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concern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experts are asked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series of survey rounds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circulated between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Expert consensus; forecasting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Invented by Rand Corporation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20328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321919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Existing Databases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445285"/>
            <a:ext cx="10515600" cy="5047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healthcare institutions have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preexisting databases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patient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outcome measures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nurse sensitive indicators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 &amp; Risk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CalNOC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(Collaborative Alliance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Nursing Outcomes)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Pressure Ulcers, Restraints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Economical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of measuring trends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data entry and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 maintenance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been questioned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3521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108781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Physiologic Measures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122200"/>
            <a:ext cx="10515600" cy="547573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use of measures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biophysiologic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status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patients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outcomes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Measures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vivo: in or on living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temp, BP, HR,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Oxygen Saturation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vitro: outside living organisms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Serum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 values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2229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108781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Physiologic Measures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122200"/>
            <a:ext cx="10515600" cy="547573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Accurate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precise, Objective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Valid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targeted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Thermometer always measures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Available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most healthcare settings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Measuring tool might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variable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Arterial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might block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artery &amp;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 pressure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Artifact interference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Possible Injury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9357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108781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Summary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122200"/>
            <a:ext cx="10515600" cy="54757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Resources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Reputation, Availability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Familiarity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Validity &amp; Reliability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Comparability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Appropriateness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Ethics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just because you can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do, doesn’t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you should do it!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41740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108781"/>
            <a:ext cx="10515600" cy="109067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Conclusion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122200"/>
            <a:ext cx="10515600" cy="547573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selecting data collection methods &amp; instruments consider the following: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Is the technique appropriate to the research question &amp; study design?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Do you understand the practical, technical, financial, and ethical issues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methods ensure that data results are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appropriate, accurate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robust, and MEANINGFUL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29325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659" y="2391633"/>
            <a:ext cx="3696730" cy="1325563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Question?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2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Data Collection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51" y="1569005"/>
            <a:ext cx="10515600" cy="51941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designed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 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usefulness of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evidence</a:t>
            </a: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Poor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undermines study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prime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 a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method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conceptual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congruence between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constructs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the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method,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quality of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yields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Beck,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Garbage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= Garbage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endParaRPr lang="en-U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22788" y="6488668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pic>
        <p:nvPicPr>
          <p:cNvPr id="7" name="Picture 6" descr="Image result for recycle bi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842" y="4689713"/>
            <a:ext cx="1851025" cy="1798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62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</a:rPr>
              <a:t>Data Collection Methods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Approaches used in Nursing Research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Self Reports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Observation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Biophysiologic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Measures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lvl="0" indent="0" algn="r">
              <a:buNone/>
            </a:pPr>
            <a:endParaRPr lang="en-US" sz="1800" dirty="0" smtClean="0">
              <a:solidFill>
                <a:srgbClr val="5B9BD5">
                  <a:lumMod val="75000"/>
                </a:srgbClr>
              </a:solidFill>
            </a:endParaRPr>
          </a:p>
          <a:p>
            <a:pPr marL="0" lvl="0" indent="0" algn="r">
              <a:buNone/>
            </a:pPr>
            <a:endParaRPr lang="en-US" sz="1800" dirty="0">
              <a:solidFill>
                <a:srgbClr val="5B9BD5">
                  <a:lumMod val="75000"/>
                </a:srgbClr>
              </a:solidFill>
            </a:endParaRPr>
          </a:p>
          <a:p>
            <a:pPr marL="0" lvl="0" indent="0" algn="r">
              <a:buNone/>
            </a:pPr>
            <a:endParaRPr lang="en-US" sz="1800" dirty="0" smtClean="0">
              <a:solidFill>
                <a:srgbClr val="5B9BD5">
                  <a:lumMod val="75000"/>
                </a:srgbClr>
              </a:solidFill>
            </a:endParaRPr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10431" y="6488668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pic>
        <p:nvPicPr>
          <p:cNvPr id="6" name="Picture 5" descr="Image result for blood tes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505" y="3200400"/>
            <a:ext cx="4235569" cy="311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42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Types of Observation Data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250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2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Structured Observation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Molar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Molecular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Unscientific Unstructured Observation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–Unknown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–Participant</a:t>
            </a:r>
          </a:p>
          <a:p>
            <a:pPr marL="0" indent="0" algn="r">
              <a:lnSpc>
                <a:spcPct val="150000"/>
              </a:lnSpc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004" y="6451215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pic>
        <p:nvPicPr>
          <p:cNvPr id="6" name="Picture 5" descr="Image result for ecg tes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562" y="1800826"/>
            <a:ext cx="3233103" cy="1641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7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Data Collection Techniques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0243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Structured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Quantitative research studies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Data collected from study participants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Response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categories are specified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advance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administered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Interviews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7161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Scientific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Observation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024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ordinary observations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 life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Examines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behaviors, activities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conditions,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characteristics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you want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observe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you make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observation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6390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Structured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024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Molar Approach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observe large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 of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&amp; treat them as a whole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verbal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nonverbal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behaviors to determine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global behavior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Susceptible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observer error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re: ambiguity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observations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305877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Structured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478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</a:t>
            </a: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Small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specific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behaviors and/or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 phrases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observational units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Reduces behavioral observations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concrete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specific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gesture, phase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separate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 to understand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smaller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whole pattern</a:t>
            </a:r>
          </a:p>
        </p:txBody>
      </p:sp>
      <p:pic>
        <p:nvPicPr>
          <p:cNvPr id="4" name="Picture 2" descr="C:\Users\Joel\Desktop\KSU CON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 b="4996"/>
          <a:stretch/>
        </p:blipFill>
        <p:spPr bwMode="auto">
          <a:xfrm>
            <a:off x="9577648" y="0"/>
            <a:ext cx="2614352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2215" y="6382950"/>
            <a:ext cx="182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>
                <a:solidFill>
                  <a:srgbClr val="5B9BD5">
                    <a:lumMod val="75000"/>
                  </a:srgbClr>
                </a:solidFill>
              </a:rPr>
              <a:t>Polit &amp; Beck 2017</a:t>
            </a:r>
          </a:p>
        </p:txBody>
      </p:sp>
    </p:spTree>
    <p:extLst>
      <p:ext uri="{BB962C8B-B14F-4D97-AF65-F5344CB8AC3E}">
        <p14:creationId xmlns:p14="http://schemas.microsoft.com/office/powerpoint/2010/main" val="40960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1062</Words>
  <Application>Microsoft Office PowerPoint</Application>
  <PresentationFormat>Custom</PresentationFormat>
  <Paragraphs>201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Unit VIIII: Data Collection in nursing research  </vt:lpstr>
      <vt:lpstr>OBJECTIVES</vt:lpstr>
      <vt:lpstr>Data Collection Plan</vt:lpstr>
      <vt:lpstr>Data Collection Methods</vt:lpstr>
      <vt:lpstr>Types of Observation Data </vt:lpstr>
      <vt:lpstr>Data Collection Techniques </vt:lpstr>
      <vt:lpstr>Scientific Observation</vt:lpstr>
      <vt:lpstr>Structured Observation</vt:lpstr>
      <vt:lpstr>Structured Observation</vt:lpstr>
      <vt:lpstr>Unstructured Observation</vt:lpstr>
      <vt:lpstr>Unstructured Observation</vt:lpstr>
      <vt:lpstr>Interviews </vt:lpstr>
      <vt:lpstr>Interviews </vt:lpstr>
      <vt:lpstr>Interviews </vt:lpstr>
      <vt:lpstr>Questionnaires  </vt:lpstr>
      <vt:lpstr>Scales   </vt:lpstr>
      <vt:lpstr>Scales   </vt:lpstr>
      <vt:lpstr>Scales   </vt:lpstr>
      <vt:lpstr>Delphi Technique   </vt:lpstr>
      <vt:lpstr>Delphi Technique   </vt:lpstr>
      <vt:lpstr>Existing Databases </vt:lpstr>
      <vt:lpstr>Physiologic Measures </vt:lpstr>
      <vt:lpstr>Physiologic Measures </vt:lpstr>
      <vt:lpstr>Summary </vt:lpstr>
      <vt:lpstr>Conclusion </vt:lpstr>
      <vt:lpstr>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Manal . Alwahbi</dc:creator>
  <cp:lastModifiedBy>abdalshehri</cp:lastModifiedBy>
  <cp:revision>93</cp:revision>
  <dcterms:created xsi:type="dcterms:W3CDTF">2017-10-01T16:18:08Z</dcterms:created>
  <dcterms:modified xsi:type="dcterms:W3CDTF">2017-11-27T18:56:45Z</dcterms:modified>
</cp:coreProperties>
</file>