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نمط فاتح 3 - تمييز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64" y="-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79808-93F2-4404-987D-6FD3A9089911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8EF1E-8704-4934-BC3B-BEA2F66039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79808-93F2-4404-987D-6FD3A9089911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8EF1E-8704-4934-BC3B-BEA2F66039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79808-93F2-4404-987D-6FD3A9089911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8EF1E-8704-4934-BC3B-BEA2F66039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79808-93F2-4404-987D-6FD3A9089911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8EF1E-8704-4934-BC3B-BEA2F66039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79808-93F2-4404-987D-6FD3A9089911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8EF1E-8704-4934-BC3B-BEA2F66039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79808-93F2-4404-987D-6FD3A9089911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8EF1E-8704-4934-BC3B-BEA2F66039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79808-93F2-4404-987D-6FD3A9089911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8EF1E-8704-4934-BC3B-BEA2F66039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79808-93F2-4404-987D-6FD3A9089911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8EF1E-8704-4934-BC3B-BEA2F66039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79808-93F2-4404-987D-6FD3A9089911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8EF1E-8704-4934-BC3B-BEA2F66039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79808-93F2-4404-987D-6FD3A9089911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8EF1E-8704-4934-BC3B-BEA2F66039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79808-93F2-4404-987D-6FD3A9089911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8EF1E-8704-4934-BC3B-BEA2F66039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379808-93F2-4404-987D-6FD3A9089911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68EF1E-8704-4934-BC3B-BEA2F660392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Unit 9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31640" y="3429000"/>
            <a:ext cx="6400800" cy="1752600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Time &amp; Conditional clauses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Will</a:t>
            </a:r>
            <a:endParaRPr lang="en-US" b="1" dirty="0">
              <a:solidFill>
                <a:srgbClr val="C00000"/>
              </a:solidFill>
            </a:endParaRPr>
          </a:p>
          <a:p>
            <a:r>
              <a:rPr lang="en-US" b="1" dirty="0" smtClean="0">
                <a:solidFill>
                  <a:srgbClr val="C00000"/>
                </a:solidFill>
              </a:rPr>
              <a:t>What if……?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</a:t>
            </a:r>
            <a:r>
              <a:rPr lang="en-US" dirty="0"/>
              <a:t>C</a:t>
            </a:r>
            <a:r>
              <a:rPr lang="en-US" dirty="0" smtClean="0"/>
              <a:t>lauses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1196752"/>
            <a:ext cx="8640960" cy="5472608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I’ll give her a ring </a:t>
            </a:r>
            <a:r>
              <a:rPr lang="en-US" b="1" dirty="0" smtClean="0">
                <a:solidFill>
                  <a:srgbClr val="0070C0"/>
                </a:solidFill>
              </a:rPr>
              <a:t>when I get home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u="sng" dirty="0" smtClean="0"/>
              <a:t>Two clauses: </a:t>
            </a:r>
          </a:p>
          <a:p>
            <a:pPr>
              <a:buNone/>
            </a:pPr>
            <a:r>
              <a:rPr lang="en-US" dirty="0" smtClean="0"/>
              <a:t>1- main clause: </a:t>
            </a:r>
            <a:r>
              <a:rPr lang="en-US" b="1" dirty="0" smtClean="0">
                <a:solidFill>
                  <a:srgbClr val="C00000"/>
                </a:solidFill>
              </a:rPr>
              <a:t>I’ll give her a ring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2- Secondary clause: </a:t>
            </a:r>
            <a:r>
              <a:rPr lang="en-US" b="1" dirty="0" smtClean="0">
                <a:solidFill>
                  <a:srgbClr val="0070C0"/>
                </a:solidFill>
              </a:rPr>
              <a:t>when I get home</a:t>
            </a:r>
          </a:p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u="sng" dirty="0" smtClean="0"/>
              <a:t>Secondary clause starts with conjunctions </a:t>
            </a:r>
            <a:r>
              <a:rPr lang="en-US" u="sng" dirty="0"/>
              <a:t>of time </a:t>
            </a:r>
            <a:r>
              <a:rPr lang="en-US" u="sng" dirty="0" smtClean="0"/>
              <a:t>:</a:t>
            </a:r>
          </a:p>
          <a:p>
            <a:pPr>
              <a:buNone/>
            </a:pPr>
            <a:r>
              <a:rPr lang="en-US" b="1" dirty="0">
                <a:solidFill>
                  <a:srgbClr val="0070C0"/>
                </a:solidFill>
              </a:rPr>
              <a:t>When   while   as soon as   after    before    </a:t>
            </a:r>
            <a:r>
              <a:rPr lang="en-US" b="1" dirty="0" smtClean="0">
                <a:solidFill>
                  <a:srgbClr val="0070C0"/>
                </a:solidFill>
              </a:rPr>
              <a:t>until</a:t>
            </a:r>
          </a:p>
          <a:p>
            <a:pPr>
              <a:buNone/>
            </a:pPr>
            <a:r>
              <a:rPr lang="en-US" u="sng" dirty="0"/>
              <a:t>Verb in the secondary clause:</a:t>
            </a: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It refers to </a:t>
            </a:r>
            <a:r>
              <a:rPr lang="en-US" b="1" u="sng" dirty="0" smtClean="0">
                <a:solidFill>
                  <a:srgbClr val="0070C0"/>
                </a:solidFill>
              </a:rPr>
              <a:t>future</a:t>
            </a:r>
            <a:r>
              <a:rPr lang="en-US" b="1" dirty="0" smtClean="0">
                <a:solidFill>
                  <a:srgbClr val="0070C0"/>
                </a:solidFill>
              </a:rPr>
              <a:t> but we use </a:t>
            </a:r>
            <a:r>
              <a:rPr lang="en-US" b="1" u="sng" dirty="0" smtClean="0">
                <a:solidFill>
                  <a:srgbClr val="0070C0"/>
                </a:solidFill>
              </a:rPr>
              <a:t>present tense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</a:p>
          <a:p>
            <a:pPr>
              <a:buNone/>
            </a:pPr>
            <a:endParaRPr lang="en-US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Will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u="sng" dirty="0" smtClean="0"/>
              <a:t>Form: </a:t>
            </a:r>
          </a:p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</a:rPr>
              <a:t>Will + infinitive (without to)</a:t>
            </a:r>
          </a:p>
          <a:p>
            <a:pPr>
              <a:buNone/>
            </a:pPr>
            <a:r>
              <a:rPr lang="en-US" sz="2800" b="1" dirty="0" smtClean="0"/>
              <a:t>Positive &amp; Negative</a:t>
            </a:r>
            <a:r>
              <a:rPr lang="en-US" b="1" dirty="0" smtClean="0"/>
              <a:t>:</a:t>
            </a:r>
          </a:p>
          <a:p>
            <a:pPr>
              <a:buNone/>
            </a:pPr>
            <a:r>
              <a:rPr lang="en-US" dirty="0" smtClean="0"/>
              <a:t>I will eat dinner.</a:t>
            </a:r>
          </a:p>
          <a:p>
            <a:pPr>
              <a:buNone/>
            </a:pPr>
            <a:r>
              <a:rPr lang="en-US" dirty="0" smtClean="0"/>
              <a:t>I won’t eat dinner.</a:t>
            </a:r>
          </a:p>
          <a:p>
            <a:pPr>
              <a:buNone/>
            </a:pPr>
            <a:r>
              <a:rPr lang="en-US" b="1" dirty="0" smtClean="0"/>
              <a:t>Questions:</a:t>
            </a:r>
          </a:p>
          <a:p>
            <a:pPr>
              <a:buNone/>
            </a:pPr>
            <a:r>
              <a:rPr lang="en-US" dirty="0" smtClean="0"/>
              <a:t>Will you help me? (short answer)</a:t>
            </a:r>
          </a:p>
          <a:p>
            <a:pPr>
              <a:buNone/>
            </a:pPr>
            <a:r>
              <a:rPr lang="en-US" dirty="0" smtClean="0"/>
              <a:t>When will you help me? (</a:t>
            </a:r>
            <a:r>
              <a:rPr lang="en-US" dirty="0" err="1" smtClean="0"/>
              <a:t>Wh</a:t>
            </a:r>
            <a:r>
              <a:rPr lang="en-US" dirty="0" smtClean="0"/>
              <a:t> question)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u="sng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Will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908720"/>
            <a:ext cx="8208912" cy="568863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800" b="1" u="sng" dirty="0" smtClean="0"/>
              <a:t>Uses:</a:t>
            </a:r>
          </a:p>
          <a:p>
            <a:pPr>
              <a:buNone/>
            </a:pPr>
            <a:r>
              <a:rPr lang="en-US" sz="2800" b="1" dirty="0" smtClean="0"/>
              <a:t>1- To express a future decision made at the moment of speaking.</a:t>
            </a:r>
          </a:p>
          <a:p>
            <a:pPr>
              <a:buNone/>
            </a:pPr>
            <a:r>
              <a:rPr lang="en-US" sz="2800" dirty="0" smtClean="0"/>
              <a:t>e.g. I </a:t>
            </a:r>
            <a:r>
              <a:rPr lang="en-US" sz="2800" b="1" i="1" dirty="0" smtClean="0">
                <a:solidFill>
                  <a:srgbClr val="C00000"/>
                </a:solidFill>
              </a:rPr>
              <a:t>will give </a:t>
            </a:r>
            <a:r>
              <a:rPr lang="en-US" sz="2800" dirty="0" smtClean="0"/>
              <a:t>you my phone number.</a:t>
            </a:r>
          </a:p>
          <a:p>
            <a:pPr>
              <a:buNone/>
            </a:pPr>
            <a:r>
              <a:rPr lang="en-US" sz="2800" dirty="0" smtClean="0"/>
              <a:t>        I </a:t>
            </a:r>
            <a:r>
              <a:rPr lang="en-US" sz="2800" b="1" dirty="0" smtClean="0">
                <a:solidFill>
                  <a:srgbClr val="C00000"/>
                </a:solidFill>
              </a:rPr>
              <a:t>will take </a:t>
            </a:r>
            <a:r>
              <a:rPr lang="en-US" sz="2800" dirty="0" smtClean="0"/>
              <a:t>the red, thank you.</a:t>
            </a:r>
          </a:p>
          <a:p>
            <a:pPr>
              <a:buNone/>
            </a:pPr>
            <a:r>
              <a:rPr lang="en-US" sz="2800" b="1" dirty="0" smtClean="0"/>
              <a:t>2- To express an offer.</a:t>
            </a:r>
          </a:p>
          <a:p>
            <a:pPr>
              <a:buNone/>
            </a:pPr>
            <a:r>
              <a:rPr lang="en-US" sz="2800" dirty="0" smtClean="0"/>
              <a:t>e.g. I </a:t>
            </a:r>
            <a:r>
              <a:rPr lang="en-US" sz="2800" b="1" i="1" dirty="0" smtClean="0">
                <a:solidFill>
                  <a:srgbClr val="C00000"/>
                </a:solidFill>
              </a:rPr>
              <a:t>will carry </a:t>
            </a:r>
            <a:r>
              <a:rPr lang="en-US" sz="2800" dirty="0" smtClean="0"/>
              <a:t>your bag</a:t>
            </a:r>
          </a:p>
          <a:p>
            <a:pPr>
              <a:buNone/>
            </a:pPr>
            <a:r>
              <a:rPr lang="en-US" sz="2800" dirty="0" smtClean="0"/>
              <a:t>        I </a:t>
            </a:r>
            <a:r>
              <a:rPr lang="en-US" sz="2800" b="1" i="1" dirty="0" smtClean="0">
                <a:solidFill>
                  <a:srgbClr val="C00000"/>
                </a:solidFill>
              </a:rPr>
              <a:t>will do </a:t>
            </a:r>
            <a:r>
              <a:rPr lang="en-US" sz="2800" dirty="0" smtClean="0"/>
              <a:t>the washing-up.</a:t>
            </a:r>
          </a:p>
          <a:p>
            <a:pPr>
              <a:buNone/>
            </a:pPr>
            <a:r>
              <a:rPr lang="en-US" sz="2800" b="1" dirty="0"/>
              <a:t>3- To express future fact. The action is sure happen in the future</a:t>
            </a:r>
            <a:r>
              <a:rPr lang="en-US" sz="2800" dirty="0" smtClean="0"/>
              <a:t>.</a:t>
            </a:r>
          </a:p>
          <a:p>
            <a:pPr>
              <a:buNone/>
            </a:pPr>
            <a:r>
              <a:rPr lang="en-US" sz="2800" dirty="0"/>
              <a:t>e.g. </a:t>
            </a:r>
            <a:r>
              <a:rPr lang="en-US" sz="2800" dirty="0" smtClean="0"/>
              <a:t>Tomorrow's weather </a:t>
            </a:r>
            <a:r>
              <a:rPr lang="en-US" sz="2800" b="1" dirty="0" smtClean="0">
                <a:solidFill>
                  <a:srgbClr val="C00000"/>
                </a:solidFill>
              </a:rPr>
              <a:t>will be </a:t>
            </a:r>
            <a:r>
              <a:rPr lang="en-US" sz="2800" dirty="0" smtClean="0"/>
              <a:t>worm.</a:t>
            </a:r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 Saudi Arabia </a:t>
            </a:r>
            <a:r>
              <a:rPr lang="en-US" sz="2800" b="1" dirty="0" smtClean="0">
                <a:solidFill>
                  <a:srgbClr val="C00000"/>
                </a:solidFill>
              </a:rPr>
              <a:t>will win </a:t>
            </a:r>
            <a:r>
              <a:rPr lang="en-US" sz="2800" dirty="0" smtClean="0"/>
              <a:t>the cup. </a:t>
            </a:r>
            <a:endParaRPr lang="en-US" sz="2800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u="sng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7060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First Conditional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688632"/>
          </a:xfrm>
        </p:spPr>
        <p:txBody>
          <a:bodyPr/>
          <a:lstStyle/>
          <a:p>
            <a:r>
              <a:rPr lang="en-US" dirty="0" smtClean="0"/>
              <a:t>Positive &amp; Negative Form:</a:t>
            </a:r>
          </a:p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</a:rPr>
              <a:t>If + Present Simple, will + infinitive </a:t>
            </a:r>
            <a:r>
              <a:rPr lang="en-US" b="1" i="1" dirty="0" smtClean="0">
                <a:solidFill>
                  <a:srgbClr val="C00000"/>
                </a:solidFill>
              </a:rPr>
              <a:t>without</a:t>
            </a:r>
            <a:r>
              <a:rPr lang="en-US" b="1" dirty="0" smtClean="0">
                <a:solidFill>
                  <a:srgbClr val="C00000"/>
                </a:solidFill>
              </a:rPr>
              <a:t> to.</a:t>
            </a:r>
          </a:p>
          <a:p>
            <a:pPr>
              <a:buNone/>
            </a:pPr>
            <a:endParaRPr lang="en-US" b="1" dirty="0">
              <a:solidFill>
                <a:srgbClr val="C00000"/>
              </a:solidFill>
            </a:endParaRPr>
          </a:p>
          <a:p>
            <a:pPr>
              <a:buNone/>
            </a:pPr>
            <a:endParaRPr lang="en-US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323528" y="2420888"/>
          <a:ext cx="8496944" cy="3157552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648072"/>
                <a:gridCol w="2520280"/>
                <a:gridCol w="3204356"/>
                <a:gridCol w="2124236"/>
              </a:tblGrid>
              <a:tr h="1368152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If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 work hard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, I </a:t>
                      </a:r>
                      <a:r>
                        <a:rPr lang="en-US" sz="2400" baseline="0" dirty="0" smtClean="0"/>
                        <a:t> will (I’ll)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pass my exams.</a:t>
                      </a:r>
                      <a:endParaRPr lang="en-US" sz="2400" dirty="0"/>
                    </a:p>
                  </a:txBody>
                  <a:tcPr/>
                </a:tc>
              </a:tr>
              <a:tr h="178940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If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We don’t hurry</a:t>
                      </a:r>
                      <a:r>
                        <a:rPr lang="en-US" sz="2400" b="1" baseline="0" dirty="0" smtClean="0"/>
                        <a:t> up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, we will not (won’t)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be late.</a:t>
                      </a:r>
                      <a:endParaRPr lang="en-US" sz="2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7060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First Conditional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688632"/>
          </a:xfrm>
        </p:spPr>
        <p:txBody>
          <a:bodyPr/>
          <a:lstStyle/>
          <a:p>
            <a:r>
              <a:rPr lang="en-US" dirty="0" smtClean="0"/>
              <a:t>Question Form:</a:t>
            </a:r>
          </a:p>
          <a:p>
            <a:pPr>
              <a:buNone/>
            </a:pPr>
            <a:r>
              <a:rPr lang="en-US" b="1" dirty="0" err="1" smtClean="0">
                <a:solidFill>
                  <a:srgbClr val="C00000"/>
                </a:solidFill>
              </a:rPr>
              <a:t>Wh</a:t>
            </a:r>
            <a:r>
              <a:rPr lang="en-US" b="1" dirty="0" smtClean="0">
                <a:solidFill>
                  <a:srgbClr val="C00000"/>
                </a:solidFill>
              </a:rPr>
              <a:t> question word + will Subject verb infinitive + If+ Subject Present Simple object?</a:t>
            </a:r>
          </a:p>
          <a:p>
            <a:pPr>
              <a:buNone/>
            </a:pPr>
            <a:endParaRPr lang="en-US" b="1" dirty="0">
              <a:solidFill>
                <a:srgbClr val="C00000"/>
              </a:solidFill>
            </a:endParaRPr>
          </a:p>
          <a:p>
            <a:pPr>
              <a:buNone/>
            </a:pPr>
            <a:endParaRPr lang="en-US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323528" y="2996952"/>
          <a:ext cx="8496944" cy="3157552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080120"/>
                <a:gridCol w="1368152"/>
                <a:gridCol w="2232248"/>
                <a:gridCol w="576064"/>
                <a:gridCol w="3240360"/>
              </a:tblGrid>
              <a:tr h="1368152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What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Will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You</a:t>
                      </a:r>
                      <a:r>
                        <a:rPr lang="en-US" sz="2400" baseline="0" dirty="0" smtClean="0"/>
                        <a:t> do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if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You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pass exams?</a:t>
                      </a:r>
                      <a:endParaRPr lang="en-US" sz="2400" dirty="0"/>
                    </a:p>
                  </a:txBody>
                  <a:tcPr/>
                </a:tc>
              </a:tr>
              <a:tr h="178940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Where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Will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She</a:t>
                      </a:r>
                      <a:r>
                        <a:rPr lang="en-US" sz="2400" b="1" baseline="0" dirty="0" smtClean="0"/>
                        <a:t> go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if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She can’t find job?</a:t>
                      </a:r>
                      <a:endParaRPr lang="en-US" sz="2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7060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First Conditional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688632"/>
          </a:xfrm>
        </p:spPr>
        <p:txBody>
          <a:bodyPr/>
          <a:lstStyle/>
          <a:p>
            <a:r>
              <a:rPr lang="en-US" dirty="0" smtClean="0"/>
              <a:t>Short Answer Form:</a:t>
            </a:r>
          </a:p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</a:rPr>
              <a:t>1-Will Subject verb infinitive object + If+ Subject Present Simple object?</a:t>
            </a:r>
          </a:p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</a:rPr>
              <a:t>2-If+ Subject Present Simple object +</a:t>
            </a:r>
            <a:r>
              <a:rPr lang="en-US" b="1" u="sng" dirty="0" smtClean="0">
                <a:solidFill>
                  <a:srgbClr val="C00000"/>
                </a:solidFill>
              </a:rPr>
              <a:t>,</a:t>
            </a:r>
            <a:r>
              <a:rPr lang="en-US" b="1" dirty="0" smtClean="0">
                <a:solidFill>
                  <a:srgbClr val="C00000"/>
                </a:solidFill>
              </a:rPr>
              <a:t> Will Subject verb infinitive object?</a:t>
            </a:r>
          </a:p>
          <a:p>
            <a:pPr>
              <a:buNone/>
            </a:pPr>
            <a:endParaRPr lang="en-US" b="1" dirty="0">
              <a:solidFill>
                <a:srgbClr val="C00000"/>
              </a:solidFill>
            </a:endParaRPr>
          </a:p>
          <a:p>
            <a:pPr>
              <a:buNone/>
            </a:pPr>
            <a:endParaRPr lang="en-US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07504" y="4005064"/>
          <a:ext cx="8856984" cy="216024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720080"/>
                <a:gridCol w="2952328"/>
                <a:gridCol w="720080"/>
                <a:gridCol w="2808312"/>
                <a:gridCol w="1656184"/>
              </a:tblGrid>
              <a:tr h="936104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Will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You</a:t>
                      </a:r>
                      <a:r>
                        <a:rPr lang="en-US" sz="2400" baseline="0" dirty="0" smtClean="0"/>
                        <a:t> go to the party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if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You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pass the exam?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Yes, I will.</a:t>
                      </a:r>
                      <a:endParaRPr lang="en-US" sz="2400" dirty="0"/>
                    </a:p>
                  </a:txBody>
                  <a:tcPr/>
                </a:tc>
              </a:tr>
              <a:tr h="1224136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If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You</a:t>
                      </a:r>
                      <a:r>
                        <a:rPr lang="en-US" sz="2400" b="1" baseline="0" dirty="0" smtClean="0"/>
                        <a:t> </a:t>
                      </a:r>
                      <a:r>
                        <a:rPr lang="en-US" sz="2400" b="1" dirty="0" smtClean="0"/>
                        <a:t>pass the exam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,will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You</a:t>
                      </a:r>
                      <a:r>
                        <a:rPr lang="en-US" sz="2400" b="1" baseline="0" dirty="0" smtClean="0"/>
                        <a:t> go to the party</a:t>
                      </a:r>
                      <a:r>
                        <a:rPr lang="en-US" sz="2400" b="1" dirty="0" smtClean="0"/>
                        <a:t>?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No, I won’t.</a:t>
                      </a:r>
                      <a:endParaRPr lang="en-US" sz="2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7060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First Conditional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688632"/>
          </a:xfrm>
        </p:spPr>
        <p:txBody>
          <a:bodyPr/>
          <a:lstStyle/>
          <a:p>
            <a:r>
              <a:rPr lang="en-US" dirty="0" smtClean="0"/>
              <a:t>Use:</a:t>
            </a:r>
          </a:p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</a:rPr>
              <a:t>Express a possible condition &amp; a probable result in the future.</a:t>
            </a:r>
            <a:endParaRPr lang="en-US" b="1" dirty="0">
              <a:solidFill>
                <a:srgbClr val="C00000"/>
              </a:solidFill>
            </a:endParaRPr>
          </a:p>
          <a:p>
            <a:pPr>
              <a:buNone/>
            </a:pPr>
            <a:endParaRPr lang="en-US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323528" y="3068960"/>
          <a:ext cx="8496944" cy="3168352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3168352"/>
                <a:gridCol w="5328592"/>
              </a:tblGrid>
              <a:tr h="792088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Possible condition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Probable result in the future.</a:t>
                      </a:r>
                      <a:endParaRPr lang="en-US" sz="2400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If</a:t>
                      </a:r>
                      <a:r>
                        <a:rPr lang="en-US" sz="2400" b="0" baseline="0" dirty="0" smtClean="0"/>
                        <a:t> </a:t>
                      </a:r>
                      <a:r>
                        <a:rPr lang="en-US" sz="2400" b="0" dirty="0" smtClean="0"/>
                        <a:t>I work hard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, I </a:t>
                      </a:r>
                      <a:r>
                        <a:rPr lang="en-US" sz="2400" b="0" baseline="0" dirty="0" smtClean="0"/>
                        <a:t> will (I’ll)  </a:t>
                      </a:r>
                      <a:r>
                        <a:rPr lang="en-US" sz="2400" b="0" dirty="0" smtClean="0"/>
                        <a:t>pass my exams.</a:t>
                      </a:r>
                      <a:endParaRPr lang="en-US" sz="2400" b="0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If</a:t>
                      </a:r>
                      <a:r>
                        <a:rPr lang="en-US" sz="2400" b="0" baseline="0" dirty="0" smtClean="0"/>
                        <a:t>  w</a:t>
                      </a:r>
                      <a:r>
                        <a:rPr lang="en-US" sz="2400" b="0" dirty="0" smtClean="0"/>
                        <a:t>e don’t hurry</a:t>
                      </a:r>
                      <a:r>
                        <a:rPr lang="en-US" sz="2400" b="0" baseline="0" dirty="0" smtClean="0"/>
                        <a:t> up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, we will not (won’t)</a:t>
                      </a:r>
                      <a:r>
                        <a:rPr lang="en-US" sz="2400" b="0" baseline="0" dirty="0" smtClean="0"/>
                        <a:t> </a:t>
                      </a:r>
                      <a:r>
                        <a:rPr lang="en-US" sz="2400" b="0" dirty="0" smtClean="0"/>
                        <a:t>be late.</a:t>
                      </a:r>
                      <a:endParaRPr lang="en-US" sz="2400" b="0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Use present tense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 Use future tense</a:t>
                      </a:r>
                      <a:endParaRPr lang="en-US" sz="2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7060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First Conditional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688632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C00000"/>
                </a:solidFill>
              </a:rPr>
              <a:t>If &amp; when:</a:t>
            </a:r>
            <a:endParaRPr lang="en-US" sz="44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79512" y="2060848"/>
          <a:ext cx="8784976" cy="234696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4176464"/>
                <a:gridCol w="4608512"/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rgbClr val="C00000"/>
                          </a:solidFill>
                        </a:rPr>
                        <a:t>If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rgbClr val="C00000"/>
                          </a:solidFill>
                        </a:rPr>
                        <a:t>When</a:t>
                      </a:r>
                      <a:endParaRPr lang="en-US" sz="4000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Express a possibility</a:t>
                      </a:r>
                      <a:r>
                        <a:rPr lang="en-US" sz="2400" b="1" baseline="0" dirty="0" smtClean="0"/>
                        <a:t> that something will happen.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Express</a:t>
                      </a:r>
                      <a:r>
                        <a:rPr lang="en-US" sz="2400" b="1" baseline="0" dirty="0" smtClean="0"/>
                        <a:t> that the speaker sees as certain to happen.</a:t>
                      </a:r>
                      <a:endParaRPr lang="en-US" sz="2400" b="1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If I find my book, I’ll give it to you.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 When</a:t>
                      </a:r>
                      <a:r>
                        <a:rPr lang="en-US" sz="2400" b="0" baseline="0" dirty="0" smtClean="0"/>
                        <a:t> I get home, I’ll have a bath.</a:t>
                      </a:r>
                      <a:endParaRPr lang="en-US" sz="2400" b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1552</TotalTime>
  <Words>469</Words>
  <Application>Microsoft Office PowerPoint</Application>
  <PresentationFormat>عرض على الشاشة (3:4)‏</PresentationFormat>
  <Paragraphs>101</Paragraphs>
  <Slides>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سمة Office</vt:lpstr>
      <vt:lpstr>Unit 9</vt:lpstr>
      <vt:lpstr>Time Clauses</vt:lpstr>
      <vt:lpstr>Will</vt:lpstr>
      <vt:lpstr>Will</vt:lpstr>
      <vt:lpstr>First Conditional</vt:lpstr>
      <vt:lpstr>First Conditional</vt:lpstr>
      <vt:lpstr>First Conditional</vt:lpstr>
      <vt:lpstr>First Conditional</vt:lpstr>
      <vt:lpstr>First Conditional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9</dc:title>
  <dc:creator>Mohsen</dc:creator>
  <cp:lastModifiedBy>Mohsen</cp:lastModifiedBy>
  <cp:revision>10</cp:revision>
  <dcterms:created xsi:type="dcterms:W3CDTF">2017-11-30T11:30:22Z</dcterms:created>
  <dcterms:modified xsi:type="dcterms:W3CDTF">2017-12-01T13:23:03Z</dcterms:modified>
</cp:coreProperties>
</file>