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3" r:id="rId8"/>
    <p:sldId id="261" r:id="rId9"/>
    <p:sldId id="262" r:id="rId10"/>
    <p:sldId id="271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48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70B6-3D6E-4EC0-84A6-704311BFD894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8F48-DF88-41F5-BA00-841A55AFE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70B6-3D6E-4EC0-84A6-704311BFD894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8F48-DF88-41F5-BA00-841A55AFE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70B6-3D6E-4EC0-84A6-704311BFD894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8F48-DF88-41F5-BA00-841A55AFE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70B6-3D6E-4EC0-84A6-704311BFD894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8F48-DF88-41F5-BA00-841A55AFE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70B6-3D6E-4EC0-84A6-704311BFD894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8F48-DF88-41F5-BA00-841A55AFE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70B6-3D6E-4EC0-84A6-704311BFD894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8F48-DF88-41F5-BA00-841A55AFE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70B6-3D6E-4EC0-84A6-704311BFD894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8F48-DF88-41F5-BA00-841A55AFE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70B6-3D6E-4EC0-84A6-704311BFD894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8F48-DF88-41F5-BA00-841A55AFE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70B6-3D6E-4EC0-84A6-704311BFD894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8F48-DF88-41F5-BA00-841A55AFE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70B6-3D6E-4EC0-84A6-704311BFD894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8F48-DF88-41F5-BA00-841A55AFE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70B6-3D6E-4EC0-84A6-704311BFD894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8F48-DF88-41F5-BA00-841A55AFE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870B6-3D6E-4EC0-84A6-704311BFD894}" type="datetimeFigureOut">
              <a:rPr lang="en-US" smtClean="0"/>
              <a:pPr/>
              <a:t>9/27/2017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48F48-DF88-41F5-BA00-841A55AFE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9592" y="692697"/>
            <a:ext cx="7272808" cy="2304255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Two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43608" y="2708920"/>
            <a:ext cx="7016824" cy="17526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Present Simple </a:t>
            </a:r>
            <a:r>
              <a:rPr lang="en-US" b="1" dirty="0" smtClean="0">
                <a:solidFill>
                  <a:srgbClr val="002060"/>
                </a:solidFill>
              </a:rPr>
              <a:t>&amp; </a:t>
            </a:r>
            <a:r>
              <a:rPr lang="en-US" b="1" dirty="0" smtClean="0">
                <a:solidFill>
                  <a:srgbClr val="C00000"/>
                </a:solidFill>
              </a:rPr>
              <a:t>Present Continuous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Have/Have Got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Form (Question):</a:t>
            </a:r>
            <a:endParaRPr lang="en-US" b="1" dirty="0"/>
          </a:p>
        </p:txBody>
      </p:sp>
      <p:pic>
        <p:nvPicPr>
          <p:cNvPr id="8194" name="Picture 2" descr="C:\Users\Mohsen\Desktop\Present Progressive Tense 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58192"/>
            <a:ext cx="7056784" cy="4490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000" b="1" dirty="0" smtClean="0"/>
              <a:t>Verbs</a:t>
            </a:r>
            <a:r>
              <a:rPr lang="en-US" sz="4000" dirty="0" smtClean="0"/>
              <a:t> which</a:t>
            </a:r>
            <a:r>
              <a:rPr lang="en-US" sz="4000" dirty="0" smtClean="0"/>
              <a:t> </a:t>
            </a:r>
            <a:r>
              <a:rPr lang="en-US" sz="4000" dirty="0" smtClean="0"/>
              <a:t>express </a:t>
            </a:r>
            <a:r>
              <a:rPr lang="en-US" sz="4000" dirty="0" smtClean="0"/>
              <a:t>a </a:t>
            </a:r>
            <a:r>
              <a:rPr lang="en-US" sz="4000" b="1" u="sng" dirty="0" smtClean="0"/>
              <a:t>STATE</a:t>
            </a:r>
            <a:r>
              <a:rPr lang="en-US" sz="4000" dirty="0" smtClean="0"/>
              <a:t> not </a:t>
            </a:r>
            <a:r>
              <a:rPr lang="en-US" sz="4000" b="1" u="sng" dirty="0" smtClean="0"/>
              <a:t>ACTION</a:t>
            </a:r>
            <a:r>
              <a:rPr lang="en-US" sz="4000" dirty="0" smtClean="0"/>
              <a:t> are usually used in the </a:t>
            </a:r>
            <a:r>
              <a:rPr lang="en-US" sz="4000" b="1" dirty="0" smtClean="0">
                <a:solidFill>
                  <a:srgbClr val="0000FF"/>
                </a:solidFill>
              </a:rPr>
              <a:t>Present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0000FF"/>
                </a:solidFill>
              </a:rPr>
              <a:t>Simple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/>
              <a:t>not</a:t>
            </a:r>
            <a:r>
              <a:rPr lang="en-US" sz="4000" b="1" dirty="0" smtClean="0">
                <a:solidFill>
                  <a:srgbClr val="FF0000"/>
                </a:solidFill>
              </a:rPr>
              <a:t> Present Continuous</a:t>
            </a:r>
            <a:r>
              <a:rPr lang="en-US" sz="4000" b="1" dirty="0" smtClean="0"/>
              <a:t>:</a:t>
            </a:r>
            <a:endParaRPr lang="en-US" sz="4000" b="1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686800" cy="4968552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like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coffee</a:t>
            </a:r>
          </a:p>
          <a:p>
            <a:r>
              <a:rPr lang="en-US" dirty="0" smtClean="0"/>
              <a:t>I </a:t>
            </a:r>
            <a:r>
              <a:rPr lang="en-US" strike="sngStrike" dirty="0" smtClean="0">
                <a:solidFill>
                  <a:srgbClr val="FF0000"/>
                </a:solidFill>
              </a:rPr>
              <a:t>am liking </a:t>
            </a:r>
            <a:r>
              <a:rPr lang="en-US" dirty="0" smtClean="0"/>
              <a:t>coffee</a:t>
            </a:r>
          </a:p>
          <a:p>
            <a:r>
              <a:rPr lang="en-US" dirty="0" smtClean="0"/>
              <a:t>I </a:t>
            </a:r>
            <a:r>
              <a:rPr lang="en-US" b="1" dirty="0" smtClean="0">
                <a:solidFill>
                  <a:srgbClr val="0000FF"/>
                </a:solidFill>
              </a:rPr>
              <a:t>think</a:t>
            </a:r>
            <a:r>
              <a:rPr lang="en-US" dirty="0" smtClean="0"/>
              <a:t> it’s a good idea.</a:t>
            </a:r>
          </a:p>
          <a:p>
            <a:r>
              <a:rPr lang="en-US" dirty="0" smtClean="0"/>
              <a:t>I </a:t>
            </a:r>
            <a:r>
              <a:rPr lang="en-US" strike="sngStrike" dirty="0" smtClean="0">
                <a:solidFill>
                  <a:srgbClr val="FF0000"/>
                </a:solidFill>
              </a:rPr>
              <a:t>am</a:t>
            </a:r>
            <a:r>
              <a:rPr lang="en-US" strike="sngStrike" dirty="0" smtClean="0"/>
              <a:t> </a:t>
            </a:r>
            <a:r>
              <a:rPr lang="en-US" strike="sngStrike" dirty="0" smtClean="0">
                <a:solidFill>
                  <a:srgbClr val="FF0000"/>
                </a:solidFill>
              </a:rPr>
              <a:t>thinking</a:t>
            </a:r>
            <a:r>
              <a:rPr lang="en-US" strike="sngStrike" dirty="0" smtClean="0"/>
              <a:t> </a:t>
            </a:r>
            <a:r>
              <a:rPr lang="en-US" dirty="0" smtClean="0"/>
              <a:t>it’s a good idea</a:t>
            </a:r>
            <a:r>
              <a:rPr lang="en-US" dirty="0" smtClean="0"/>
              <a:t>.</a:t>
            </a:r>
          </a:p>
          <a:p>
            <a:r>
              <a:rPr lang="en-US" dirty="0" smtClean="0"/>
              <a:t>I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agree</a:t>
            </a:r>
            <a:r>
              <a:rPr lang="en-US" b="1" dirty="0" smtClean="0"/>
              <a:t> </a:t>
            </a:r>
            <a:r>
              <a:rPr lang="en-US" dirty="0" smtClean="0"/>
              <a:t>with you.</a:t>
            </a:r>
          </a:p>
          <a:p>
            <a:r>
              <a:rPr lang="en-US" dirty="0" smtClean="0"/>
              <a:t>I </a:t>
            </a:r>
            <a:r>
              <a:rPr lang="en-US" strike="sngStrike" dirty="0" smtClean="0">
                <a:solidFill>
                  <a:srgbClr val="FF0000"/>
                </a:solidFill>
              </a:rPr>
              <a:t>am agreeing</a:t>
            </a:r>
            <a:r>
              <a:rPr lang="en-US" strike="sngStrike" dirty="0" smtClean="0"/>
              <a:t> </a:t>
            </a:r>
            <a:r>
              <a:rPr lang="en-US" dirty="0" smtClean="0"/>
              <a:t>with you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</a:t>
            </a:r>
            <a:r>
              <a:rPr lang="en-US" b="1" dirty="0" smtClean="0">
                <a:solidFill>
                  <a:srgbClr val="0000FF"/>
                </a:solidFill>
              </a:rPr>
              <a:t>understand</a:t>
            </a:r>
            <a:r>
              <a:rPr lang="en-US" dirty="0" smtClean="0"/>
              <a:t> the new rule.</a:t>
            </a:r>
          </a:p>
          <a:p>
            <a:r>
              <a:rPr lang="en-US" dirty="0" smtClean="0"/>
              <a:t>I </a:t>
            </a:r>
            <a:r>
              <a:rPr lang="en-US" strike="sngStrike" dirty="0" smtClean="0">
                <a:solidFill>
                  <a:srgbClr val="FF0000"/>
                </a:solidFill>
              </a:rPr>
              <a:t>am understanding </a:t>
            </a:r>
            <a:r>
              <a:rPr lang="en-US" dirty="0" smtClean="0"/>
              <a:t>the </a:t>
            </a:r>
            <a:r>
              <a:rPr lang="en-US" dirty="0" smtClean="0"/>
              <a:t>new rule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</a:t>
            </a:r>
            <a:r>
              <a:rPr lang="en-US" b="1" dirty="0" smtClean="0">
                <a:solidFill>
                  <a:srgbClr val="0000FF"/>
                </a:solidFill>
              </a:rPr>
              <a:t>love</a:t>
            </a:r>
            <a:r>
              <a:rPr lang="en-US" dirty="0" smtClean="0"/>
              <a:t> you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I </a:t>
            </a:r>
            <a:r>
              <a:rPr lang="en-US" strike="sngStrike" dirty="0" smtClean="0">
                <a:solidFill>
                  <a:srgbClr val="FF0000"/>
                </a:solidFill>
              </a:rPr>
              <a:t>am</a:t>
            </a:r>
            <a:r>
              <a:rPr lang="en-US" strike="sngStrike" dirty="0" smtClean="0"/>
              <a:t> </a:t>
            </a:r>
            <a:r>
              <a:rPr lang="en-US" strike="sngStrike" dirty="0" smtClean="0">
                <a:solidFill>
                  <a:srgbClr val="FF0000"/>
                </a:solidFill>
              </a:rPr>
              <a:t>loving</a:t>
            </a:r>
            <a:r>
              <a:rPr lang="en-US" strike="sngStrike" dirty="0" smtClean="0"/>
              <a:t> </a:t>
            </a:r>
            <a:r>
              <a:rPr lang="en-US" dirty="0" smtClean="0"/>
              <a:t>you.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HAVE/ HAVE GOT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C:\Users\Mohsen\Desktop\have-got-12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7"/>
            <a:ext cx="7692082" cy="5445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HAVE/ HAVE GOT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C:\Users\Mohsen\Desktop\have-got-19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574132" cy="5138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HAVE/ HAVE GOT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692696"/>
            <a:ext cx="8291264" cy="5976664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USE: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Have and Have got </a:t>
            </a:r>
            <a:r>
              <a:rPr lang="en-US" b="1" dirty="0" smtClean="0"/>
              <a:t>mean </a:t>
            </a:r>
            <a:r>
              <a:rPr lang="en-US" dirty="0" smtClean="0">
                <a:solidFill>
                  <a:srgbClr val="0000FF"/>
                </a:solidFill>
              </a:rPr>
              <a:t>the same.</a:t>
            </a:r>
          </a:p>
          <a:p>
            <a:pPr>
              <a:buNone/>
            </a:pPr>
            <a:r>
              <a:rPr lang="en-US" b="1" dirty="0" smtClean="0"/>
              <a:t>Have got:                                         Have: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-informal.                                 -Formal.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 - When we speak.                  -Speaking &amp; writing.</a:t>
            </a:r>
          </a:p>
          <a:p>
            <a:pPr>
              <a:buNone/>
            </a:pPr>
            <a:r>
              <a:rPr lang="en-US" b="1" dirty="0" err="1" smtClean="0"/>
              <a:t>Uk</a:t>
            </a:r>
            <a:r>
              <a:rPr lang="en-US" dirty="0" smtClean="0">
                <a:solidFill>
                  <a:srgbClr val="0000FF"/>
                </a:solidFill>
              </a:rPr>
              <a:t> prefer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i="1" u="sng" dirty="0" smtClean="0">
                <a:solidFill>
                  <a:srgbClr val="0000FF"/>
                </a:solidFill>
              </a:rPr>
              <a:t>have got</a:t>
            </a:r>
            <a:r>
              <a:rPr lang="en-US" b="1" dirty="0" smtClean="0">
                <a:solidFill>
                  <a:srgbClr val="0000FF"/>
                </a:solidFill>
              </a:rPr>
              <a:t>              </a:t>
            </a:r>
            <a:r>
              <a:rPr lang="en-US" b="1" dirty="0" smtClean="0"/>
              <a:t>Us</a:t>
            </a:r>
            <a:r>
              <a:rPr lang="en-US" dirty="0" smtClean="0">
                <a:solidFill>
                  <a:srgbClr val="0000FF"/>
                </a:solidFill>
              </a:rPr>
              <a:t> prefer </a:t>
            </a:r>
            <a:r>
              <a:rPr lang="en-US" b="1" i="1" u="sng" dirty="0" smtClean="0">
                <a:solidFill>
                  <a:srgbClr val="0000FF"/>
                </a:solidFill>
              </a:rPr>
              <a:t>have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-Both  </a:t>
            </a:r>
            <a:r>
              <a:rPr lang="en-US" b="1" u="sng" dirty="0" smtClean="0"/>
              <a:t>Have</a:t>
            </a:r>
            <a:r>
              <a:rPr lang="en-US" b="1" dirty="0" smtClean="0"/>
              <a:t> &amp; </a:t>
            </a:r>
            <a:r>
              <a:rPr lang="en-US" b="1" u="sng" dirty="0" smtClean="0"/>
              <a:t>Have Got </a:t>
            </a:r>
            <a:r>
              <a:rPr lang="en-US" b="1" dirty="0" smtClean="0"/>
              <a:t>Express</a:t>
            </a:r>
            <a:r>
              <a:rPr lang="en-US" b="1" dirty="0" smtClean="0">
                <a:solidFill>
                  <a:srgbClr val="C00000"/>
                </a:solidFill>
              </a:rPr>
              <a:t> Possession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e.g. I </a:t>
            </a:r>
            <a:r>
              <a:rPr lang="en-US" b="1" u="sng" dirty="0" smtClean="0">
                <a:solidFill>
                  <a:srgbClr val="0000FF"/>
                </a:solidFill>
              </a:rPr>
              <a:t>have got </a:t>
            </a:r>
            <a:r>
              <a:rPr lang="en-US" dirty="0" smtClean="0">
                <a:solidFill>
                  <a:srgbClr val="0000FF"/>
                </a:solidFill>
              </a:rPr>
              <a:t>a new car.              </a:t>
            </a:r>
            <a:r>
              <a:rPr lang="en-US" dirty="0" smtClean="0">
                <a:solidFill>
                  <a:srgbClr val="0000FF"/>
                </a:solidFill>
              </a:rPr>
              <a:t>I </a:t>
            </a:r>
            <a:r>
              <a:rPr lang="en-US" b="1" u="sng" dirty="0" smtClean="0">
                <a:solidFill>
                  <a:srgbClr val="0000FF"/>
                </a:solidFill>
              </a:rPr>
              <a:t>have</a:t>
            </a:r>
            <a:r>
              <a:rPr lang="en-US" dirty="0" smtClean="0">
                <a:solidFill>
                  <a:srgbClr val="0000FF"/>
                </a:solidFill>
              </a:rPr>
              <a:t> a new car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b="1" dirty="0" smtClean="0"/>
              <a:t>-Only </a:t>
            </a:r>
            <a:r>
              <a:rPr lang="en-US" b="1" u="sng" dirty="0" smtClean="0"/>
              <a:t>have</a:t>
            </a:r>
            <a:r>
              <a:rPr lang="en-US" b="1" dirty="0" smtClean="0"/>
              <a:t> Expresses </a:t>
            </a:r>
            <a:r>
              <a:rPr lang="en-US" b="1" dirty="0" smtClean="0">
                <a:solidFill>
                  <a:srgbClr val="C00000"/>
                </a:solidFill>
              </a:rPr>
              <a:t>Activity</a:t>
            </a:r>
            <a:r>
              <a:rPr lang="en-US" b="1" dirty="0" smtClean="0"/>
              <a:t>:</a:t>
            </a:r>
            <a:endParaRPr lang="en-US" b="1" dirty="0" smtClean="0"/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e.g. I </a:t>
            </a:r>
            <a:r>
              <a:rPr lang="en-US" b="1" dirty="0" smtClean="0">
                <a:solidFill>
                  <a:srgbClr val="0000FF"/>
                </a:solidFill>
              </a:rPr>
              <a:t>have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trike="sngStrike" dirty="0" smtClean="0">
                <a:solidFill>
                  <a:srgbClr val="0000FF"/>
                </a:solidFill>
              </a:rPr>
              <a:t>got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a shower every morning.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        What time do you </a:t>
            </a:r>
            <a:r>
              <a:rPr lang="en-US" b="1" dirty="0" smtClean="0">
                <a:solidFill>
                  <a:srgbClr val="0000FF"/>
                </a:solidFill>
              </a:rPr>
              <a:t>have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trike="sngStrike" dirty="0" smtClean="0">
                <a:solidFill>
                  <a:srgbClr val="0000FF"/>
                </a:solidFill>
              </a:rPr>
              <a:t>got</a:t>
            </a:r>
            <a:r>
              <a:rPr lang="en-US" dirty="0" smtClean="0">
                <a:solidFill>
                  <a:srgbClr val="0000FF"/>
                </a:solidFill>
              </a:rPr>
              <a:t> lunch?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HAVE/ HAVE GOT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692696"/>
            <a:ext cx="8291264" cy="5976664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Past: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In the Past </a:t>
            </a:r>
            <a:r>
              <a:rPr lang="en-US" b="1" dirty="0" smtClean="0"/>
              <a:t>Got</a:t>
            </a:r>
            <a:r>
              <a:rPr lang="en-US" dirty="0" smtClean="0">
                <a:solidFill>
                  <a:srgbClr val="0000FF"/>
                </a:solidFill>
              </a:rPr>
              <a:t> forms are not used. </a:t>
            </a:r>
            <a:r>
              <a:rPr lang="en-US" b="1" dirty="0" smtClean="0"/>
              <a:t>Had </a:t>
            </a:r>
            <a:r>
              <a:rPr lang="en-US" dirty="0" smtClean="0">
                <a:solidFill>
                  <a:srgbClr val="0000FF"/>
                </a:solidFill>
              </a:rPr>
              <a:t>is much common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e.g. </a:t>
            </a:r>
            <a:r>
              <a:rPr lang="en-US" dirty="0" smtClean="0"/>
              <a:t>I had </a:t>
            </a:r>
            <a:r>
              <a:rPr lang="en-US" strike="sngStrike" dirty="0" smtClean="0">
                <a:solidFill>
                  <a:srgbClr val="0000FF"/>
                </a:solidFill>
              </a:rPr>
              <a:t>got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a bicycle.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e.g.</a:t>
            </a:r>
            <a:r>
              <a:rPr lang="en-US" dirty="0" err="1" smtClean="0"/>
              <a:t>Did</a:t>
            </a:r>
            <a:r>
              <a:rPr lang="en-US" dirty="0" smtClean="0"/>
              <a:t> you have </a:t>
            </a:r>
            <a:r>
              <a:rPr lang="en-US" strike="sngStrike" dirty="0" smtClean="0">
                <a:solidFill>
                  <a:srgbClr val="0000FF"/>
                </a:solidFill>
              </a:rPr>
              <a:t>got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a bicycle?</a:t>
            </a:r>
          </a:p>
          <a:p>
            <a:pPr>
              <a:buNone/>
            </a:pPr>
            <a:endParaRPr lang="en-US" i="1" u="sng" dirty="0" smtClean="0">
              <a:solidFill>
                <a:srgbClr val="0000FF"/>
              </a:solidFill>
            </a:endParaRPr>
          </a:p>
          <a:p>
            <a:r>
              <a:rPr lang="en-US" b="1" u="sng" dirty="0" smtClean="0"/>
              <a:t>Contraction:</a:t>
            </a:r>
          </a:p>
          <a:p>
            <a:pPr>
              <a:buNone/>
            </a:pPr>
            <a:r>
              <a:rPr lang="en-US" b="1" dirty="0" smtClean="0"/>
              <a:t>Have got: </a:t>
            </a:r>
            <a:r>
              <a:rPr lang="en-US" dirty="0" smtClean="0">
                <a:solidFill>
                  <a:srgbClr val="0000FF"/>
                </a:solidFill>
              </a:rPr>
              <a:t>’</a:t>
            </a:r>
            <a:r>
              <a:rPr lang="en-US" dirty="0" err="1" smtClean="0">
                <a:solidFill>
                  <a:srgbClr val="0000FF"/>
                </a:solidFill>
              </a:rPr>
              <a:t>ve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got </a:t>
            </a:r>
            <a:r>
              <a:rPr lang="en-US" b="1" dirty="0" smtClean="0"/>
              <a:t>&amp;  has got: </a:t>
            </a:r>
            <a:r>
              <a:rPr lang="en-US" dirty="0" smtClean="0">
                <a:solidFill>
                  <a:srgbClr val="0000FF"/>
                </a:solidFill>
              </a:rPr>
              <a:t>’</a:t>
            </a:r>
            <a:r>
              <a:rPr lang="en-US" dirty="0" smtClean="0">
                <a:solidFill>
                  <a:srgbClr val="0000FF"/>
                </a:solidFill>
              </a:rPr>
              <a:t>s got.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e.g. </a:t>
            </a:r>
            <a:r>
              <a:rPr lang="en-US" dirty="0" smtClean="0"/>
              <a:t>I have got a sister   </a:t>
            </a:r>
            <a:r>
              <a:rPr lang="en-US" dirty="0" smtClean="0">
                <a:solidFill>
                  <a:srgbClr val="0000FF"/>
                </a:solidFill>
              </a:rPr>
              <a:t>(I’ve got a sister). 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e.g. </a:t>
            </a:r>
            <a:r>
              <a:rPr lang="en-US" dirty="0" smtClean="0"/>
              <a:t>She has </a:t>
            </a:r>
            <a:r>
              <a:rPr lang="en-US" dirty="0" smtClean="0"/>
              <a:t>got a sister   </a:t>
            </a:r>
            <a:r>
              <a:rPr lang="en-US" dirty="0" smtClean="0">
                <a:solidFill>
                  <a:srgbClr val="0000FF"/>
                </a:solidFill>
              </a:rPr>
              <a:t>(She’s </a:t>
            </a:r>
            <a:r>
              <a:rPr lang="en-US" dirty="0" smtClean="0">
                <a:solidFill>
                  <a:srgbClr val="0000FF"/>
                </a:solidFill>
              </a:rPr>
              <a:t>got a sister). 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Have</a:t>
            </a:r>
            <a:r>
              <a:rPr lang="en-US" b="1" dirty="0" smtClean="0"/>
              <a:t>: </a:t>
            </a:r>
            <a:r>
              <a:rPr lang="en-US" dirty="0" smtClean="0">
                <a:solidFill>
                  <a:srgbClr val="0000FF"/>
                </a:solidFill>
              </a:rPr>
              <a:t>No </a:t>
            </a:r>
            <a:r>
              <a:rPr lang="en-US" dirty="0" smtClean="0">
                <a:solidFill>
                  <a:srgbClr val="0000FF"/>
                </a:solidFill>
              </a:rPr>
              <a:t>contraction.</a:t>
            </a:r>
          </a:p>
          <a:p>
            <a:pPr>
              <a:buNone/>
            </a:pPr>
            <a:r>
              <a:rPr lang="en-US" dirty="0" smtClean="0"/>
              <a:t>I have a sister    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strike="sngStrike" dirty="0" smtClean="0">
                <a:solidFill>
                  <a:srgbClr val="0000FF"/>
                </a:solidFill>
              </a:rPr>
              <a:t>I’ve </a:t>
            </a:r>
            <a:r>
              <a:rPr lang="en-US" dirty="0" smtClean="0">
                <a:solidFill>
                  <a:srgbClr val="0000FF"/>
                </a:solidFill>
              </a:rPr>
              <a:t>a sister).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The Present Simple &amp; Present Continuous are used to express:</a:t>
            </a:r>
            <a:endParaRPr lang="en-US" b="1" dirty="0"/>
          </a:p>
        </p:txBody>
      </p:sp>
      <p:pic>
        <p:nvPicPr>
          <p:cNvPr id="1026" name="Picture 2" descr="C:\Users\Mohsen\Desktop\simple-prese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132856"/>
            <a:ext cx="646666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The Present Simple &amp; Present Continuous are used to express</a:t>
            </a:r>
            <a:r>
              <a:rPr lang="en-US" b="1" dirty="0" smtClean="0"/>
              <a:t>: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 flipH="1" flipV="1">
            <a:off x="323528" y="6126163"/>
            <a:ext cx="133672" cy="1983357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467544" y="1556792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solidFill>
                  <a:srgbClr val="FF0000"/>
                </a:solidFill>
              </a:rPr>
              <a:t>Simple Present: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1- </a:t>
            </a:r>
            <a:r>
              <a:rPr lang="en-US" sz="2400" b="1" dirty="0" smtClean="0"/>
              <a:t>I always </a:t>
            </a:r>
            <a:r>
              <a:rPr lang="en-US" sz="2400" b="1" dirty="0" smtClean="0">
                <a:solidFill>
                  <a:srgbClr val="FF0000"/>
                </a:solidFill>
              </a:rPr>
              <a:t>get up </a:t>
            </a:r>
            <a:r>
              <a:rPr lang="en-US" sz="2400" b="1" dirty="0" smtClean="0"/>
              <a:t>at 7:30 a.m. (</a:t>
            </a:r>
            <a:r>
              <a:rPr lang="en-US" sz="2400" b="1" dirty="0" smtClean="0">
                <a:solidFill>
                  <a:srgbClr val="FF0000"/>
                </a:solidFill>
              </a:rPr>
              <a:t>Routine</a:t>
            </a:r>
            <a:r>
              <a:rPr lang="en-US" sz="2400" b="1" dirty="0" smtClean="0"/>
              <a:t>)</a:t>
            </a:r>
            <a:br>
              <a:rPr lang="en-US" sz="2400" b="1" dirty="0" smtClean="0"/>
            </a:br>
            <a:r>
              <a:rPr lang="en-US" sz="2400" b="1" dirty="0" smtClean="0"/>
              <a:t>2- She </a:t>
            </a:r>
            <a:r>
              <a:rPr lang="en-US" sz="2400" b="1" dirty="0" smtClean="0">
                <a:solidFill>
                  <a:srgbClr val="FF0000"/>
                </a:solidFill>
              </a:rPr>
              <a:t>eats</a:t>
            </a:r>
            <a:r>
              <a:rPr lang="en-US" sz="2400" b="1" dirty="0" smtClean="0"/>
              <a:t> rice for </a:t>
            </a:r>
            <a:r>
              <a:rPr lang="en-US" sz="2400" b="1" dirty="0" smtClean="0"/>
              <a:t>lunch everyday </a:t>
            </a:r>
            <a:r>
              <a:rPr lang="en-US" sz="2400" b="1" dirty="0" smtClean="0"/>
              <a:t>(</a:t>
            </a:r>
            <a:r>
              <a:rPr lang="en-US" sz="2400" b="1" dirty="0" smtClean="0">
                <a:solidFill>
                  <a:srgbClr val="FF0000"/>
                </a:solidFill>
              </a:rPr>
              <a:t>habit</a:t>
            </a:r>
            <a:r>
              <a:rPr lang="en-US" sz="2400" b="1" dirty="0" smtClean="0"/>
              <a:t>)</a:t>
            </a:r>
            <a:br>
              <a:rPr lang="en-US" sz="2400" b="1" dirty="0" smtClean="0"/>
            </a:br>
            <a:r>
              <a:rPr lang="en-US" sz="2400" b="1" dirty="0" smtClean="0"/>
              <a:t>3- It </a:t>
            </a:r>
            <a:r>
              <a:rPr lang="en-US" sz="2400" b="1" dirty="0" smtClean="0">
                <a:solidFill>
                  <a:srgbClr val="FF0000"/>
                </a:solidFill>
              </a:rPr>
              <a:t>is</a:t>
            </a:r>
            <a:r>
              <a:rPr lang="en-US" sz="2400" b="1" dirty="0" smtClean="0"/>
              <a:t> </a:t>
            </a:r>
            <a:r>
              <a:rPr lang="en-US" sz="2400" b="1" dirty="0" smtClean="0"/>
              <a:t>never hot </a:t>
            </a:r>
            <a:r>
              <a:rPr lang="en-US" sz="2400" b="1" dirty="0" smtClean="0"/>
              <a:t>in Alaska. (</a:t>
            </a:r>
            <a:r>
              <a:rPr lang="en-US" sz="2400" b="1" dirty="0" smtClean="0">
                <a:solidFill>
                  <a:srgbClr val="FF0000"/>
                </a:solidFill>
              </a:rPr>
              <a:t>Fact</a:t>
            </a:r>
            <a:r>
              <a:rPr lang="en-US" sz="2400" b="1" dirty="0" smtClean="0"/>
              <a:t>)</a:t>
            </a:r>
            <a:br>
              <a:rPr lang="en-US" sz="2400" b="1" dirty="0" smtClean="0"/>
            </a:br>
            <a:r>
              <a:rPr lang="en-US" sz="2400" b="1" dirty="0" smtClean="0"/>
              <a:t>4- I </a:t>
            </a:r>
            <a:r>
              <a:rPr lang="en-US" sz="2400" b="1" dirty="0" smtClean="0">
                <a:solidFill>
                  <a:srgbClr val="FF0000"/>
                </a:solidFill>
              </a:rPr>
              <a:t>live</a:t>
            </a:r>
            <a:r>
              <a:rPr lang="en-US" sz="2400" b="1" dirty="0" smtClean="0"/>
              <a:t> in Riyadh. (</a:t>
            </a:r>
            <a:r>
              <a:rPr lang="en-US" sz="2400" b="1" dirty="0" smtClean="0">
                <a:solidFill>
                  <a:srgbClr val="FF0000"/>
                </a:solidFill>
              </a:rPr>
              <a:t>Fact is true for along time</a:t>
            </a:r>
            <a:r>
              <a:rPr lang="en-US" sz="2400" b="1" dirty="0" smtClean="0"/>
              <a:t>)</a:t>
            </a:r>
          </a:p>
          <a:p>
            <a:endParaRPr lang="en-US" sz="2400" b="1" dirty="0" smtClean="0"/>
          </a:p>
          <a:p>
            <a:r>
              <a:rPr lang="en-US" sz="2400" b="1" u="sng" dirty="0" smtClean="0">
                <a:solidFill>
                  <a:srgbClr val="0000FF"/>
                </a:solidFill>
              </a:rPr>
              <a:t>Simple continuous:</a:t>
            </a:r>
          </a:p>
          <a:p>
            <a:r>
              <a:rPr lang="en-US" sz="2400" b="1" dirty="0" smtClean="0"/>
              <a:t>1-  They </a:t>
            </a:r>
            <a:r>
              <a:rPr lang="en-US" sz="2400" b="1" dirty="0" smtClean="0">
                <a:solidFill>
                  <a:srgbClr val="0000FF"/>
                </a:solidFill>
              </a:rPr>
              <a:t>are playing </a:t>
            </a:r>
            <a:r>
              <a:rPr lang="en-US" sz="2400" b="1" dirty="0" smtClean="0"/>
              <a:t>football in the garden ( </a:t>
            </a:r>
            <a:r>
              <a:rPr lang="en-US" sz="2400" b="1" dirty="0" smtClean="0">
                <a:solidFill>
                  <a:srgbClr val="0000FF"/>
                </a:solidFill>
              </a:rPr>
              <a:t>Action happening now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2- Nowadays she </a:t>
            </a:r>
            <a:r>
              <a:rPr lang="en-US" sz="2400" b="1" dirty="0" smtClean="0">
                <a:solidFill>
                  <a:srgbClr val="0000FF"/>
                </a:solidFill>
              </a:rPr>
              <a:t>is </a:t>
            </a:r>
            <a:r>
              <a:rPr lang="en-US" sz="2400" b="1" dirty="0" smtClean="0">
                <a:solidFill>
                  <a:srgbClr val="0000FF"/>
                </a:solidFill>
              </a:rPr>
              <a:t>studying  </a:t>
            </a:r>
            <a:r>
              <a:rPr lang="en-US" sz="2400" b="1" dirty="0" smtClean="0"/>
              <a:t>English at KSU. (</a:t>
            </a:r>
            <a:r>
              <a:rPr lang="en-US" sz="2400" b="1" dirty="0" smtClean="0">
                <a:solidFill>
                  <a:srgbClr val="0000FF"/>
                </a:solidFill>
              </a:rPr>
              <a:t>Action in progress  around now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3- I </a:t>
            </a:r>
            <a:r>
              <a:rPr lang="en-US" sz="2400" b="1" dirty="0" smtClean="0">
                <a:solidFill>
                  <a:srgbClr val="0000FF"/>
                </a:solidFill>
              </a:rPr>
              <a:t>am meeting </a:t>
            </a:r>
            <a:r>
              <a:rPr lang="en-US" sz="2400" b="1" dirty="0" smtClean="0"/>
              <a:t>Miss Sara at ten o’clock tomorrow (</a:t>
            </a:r>
            <a:r>
              <a:rPr lang="en-US" sz="2400" b="1" dirty="0" smtClean="0">
                <a:solidFill>
                  <a:srgbClr val="0000FF"/>
                </a:solidFill>
              </a:rPr>
              <a:t>Planned future arrangement</a:t>
            </a:r>
            <a:r>
              <a:rPr lang="en-US" sz="2400" b="1" dirty="0" smtClean="0"/>
              <a:t>)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Clue Words:</a:t>
            </a:r>
            <a:endParaRPr lang="en-US" b="1" u="sng" dirty="0"/>
          </a:p>
        </p:txBody>
      </p:sp>
      <p:pic>
        <p:nvPicPr>
          <p:cNvPr id="2050" name="Picture 2" descr="C:\Users\Mohsen\Desktop\present-simple-vs-present-continuous-english-language-2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7678179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Form (Affirmative):</a:t>
            </a:r>
            <a:endParaRPr lang="en-US" b="1" dirty="0"/>
          </a:p>
        </p:txBody>
      </p:sp>
      <p:pic>
        <p:nvPicPr>
          <p:cNvPr id="1026" name="Picture 2" descr="C:\Users\Mohsen\Desktop\present-simple-vs-present-continuous-english-language-3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043213" cy="5064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Form (Negative):</a:t>
            </a:r>
            <a:endParaRPr lang="en-US" b="1" dirty="0"/>
          </a:p>
        </p:txBody>
      </p:sp>
      <p:pic>
        <p:nvPicPr>
          <p:cNvPr id="2050" name="Picture 2" descr="C:\Users\Mohsen\Desktop\present-simple-vs-present-continuous-english-language-4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335821" cy="5211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Form (Question): </a:t>
            </a:r>
            <a:br>
              <a:rPr lang="en-US" b="1" dirty="0" smtClean="0"/>
            </a:br>
            <a:r>
              <a:rPr lang="en-US" sz="3600" u="sng" dirty="0" smtClean="0"/>
              <a:t>short Answer </a:t>
            </a:r>
            <a:r>
              <a:rPr lang="en-US" sz="3600" u="sng" dirty="0" smtClean="0">
                <a:solidFill>
                  <a:srgbClr val="FF0000"/>
                </a:solidFill>
              </a:rPr>
              <a:t>present simple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b="1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098" name="Picture 2" descr="C:\Users\Mohsen\Desktop\2357174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919" y="1214212"/>
            <a:ext cx="8619561" cy="5533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Form (Question):</a:t>
            </a:r>
            <a:br>
              <a:rPr lang="en-US" b="1" dirty="0" smtClean="0"/>
            </a:br>
            <a:r>
              <a:rPr lang="en-US" b="1" u="sng" dirty="0" smtClean="0"/>
              <a:t>WH-</a:t>
            </a:r>
            <a:r>
              <a:rPr lang="en-US" u="sng" dirty="0" smtClean="0"/>
              <a:t>Question </a:t>
            </a:r>
            <a:r>
              <a:rPr lang="en-US" u="sng" dirty="0" smtClean="0">
                <a:solidFill>
                  <a:srgbClr val="FF0000"/>
                </a:solidFill>
              </a:rPr>
              <a:t>present </a:t>
            </a:r>
            <a:r>
              <a:rPr lang="en-US" u="sng" dirty="0" smtClean="0">
                <a:solidFill>
                  <a:srgbClr val="FF0000"/>
                </a:solidFill>
              </a:rPr>
              <a:t>simple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11844808" y="5589240"/>
            <a:ext cx="2540968" cy="3229819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122" name="Picture 2" descr="C:\Users\Mohsen\Desktop\present-simple-wh-questions-other-verb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7585166" cy="53030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Form (Question):</a:t>
            </a:r>
            <a:endParaRPr lang="en-US" b="1" dirty="0"/>
          </a:p>
        </p:txBody>
      </p:sp>
      <p:pic>
        <p:nvPicPr>
          <p:cNvPr id="3074" name="Picture 2" descr="C:\Users\Mohsen\Desktop\f2f-present-continuous-5-7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6078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4332</TotalTime>
  <Words>284</Words>
  <Application>Microsoft Office PowerPoint</Application>
  <PresentationFormat>عرض على الشاشة (3:4)‏</PresentationFormat>
  <Paragraphs>62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سمة Office</vt:lpstr>
      <vt:lpstr>Unit Two</vt:lpstr>
      <vt:lpstr> The Present Simple &amp; Present Continuous are used to express:</vt:lpstr>
      <vt:lpstr> The Present Simple &amp; Present Continuous are used to express: </vt:lpstr>
      <vt:lpstr>Clue Words:</vt:lpstr>
      <vt:lpstr>Form (Affirmative):</vt:lpstr>
      <vt:lpstr>Form (Negative):</vt:lpstr>
      <vt:lpstr>Form (Question):  short Answer present simple </vt:lpstr>
      <vt:lpstr>Form (Question): WH-Question present simple  </vt:lpstr>
      <vt:lpstr>Form (Question):</vt:lpstr>
      <vt:lpstr>Form (Question):</vt:lpstr>
      <vt:lpstr> Verbs which express a STATE not ACTION are usually used in the Present Simple not Present Continuous:</vt:lpstr>
      <vt:lpstr>HAVE/ HAVE GOT</vt:lpstr>
      <vt:lpstr>HAVE/ HAVE GOT</vt:lpstr>
      <vt:lpstr>HAVE/ HAVE GOT </vt:lpstr>
      <vt:lpstr>HAVE/ HAVE GOT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Two</dc:title>
  <dc:creator>Mohsen</dc:creator>
  <cp:lastModifiedBy>Mohsen</cp:lastModifiedBy>
  <cp:revision>44</cp:revision>
  <dcterms:created xsi:type="dcterms:W3CDTF">2017-09-27T10:40:24Z</dcterms:created>
  <dcterms:modified xsi:type="dcterms:W3CDTF">2017-09-30T11:10:08Z</dcterms:modified>
</cp:coreProperties>
</file>