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t>24/04/1435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543800" cy="1524000"/>
          </a:xfrm>
        </p:spPr>
        <p:txBody>
          <a:bodyPr/>
          <a:lstStyle/>
          <a:p>
            <a:pPr algn="ctr"/>
            <a:r>
              <a:rPr lang="en-US" sz="4400" dirty="0" err="1" smtClean="0"/>
              <a:t>Exp</a:t>
            </a:r>
            <a:r>
              <a:rPr lang="en-US" sz="4400" dirty="0" smtClean="0"/>
              <a:t> 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UREA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27584" y="3068960"/>
            <a:ext cx="6858000" cy="990600"/>
          </a:xfrm>
        </p:spPr>
        <p:txBody>
          <a:bodyPr/>
          <a:lstStyle/>
          <a:p>
            <a:r>
              <a:rPr lang="en-US" b="1" dirty="0" smtClean="0"/>
              <a:t>Bio-systems Kit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7210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67818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Limitation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908720"/>
            <a:ext cx="7543800" cy="38862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/>
              <a:t>-</a:t>
            </a:r>
            <a:r>
              <a:rPr lang="en-US" sz="2800" dirty="0" err="1" smtClean="0"/>
              <a:t>Lipemia</a:t>
            </a:r>
            <a:r>
              <a:rPr lang="en-US" sz="2800" dirty="0" smtClean="0"/>
              <a:t> &amp; high bilirubin will not interfere.</a:t>
            </a:r>
          </a:p>
          <a:p>
            <a:pPr marL="0" indent="0" algn="l" rtl="0">
              <a:buNone/>
            </a:pPr>
            <a:r>
              <a:rPr lang="en-US" sz="2800" dirty="0" smtClean="0"/>
              <a:t>-Hemolysis with elevated ammonia will interfere</a:t>
            </a:r>
          </a:p>
          <a:p>
            <a:pPr marL="0" indent="0" algn="l" rtl="0">
              <a:buNone/>
            </a:pPr>
            <a:r>
              <a:rPr lang="en-US" sz="2800" dirty="0" smtClean="0"/>
              <a:t>-Some drugs may interfere</a:t>
            </a:r>
          </a:p>
          <a:p>
            <a:pPr marL="0" indent="0" algn="l" rtl="0"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57720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67818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Definition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196752"/>
            <a:ext cx="7543800" cy="5335488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/>
              <a:t>Urea or </a:t>
            </a:r>
            <a:r>
              <a:rPr lang="en-US" sz="2800" dirty="0" smtClean="0"/>
              <a:t>carb-amide </a:t>
            </a:r>
            <a:r>
              <a:rPr lang="en-US" sz="2800" dirty="0"/>
              <a:t>is an organic compound with the chemical formula (NH2)2CO. The molecule has two amine (-NH2) groups joined by a carbonyl (C=O) functional group</a:t>
            </a:r>
            <a:r>
              <a:rPr lang="en-US" sz="2800" dirty="0" smtClean="0"/>
              <a:t>.</a:t>
            </a:r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endParaRPr lang="ar-SA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933056"/>
            <a:ext cx="6593483" cy="2074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69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88640"/>
            <a:ext cx="7543800" cy="555151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/>
              <a:t>Urea is synthesized in the liver as a by-product of </a:t>
            </a:r>
            <a:r>
              <a:rPr lang="en-US" sz="2800" dirty="0" smtClean="0"/>
              <a:t>the de-</a:t>
            </a:r>
            <a:r>
              <a:rPr lang="en-US" sz="2800" dirty="0" err="1" smtClean="0"/>
              <a:t>amination</a:t>
            </a:r>
            <a:r>
              <a:rPr lang="en-US" sz="2800" dirty="0" smtClean="0"/>
              <a:t> </a:t>
            </a:r>
            <a:r>
              <a:rPr lang="en-US" sz="2800" dirty="0"/>
              <a:t>of amino acids so it is the main end product of protein metabolism in the </a:t>
            </a:r>
            <a:r>
              <a:rPr lang="en-US" sz="2800" dirty="0" smtClean="0"/>
              <a:t>body.</a:t>
            </a:r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Its elimination in the urine represents the major route for nitrogen excretion (cleared from the blood by the kidney into the urine).</a:t>
            </a:r>
          </a:p>
          <a:p>
            <a:pPr marL="0" indent="0" algn="l" rtl="0"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64889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-315416"/>
            <a:ext cx="67818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Clinical Significance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268760"/>
            <a:ext cx="7543800" cy="54006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*Elevated urea seen:</a:t>
            </a:r>
          </a:p>
          <a:p>
            <a:pPr marL="0" indent="0" algn="l" rtl="0">
              <a:buNone/>
            </a:pPr>
            <a:r>
              <a:rPr lang="en-US" sz="2800" dirty="0" smtClean="0"/>
              <a:t>-As a result of  a high protein diet</a:t>
            </a:r>
          </a:p>
          <a:p>
            <a:pPr marL="0" indent="0" algn="l" rtl="0">
              <a:buNone/>
            </a:pPr>
            <a:r>
              <a:rPr lang="en-US" sz="2800" dirty="0" smtClean="0"/>
              <a:t>-Increased protein catabolism</a:t>
            </a:r>
          </a:p>
          <a:p>
            <a:pPr marL="0" indent="0" algn="l" rtl="0">
              <a:buNone/>
            </a:pPr>
            <a:r>
              <a:rPr lang="en-US" sz="2800" dirty="0" smtClean="0"/>
              <a:t>-After gastrointestinal hemorrhage</a:t>
            </a:r>
          </a:p>
          <a:p>
            <a:pPr marL="0" indent="0" algn="l" rtl="0">
              <a:buNone/>
            </a:pPr>
            <a:r>
              <a:rPr lang="en-US" sz="2800" dirty="0" smtClean="0"/>
              <a:t>-Mild dehydration</a:t>
            </a:r>
          </a:p>
          <a:p>
            <a:pPr marL="0" indent="0" algn="l" rtl="0">
              <a:buNone/>
            </a:pPr>
            <a:r>
              <a:rPr lang="en-US" sz="2800" dirty="0" smtClean="0"/>
              <a:t>-Shock and heart failure</a:t>
            </a:r>
          </a:p>
          <a:p>
            <a:pPr marL="0" indent="0" algn="l" rtl="0">
              <a:buNone/>
            </a:pPr>
            <a:r>
              <a:rPr lang="en-US" sz="2800" dirty="0" smtClean="0"/>
              <a:t>-Treatment with </a:t>
            </a:r>
            <a:r>
              <a:rPr lang="en-US" sz="2800" dirty="0" err="1" smtClean="0"/>
              <a:t>gluco-cortcoids</a:t>
            </a:r>
            <a:r>
              <a:rPr lang="en-US" sz="2800" dirty="0" smtClean="0"/>
              <a:t>(pre-renal uremia).</a:t>
            </a:r>
          </a:p>
          <a:p>
            <a:pPr marL="0" indent="0" algn="l" rtl="0">
              <a:buNone/>
            </a:pPr>
            <a:r>
              <a:rPr lang="en-US" sz="2800" dirty="0" smtClean="0"/>
              <a:t>-Diseases </a:t>
            </a:r>
            <a:r>
              <a:rPr lang="en-US" sz="2800" dirty="0"/>
              <a:t>that compromise the function of the kidney often lead to increased blood levels of urea, as measured by the blood urea nitrogen (BUN) test</a:t>
            </a:r>
          </a:p>
          <a:p>
            <a:pPr marL="0" indent="0" algn="l" rtl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37998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*Low urea level:(Not common)</a:t>
            </a:r>
          </a:p>
          <a:p>
            <a:pPr marL="0" indent="0" algn="l" rtl="0">
              <a:buNone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r>
              <a:rPr lang="en-US" sz="2800" dirty="0" smtClean="0"/>
              <a:t>They </a:t>
            </a:r>
            <a:r>
              <a:rPr lang="en-US" sz="2800" dirty="0"/>
              <a:t>can be seen in severe liver disease or malnutrition but are not used to diagnose or monitor these conditions. Low urea levels are also seen in normal </a:t>
            </a:r>
            <a:r>
              <a:rPr lang="en-US" sz="2800" dirty="0" smtClean="0"/>
              <a:t>pregnancy.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50308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55151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/>
              <a:t>The </a:t>
            </a:r>
            <a:r>
              <a:rPr lang="en-US" sz="2800" dirty="0"/>
              <a:t>usefulness of urea as an indicator of  renal function is limited by:</a:t>
            </a:r>
          </a:p>
          <a:p>
            <a:pPr marL="0" indent="0" algn="l" rtl="0">
              <a:buNone/>
            </a:pPr>
            <a:r>
              <a:rPr lang="en-US" sz="2800" dirty="0"/>
              <a:t>The variability of its plasma conc. As a result of non-renal factors</a:t>
            </a:r>
          </a:p>
          <a:p>
            <a:pPr marL="0" indent="0" algn="l" rtl="0">
              <a:buNone/>
            </a:pPr>
            <a:r>
              <a:rPr lang="en-US" sz="2800" dirty="0" smtClean="0"/>
              <a:t>So</a:t>
            </a:r>
            <a:r>
              <a:rPr lang="en-US" sz="2800" dirty="0"/>
              <a:t>, we can’t depend on a single test</a:t>
            </a:r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*Specimen:</a:t>
            </a:r>
          </a:p>
          <a:p>
            <a:pPr marL="0" indent="0" algn="l" rtl="0">
              <a:buNone/>
            </a:pPr>
            <a:r>
              <a:rPr lang="en-US" sz="2800" dirty="0" smtClean="0"/>
              <a:t>Serum or plasma (heparinized sample is recommended)</a:t>
            </a:r>
          </a:p>
          <a:p>
            <a:pPr marL="0" indent="0" algn="l" rtl="0">
              <a:buNone/>
            </a:pPr>
            <a:r>
              <a:rPr lang="en-US" sz="2800" dirty="0" smtClean="0"/>
              <a:t>Urine, dilute urine 1/50 with DW before measurement</a:t>
            </a:r>
          </a:p>
        </p:txBody>
      </p:sp>
    </p:spTree>
    <p:extLst>
      <p:ext uri="{BB962C8B-B14F-4D97-AF65-F5344CB8AC3E}">
        <p14:creationId xmlns:p14="http://schemas.microsoft.com/office/powerpoint/2010/main" val="383933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15416"/>
            <a:ext cx="67818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Principle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620688"/>
            <a:ext cx="8568952" cy="4536504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/>
              <a:t>Urea + H</a:t>
            </a:r>
            <a:r>
              <a:rPr lang="en-US" sz="2000" dirty="0" smtClean="0"/>
              <a:t>2</a:t>
            </a:r>
            <a:r>
              <a:rPr lang="en-US" sz="2800" dirty="0" smtClean="0"/>
              <a:t>O                     2NH</a:t>
            </a:r>
            <a:r>
              <a:rPr lang="en-US" sz="2000" dirty="0" smtClean="0"/>
              <a:t>4</a:t>
            </a:r>
            <a:r>
              <a:rPr lang="en-US" sz="2800" dirty="0" smtClean="0"/>
              <a:t> + CO</a:t>
            </a:r>
            <a:r>
              <a:rPr lang="en-US" sz="2000" dirty="0" smtClean="0"/>
              <a:t>2</a:t>
            </a:r>
          </a:p>
          <a:p>
            <a:pPr marL="0" indent="0" algn="l" rtl="0">
              <a:buNone/>
            </a:pPr>
            <a:r>
              <a:rPr lang="en-US" sz="2800" dirty="0" smtClean="0"/>
              <a:t>NH</a:t>
            </a:r>
            <a:r>
              <a:rPr lang="en-US" sz="2000" dirty="0" smtClean="0"/>
              <a:t>4</a:t>
            </a:r>
            <a:r>
              <a:rPr lang="en-US" sz="2800" dirty="0" smtClean="0"/>
              <a:t> + Salicylate + </a:t>
            </a:r>
            <a:r>
              <a:rPr lang="en-US" sz="2800" dirty="0" err="1" smtClean="0"/>
              <a:t>NaCIO</a:t>
            </a:r>
            <a:r>
              <a:rPr lang="en-US" sz="2800" dirty="0" smtClean="0"/>
              <a:t>                            Indophenol</a:t>
            </a:r>
          </a:p>
          <a:p>
            <a:pPr marL="0" indent="0" algn="l" rtl="0">
              <a:buNone/>
            </a:pPr>
            <a:endParaRPr lang="en-US" sz="2800" dirty="0"/>
          </a:p>
          <a:p>
            <a:pPr marL="0" indent="0" algn="l" rtl="0">
              <a:buNone/>
            </a:pPr>
            <a:r>
              <a:rPr lang="en-US" sz="2800" dirty="0"/>
              <a:t>The  rate  of  formation  of  color  is  proportional  to  the </a:t>
            </a:r>
            <a:r>
              <a:rPr lang="en-US" sz="2800" dirty="0" smtClean="0"/>
              <a:t>urea </a:t>
            </a:r>
            <a:r>
              <a:rPr lang="en-US" sz="2800" dirty="0"/>
              <a:t>concentration in the sample</a:t>
            </a:r>
            <a:endParaRPr lang="ar-SA" sz="2800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4648719" y="2471954"/>
            <a:ext cx="165618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سهم إلى اليمين 6"/>
          <p:cNvSpPr/>
          <p:nvPr/>
        </p:nvSpPr>
        <p:spPr>
          <a:xfrm>
            <a:off x="2411760" y="1976183"/>
            <a:ext cx="1296144" cy="605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5652120" y="4149080"/>
            <a:ext cx="104882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4427984" y="2051556"/>
            <a:ext cx="104882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2339752" y="1637140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Urease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4532041" y="2082001"/>
            <a:ext cx="179118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err="1" smtClean="0">
                <a:solidFill>
                  <a:srgbClr val="C00000"/>
                </a:solidFill>
              </a:rPr>
              <a:t>Nitroprusside</a:t>
            </a:r>
            <a:endParaRPr lang="ar-S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05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87424"/>
            <a:ext cx="67818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Procedure</a:t>
            </a:r>
            <a:endParaRPr lang="ar-SA" dirty="0">
              <a:solidFill>
                <a:schemeClr val="accent1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3384080"/>
              </p:ext>
            </p:extLst>
          </p:nvPr>
        </p:nvGraphicFramePr>
        <p:xfrm>
          <a:off x="251519" y="1196752"/>
          <a:ext cx="8496944" cy="5341462"/>
        </p:xfrm>
        <a:graphic>
          <a:graphicData uri="http://schemas.openxmlformats.org/drawingml/2006/table">
            <a:tbl>
              <a:tblPr rtl="1"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{BC89EF96-8CEA-46FF-86C4-4CE0E7609802}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6370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sample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err="1" smtClean="0">
                          <a:solidFill>
                            <a:schemeClr val="accent1"/>
                          </a:solidFill>
                        </a:rPr>
                        <a:t>Std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Blank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400" b="1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6370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err="1" smtClean="0">
                          <a:solidFill>
                            <a:schemeClr val="accent1"/>
                          </a:solidFill>
                        </a:rPr>
                        <a:t>Rgt.A</a:t>
                      </a:r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 -ml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6370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---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10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---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err="1" smtClean="0">
                          <a:solidFill>
                            <a:schemeClr val="accent1"/>
                          </a:solidFill>
                        </a:rPr>
                        <a:t>Std</a:t>
                      </a:r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-</a:t>
                      </a:r>
                      <a:r>
                        <a:rPr lang="en-US" sz="2400" b="1" baseline="0" dirty="0" smtClean="0">
                          <a:solidFill>
                            <a:schemeClr val="accent1"/>
                          </a:solidFill>
                        </a:rPr>
                        <a:t> µl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6370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10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---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---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Sample-µl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637003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Mix &amp;</a:t>
                      </a:r>
                      <a:r>
                        <a:rPr lang="en-US" sz="2400" b="1" baseline="0" dirty="0" smtClean="0">
                          <a:solidFill>
                            <a:schemeClr val="accent1"/>
                          </a:solidFill>
                        </a:rPr>
                        <a:t> incubate for 10 min at RT OR 5min at 37 C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637003"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b="1" dirty="0" err="1" smtClean="0">
                          <a:solidFill>
                            <a:schemeClr val="accent1"/>
                          </a:solidFill>
                        </a:rPr>
                        <a:t>Rgt.B</a:t>
                      </a:r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-ml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637003">
                <a:tc gridSpan="4"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Mix &amp; incubate</a:t>
                      </a:r>
                      <a:r>
                        <a:rPr lang="en-US" sz="2400" b="1" baseline="0" dirty="0" smtClean="0">
                          <a:solidFill>
                            <a:schemeClr val="accent1"/>
                          </a:solidFill>
                        </a:rPr>
                        <a:t> for 10 min at RT OR 5 min at 37 C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</a:tr>
              <a:tr h="882441">
                <a:tc gridSpan="4">
                  <a:txBody>
                    <a:bodyPr/>
                    <a:lstStyle/>
                    <a:p>
                      <a:pPr algn="ctr" rtl="1"/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Read A at 600nm against blank and color</a:t>
                      </a:r>
                      <a:r>
                        <a:rPr lang="en-US" sz="2400" b="1" baseline="0" dirty="0" smtClean="0">
                          <a:solidFill>
                            <a:schemeClr val="accent1"/>
                          </a:solidFill>
                        </a:rPr>
                        <a:t> will stable for 2hrs </a:t>
                      </a:r>
                      <a:r>
                        <a:rPr lang="en-US" sz="2400" b="1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endParaRPr lang="ar-SA" sz="2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38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15416"/>
            <a:ext cx="67818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Calculation</a:t>
            </a:r>
            <a:endParaRPr lang="ar-SA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86916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 smtClean="0"/>
              <a:t>A test   X conc. of </a:t>
            </a:r>
            <a:r>
              <a:rPr lang="en-US" sz="2800" dirty="0" err="1" smtClean="0"/>
              <a:t>Std</a:t>
            </a:r>
            <a:r>
              <a:rPr lang="en-US" sz="2800" dirty="0" smtClean="0"/>
              <a:t>(50mg/dl)  = </a:t>
            </a:r>
            <a:r>
              <a:rPr lang="en-US" sz="2800" dirty="0" err="1" smtClean="0"/>
              <a:t>conc</a:t>
            </a:r>
            <a:r>
              <a:rPr lang="en-US" sz="2800" dirty="0" smtClean="0"/>
              <a:t> of urea (mg/dl)</a:t>
            </a:r>
          </a:p>
          <a:p>
            <a:pPr marL="0" indent="0" algn="l" rtl="0">
              <a:buNone/>
            </a:pPr>
            <a:r>
              <a:rPr lang="en-US" sz="2800" dirty="0" smtClean="0"/>
              <a:t>A </a:t>
            </a:r>
            <a:r>
              <a:rPr lang="en-US" sz="2800" dirty="0" err="1" smtClean="0"/>
              <a:t>Std</a:t>
            </a:r>
            <a:endParaRPr lang="en-US" sz="2800" dirty="0" smtClean="0"/>
          </a:p>
          <a:p>
            <a:pPr marL="0" indent="0" algn="l" rtl="0">
              <a:buNone/>
            </a:pPr>
            <a:r>
              <a:rPr lang="en-US" sz="2800" dirty="0" smtClean="0"/>
              <a:t> </a:t>
            </a:r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*Normal Range for adult:</a:t>
            </a:r>
          </a:p>
          <a:p>
            <a:pPr marL="0" indent="0" algn="l" rtl="0">
              <a:buNone/>
            </a:pPr>
            <a:r>
              <a:rPr lang="en-US" sz="2800" dirty="0" smtClean="0"/>
              <a:t>15-39 mg/dl</a:t>
            </a:r>
          </a:p>
          <a:p>
            <a:pPr marL="0" indent="0" algn="l" rtl="0">
              <a:buNone/>
            </a:pPr>
            <a:r>
              <a:rPr lang="en-US" sz="2800" dirty="0" smtClean="0"/>
              <a:t>Neonatal has lower urea than adult</a:t>
            </a:r>
          </a:p>
          <a:p>
            <a:pPr marL="0" indent="0" algn="l" rtl="0">
              <a:buNone/>
            </a:pPr>
            <a:r>
              <a:rPr lang="en-US" sz="2800" dirty="0" smtClean="0"/>
              <a:t>Over 60 years will be higher</a:t>
            </a:r>
          </a:p>
          <a:p>
            <a:pPr marL="0" indent="0" algn="l" rtl="0">
              <a:buNone/>
            </a:pPr>
            <a:r>
              <a:rPr lang="en-US" sz="2800" dirty="0" smtClean="0"/>
              <a:t>Conc. of urea tend to be slightly higher in males than females </a:t>
            </a:r>
            <a:endParaRPr lang="en-US" sz="2800" dirty="0"/>
          </a:p>
          <a:p>
            <a:pPr marL="0" indent="0" algn="l" rtl="0">
              <a:buNone/>
            </a:pPr>
            <a:endParaRPr lang="en-US" sz="2800" dirty="0" smtClean="0"/>
          </a:p>
          <a:p>
            <a:pPr marL="0" indent="0" algn="l" rtl="0">
              <a:buNone/>
            </a:pPr>
            <a:endParaRPr lang="ar-SA" sz="2800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323528" y="2032766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81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مخصص 2">
      <a:dk1>
        <a:srgbClr val="FFFFFF"/>
      </a:dk1>
      <a:lt1>
        <a:sysClr val="window" lastClr="FFFFFF"/>
      </a:lt1>
      <a:dk2>
        <a:srgbClr val="303030"/>
      </a:dk2>
      <a:lt2>
        <a:srgbClr val="DEDEE0"/>
      </a:lt2>
      <a:accent1>
        <a:srgbClr val="000000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79</TotalTime>
  <Words>420</Words>
  <Application>Microsoft Office PowerPoint</Application>
  <PresentationFormat>عرض على الشاشة (3:4)‏</PresentationFormat>
  <Paragraphs>73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NewsPrint</vt:lpstr>
      <vt:lpstr>Exp 7 UREA</vt:lpstr>
      <vt:lpstr>Definition</vt:lpstr>
      <vt:lpstr>عرض تقديمي في PowerPoint</vt:lpstr>
      <vt:lpstr>Clinical Significance</vt:lpstr>
      <vt:lpstr>عرض تقديمي في PowerPoint</vt:lpstr>
      <vt:lpstr>عرض تقديمي في PowerPoint</vt:lpstr>
      <vt:lpstr>Principle</vt:lpstr>
      <vt:lpstr>Procedure</vt:lpstr>
      <vt:lpstr>Calculation</vt:lpstr>
      <vt:lpstr>Limitation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 7 UREA</dc:title>
  <dc:creator>TOOT</dc:creator>
  <cp:lastModifiedBy>TOOT</cp:lastModifiedBy>
  <cp:revision>10</cp:revision>
  <dcterms:created xsi:type="dcterms:W3CDTF">2014-02-24T17:52:20Z</dcterms:created>
  <dcterms:modified xsi:type="dcterms:W3CDTF">2014-02-24T19:22:31Z</dcterms:modified>
</cp:coreProperties>
</file>