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85" r:id="rId4"/>
    <p:sldId id="258" r:id="rId5"/>
    <p:sldId id="280" r:id="rId6"/>
    <p:sldId id="286" r:id="rId7"/>
    <p:sldId id="265" r:id="rId8"/>
    <p:sldId id="281" r:id="rId9"/>
    <p:sldId id="282" r:id="rId10"/>
    <p:sldId id="264" r:id="rId11"/>
    <p:sldId id="284" r:id="rId12"/>
    <p:sldId id="28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Z" initials="A" lastIdx="2" clrIdx="0">
    <p:extLst>
      <p:ext uri="{19B8F6BF-5375-455C-9EA6-DF929625EA0E}">
        <p15:presenceInfo xmlns:p15="http://schemas.microsoft.com/office/powerpoint/2012/main" userId="AL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2" autoAdjust="0"/>
    <p:restoredTop sz="94624" autoAdjust="0"/>
  </p:normalViewPr>
  <p:slideViewPr>
    <p:cSldViewPr>
      <p:cViewPr varScale="1">
        <p:scale>
          <a:sx n="81" d="100"/>
          <a:sy n="81" d="100"/>
        </p:scale>
        <p:origin x="27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0717D-72FF-4C80-869A-061CE3E21D38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5B99F-070F-4196-A926-26586E75332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95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282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Does he go fishing now? (No)</a:t>
            </a:r>
          </a:p>
          <a:p>
            <a:pPr marL="342900" indent="-342900">
              <a:buAutoNum type="arabicPeriod"/>
            </a:pPr>
            <a:r>
              <a:rPr lang="en-GB" dirty="0" smtClean="0"/>
              <a:t>Did he go fishing in the past?  (Yes)</a:t>
            </a:r>
          </a:p>
          <a:p>
            <a:pPr marL="342900" indent="-342900">
              <a:buAutoNum type="arabicPeriod"/>
            </a:pPr>
            <a:r>
              <a:rPr lang="en-GB" dirty="0" smtClean="0"/>
              <a:t>Did he go fishing once or many times?  (Many</a:t>
            </a:r>
            <a:r>
              <a:rPr lang="en-GB" baseline="0" dirty="0" smtClean="0"/>
              <a:t> times)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70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GB" dirty="0" smtClean="0"/>
              <a:t>Yes</a:t>
            </a:r>
          </a:p>
          <a:p>
            <a:pPr marL="228600" indent="-228600">
              <a:buAutoNum type="arabicPeriod"/>
            </a:pPr>
            <a:r>
              <a:rPr lang="en-GB" dirty="0" smtClean="0"/>
              <a:t>No</a:t>
            </a:r>
          </a:p>
          <a:p>
            <a:pPr marL="228600" indent="-228600">
              <a:buAutoNum type="arabicPeriod"/>
            </a:pPr>
            <a:r>
              <a:rPr lang="en-GB" dirty="0" smtClean="0"/>
              <a:t>Yes</a:t>
            </a:r>
          </a:p>
          <a:p>
            <a:pPr marL="228600" indent="-228600">
              <a:buAutoNum type="arabicPeriod"/>
            </a:pPr>
            <a:r>
              <a:rPr lang="en-GB" dirty="0" smtClean="0"/>
              <a:t>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797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Answer Key: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slower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larger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busier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cheaper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more difficult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 more beautiful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 more expensive than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 drier than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B99F-070F-4196-A926-26586E75332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69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FDB3146-1DDB-4533-A4DE-EA88BD22E9AB}" type="datetimeFigureOut">
              <a:rPr lang="en-GB" smtClean="0"/>
              <a:pPr/>
              <a:t>13/12/2015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0D1DED7B-649E-4D31-94B8-6F0EB5E95B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381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33400" y="65532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6858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193332" y="6512268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deshare.net/monixamp/used-to-would-presenta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pe/imgres?imgurl=http://www.clipartheaven.com/clipart/kids_stuff/images_(g_-_z)/girl_with_doll_4.gif&amp;imgrefurl=http://www.clipartheaven.com/show/clipart/kids_stuff/images_(g_-_z)/girl_with_doll_4-gif.html&amp;usg=__vRfF7cbFyCIhaIHxLWBLQH-uLko=&amp;h=588&amp;w=488&amp;sz=15&amp;hl=es&amp;start=71&amp;um=1&amp;itbs=1&amp;tbnid=vstmVFKm5wlsMM:&amp;tbnh=135&amp;tbnw=112&amp;prev=/images?q=play+with+dolls+++gif&amp;start=60&amp;um=1&amp;hl=es&amp;sa=N&amp;ndsp=20&amp;tbs=isch: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657600"/>
            <a:ext cx="7391400" cy="12192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latin typeface="Arial" pitchFamily="34" charset="0"/>
                <a:cs typeface="Arial" pitchFamily="34" charset="0"/>
              </a:rPr>
              <a:t>USED TO</a:t>
            </a:r>
            <a:endParaRPr lang="en-GB" sz="6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Grammar Revision	                             Duration: 1 Hour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Files to work on\KSU\KSU Logo\KSUPYP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0"/>
            <a:ext cx="3352800" cy="1527018"/>
          </a:xfrm>
          <a:prstGeom prst="rect">
            <a:avLst/>
          </a:prstGeom>
          <a:noFill/>
        </p:spPr>
      </p:pic>
      <p:pic>
        <p:nvPicPr>
          <p:cNvPr id="5" name="Picture 4" descr="C:\Users\User\Desktop\Academic Year 2011-2012\Curriculum Development\CM Logo 07.04.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95400"/>
            <a:ext cx="373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Quick Practice 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" y="8382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70C0"/>
                </a:solidFill>
              </a:rPr>
              <a:t>Direction:  Complete the sentences with a verb  from the box.  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47800" y="1306915"/>
            <a:ext cx="6553200" cy="5875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walk 	cry 	live	 be	go 	like	have</a:t>
            </a:r>
            <a:endParaRPr lang="en-GB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209800"/>
            <a:ext cx="8534400" cy="336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 smtClean="0"/>
              <a:t>Now we are no longer friends... But he used to ___________ my best friend.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 smtClean="0"/>
              <a:t>They have now moved to Australia, but they used to ___________ in this town.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 smtClean="0"/>
              <a:t>When I was a baby, I used to ___________ a lot.  My parents once told me that they could not sleep at all at night.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 smtClean="0"/>
              <a:t>Now, Norman has a car, but he used to ____________ a motor-bike.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 smtClean="0"/>
              <a:t>I hate chocolate now.  But when I was a child, I used to __________ it a lot.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 smtClean="0"/>
              <a:t>I work hard until midnight.  But I used to ____________ to bed early.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 smtClean="0"/>
              <a:t>When I didn’t have time to go to the gym, I used to ___________ for three miles.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Answer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e</a:t>
            </a:r>
          </a:p>
          <a:p>
            <a:r>
              <a:rPr lang="en-US" dirty="0"/>
              <a:t>l</a:t>
            </a:r>
            <a:r>
              <a:rPr lang="en-US" dirty="0" smtClean="0"/>
              <a:t>ive</a:t>
            </a:r>
          </a:p>
          <a:p>
            <a:r>
              <a:rPr lang="en-US" dirty="0"/>
              <a:t>c</a:t>
            </a:r>
            <a:r>
              <a:rPr lang="en-US" dirty="0" smtClean="0"/>
              <a:t>ry</a:t>
            </a:r>
          </a:p>
          <a:p>
            <a:r>
              <a:rPr lang="en-US" dirty="0"/>
              <a:t>h</a:t>
            </a:r>
            <a:r>
              <a:rPr lang="en-US" dirty="0" smtClean="0"/>
              <a:t>ave</a:t>
            </a:r>
          </a:p>
          <a:p>
            <a:r>
              <a:rPr lang="en-US" dirty="0"/>
              <a:t>l</a:t>
            </a:r>
            <a:r>
              <a:rPr lang="en-US" dirty="0" smtClean="0"/>
              <a:t>ike</a:t>
            </a:r>
          </a:p>
          <a:p>
            <a:r>
              <a:rPr lang="en-US" dirty="0" smtClean="0"/>
              <a:t>go</a:t>
            </a:r>
          </a:p>
          <a:p>
            <a:r>
              <a:rPr lang="en-US" dirty="0"/>
              <a:t>w</a:t>
            </a:r>
            <a:r>
              <a:rPr lang="en-US" dirty="0" smtClean="0"/>
              <a:t>alk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www.slideshare.net/monixamp/</a:t>
            </a:r>
            <a:r>
              <a:rPr lang="en-US" b="1" dirty="0" smtClean="0">
                <a:hlinkClick r:id="rId2"/>
              </a:rPr>
              <a:t>used</a:t>
            </a:r>
            <a:r>
              <a:rPr lang="en-US" dirty="0" smtClean="0">
                <a:hlinkClick r:id="rId2"/>
              </a:rPr>
              <a:t>-to-would-presentation</a:t>
            </a:r>
            <a:endParaRPr lang="en-US" dirty="0" smtClean="0"/>
          </a:p>
          <a:p>
            <a:r>
              <a:rPr lang="en-US" dirty="0" smtClean="0"/>
              <a:t>New Head Way Plus Pre-Intermediate Student’s Book &amp; Workbook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30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Noticing Task 1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04" t="43945" r="12109" b="40430"/>
          <a:stretch>
            <a:fillRect/>
          </a:stretch>
        </p:blipFill>
        <p:spPr bwMode="auto">
          <a:xfrm>
            <a:off x="2438400" y="2590800"/>
            <a:ext cx="178593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6" t="23438" r="77295" b="58984"/>
          <a:stretch>
            <a:fillRect/>
          </a:stretch>
        </p:blipFill>
        <p:spPr bwMode="auto">
          <a:xfrm>
            <a:off x="304800" y="4267200"/>
            <a:ext cx="1785937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2133601" y="4800600"/>
            <a:ext cx="2438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GB" sz="1800" b="1" dirty="0" err="1" smtClean="0"/>
              <a:t>Hmmnn</a:t>
            </a:r>
            <a:r>
              <a:rPr lang="en-GB" sz="1800" b="1" dirty="0" smtClean="0"/>
              <a:t>, I </a:t>
            </a:r>
            <a:r>
              <a:rPr lang="en-GB" sz="1800" b="1" dirty="0" smtClean="0">
                <a:solidFill>
                  <a:srgbClr val="0000FF"/>
                </a:solidFill>
              </a:rPr>
              <a:t>used to</a:t>
            </a:r>
            <a:r>
              <a:rPr lang="en-GB" sz="1800" b="1" dirty="0" smtClean="0"/>
              <a:t> play with building blocks, and I used to ride a tricycle.</a:t>
            </a:r>
            <a:endParaRPr lang="en-GB" sz="1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762000"/>
            <a:ext cx="868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Direction:  Read the dialogues below and then answer the questions on the next slide.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  <p:pic>
        <p:nvPicPr>
          <p:cNvPr id="11266" name="Picture 2" descr="http://previews.123rf.com/images/andre266/andre2661209/andre266120900001/15521015-a-man-speaking-and-a-man-get-bored-Stock-Vector-people-talking-carto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143001"/>
            <a:ext cx="2171348" cy="3200400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228600" y="1295400"/>
            <a:ext cx="2743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Tom, what did you </a:t>
            </a:r>
            <a:r>
              <a:rPr lang="en-GB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use to</a:t>
            </a:r>
            <a:r>
              <a:rPr lang="en-GB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do when you were a child?</a:t>
            </a:r>
            <a:endParaRPr lang="en-GB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724400" y="1143000"/>
            <a:ext cx="0" cy="533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http://previews.123rf.com/images/andre266/andre2661209/andre266120900001/15521015-a-man-speaking-and-a-man-get-bored-Stock-Vector-people-talking-carto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143000"/>
            <a:ext cx="2171348" cy="3200400"/>
          </a:xfrm>
          <a:prstGeom prst="rect">
            <a:avLst/>
          </a:prstGeom>
          <a:noFill/>
        </p:spPr>
      </p:pic>
      <p:pic>
        <p:nvPicPr>
          <p:cNvPr id="11270" name="Picture 6" descr="http://41.media.tumblr.com/tumblr_l4qogmgC7G1qz86l1o1_12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648855"/>
            <a:ext cx="2514600" cy="1675745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5105400" y="1611868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How about you, Mark?</a:t>
            </a:r>
            <a:endParaRPr lang="en-GB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16 CuadroTexto"/>
          <p:cNvSpPr txBox="1">
            <a:spLocks noChangeArrowheads="1"/>
          </p:cNvSpPr>
          <p:nvPr/>
        </p:nvSpPr>
        <p:spPr bwMode="auto">
          <a:xfrm>
            <a:off x="7086600" y="3505200"/>
            <a:ext cx="190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GB" sz="1800" b="1" dirty="0" smtClean="0"/>
              <a:t>Well, I </a:t>
            </a:r>
            <a:r>
              <a:rPr lang="en-GB" sz="1800" b="1" dirty="0" smtClean="0">
                <a:solidFill>
                  <a:srgbClr val="0000FF"/>
                </a:solidFill>
              </a:rPr>
              <a:t>used to</a:t>
            </a:r>
            <a:r>
              <a:rPr lang="en-GB" sz="1800" b="1" dirty="0" smtClean="0"/>
              <a:t> go fishing .</a:t>
            </a:r>
            <a:endParaRPr lang="en-GB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Concept Checking Questions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" y="914400"/>
            <a:ext cx="76390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8382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He </a:t>
            </a:r>
            <a:r>
              <a:rPr lang="en-GB" sz="2400" b="1" dirty="0" smtClean="0">
                <a:solidFill>
                  <a:srgbClr val="0000FF"/>
                </a:solidFill>
              </a:rPr>
              <a:t>used to</a:t>
            </a:r>
            <a:r>
              <a:rPr lang="en-GB" sz="2400" dirty="0" smtClean="0"/>
              <a:t> go fishing.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096470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Does he go fishing now?</a:t>
            </a:r>
          </a:p>
          <a:p>
            <a:pPr marL="342900" indent="-342900">
              <a:buAutoNum type="arabicPeriod"/>
            </a:pPr>
            <a:r>
              <a:rPr lang="en-GB" dirty="0" smtClean="0"/>
              <a:t>Did he go fishing in the past?</a:t>
            </a:r>
          </a:p>
          <a:p>
            <a:pPr marL="342900" indent="-342900">
              <a:buAutoNum type="arabicPeriod"/>
            </a:pPr>
            <a:r>
              <a:rPr lang="en-GB" dirty="0" smtClean="0"/>
              <a:t>Did he go fishing once or many times?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1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5943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b="1" smtClean="0">
                <a:solidFill>
                  <a:srgbClr val="0070C0"/>
                </a:solidFill>
                <a:cs typeface="Arial" pitchFamily="34" charset="0"/>
              </a:rPr>
              <a:t>Used to is used :</a:t>
            </a:r>
          </a:p>
          <a:p>
            <a:pPr algn="just"/>
            <a:endParaRPr lang="en-GB" sz="3200" b="1" smtClean="0">
              <a:solidFill>
                <a:srgbClr val="0070C0"/>
              </a:solidFill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sz="2400" b="1" smtClean="0">
                <a:cs typeface="Arial" pitchFamily="34" charset="0"/>
              </a:rPr>
              <a:t>To express a </a:t>
            </a:r>
            <a:r>
              <a:rPr lang="en-GB" sz="2400" b="1" smtClean="0">
                <a:solidFill>
                  <a:srgbClr val="FF0000"/>
                </a:solidFill>
                <a:cs typeface="Arial" pitchFamily="34" charset="0"/>
              </a:rPr>
              <a:t>past</a:t>
            </a:r>
            <a:r>
              <a:rPr lang="en-GB" sz="2400" b="1" smtClean="0">
                <a:cs typeface="Arial" pitchFamily="34" charset="0"/>
              </a:rPr>
              <a:t> action</a:t>
            </a:r>
            <a:r>
              <a:rPr lang="en-GB" sz="2400" b="1" smtClean="0"/>
              <a:t> </a:t>
            </a:r>
            <a:r>
              <a:rPr lang="en-GB" sz="2400" b="1" smtClean="0">
                <a:cs typeface="Arial" pitchFamily="34" charset="0"/>
              </a:rPr>
              <a:t>that </a:t>
            </a:r>
            <a:r>
              <a:rPr lang="en-GB" sz="2400" b="1" smtClean="0">
                <a:solidFill>
                  <a:srgbClr val="FF0000"/>
                </a:solidFill>
                <a:cs typeface="Arial" pitchFamily="34" charset="0"/>
              </a:rPr>
              <a:t>no longer</a:t>
            </a:r>
            <a:r>
              <a:rPr lang="en-GB" sz="2400" b="1" smtClean="0">
                <a:cs typeface="Arial" pitchFamily="34" charset="0"/>
              </a:rPr>
              <a:t> happens or to express a </a:t>
            </a:r>
            <a:r>
              <a:rPr lang="en-GB" sz="2400" b="1" smtClean="0">
                <a:solidFill>
                  <a:srgbClr val="FF0000"/>
                </a:solidFill>
                <a:cs typeface="Arial" pitchFamily="34" charset="0"/>
              </a:rPr>
              <a:t>discontinued habit</a:t>
            </a:r>
            <a:r>
              <a:rPr lang="en-GB" sz="2400" b="1" smtClean="0">
                <a:cs typeface="Arial" pitchFamily="34" charset="0"/>
              </a:rPr>
              <a:t>.</a:t>
            </a:r>
          </a:p>
          <a:p>
            <a:pPr algn="just"/>
            <a:endParaRPr lang="en-GB" sz="1200" smtClean="0">
              <a:cs typeface="Arial" pitchFamily="34" charset="0"/>
            </a:endParaRPr>
          </a:p>
          <a:p>
            <a:r>
              <a:rPr lang="en-GB" sz="2800" smtClean="0">
                <a:cs typeface="Arial" pitchFamily="34" charset="0"/>
              </a:rPr>
              <a:t>Ex</a:t>
            </a:r>
            <a:r>
              <a:rPr lang="en-GB" sz="1600" smtClean="0">
                <a:cs typeface="Arial" pitchFamily="34" charset="0"/>
              </a:rPr>
              <a:t>. </a:t>
            </a:r>
            <a:r>
              <a:rPr lang="en-GB" sz="2800" smtClean="0">
                <a:cs typeface="Arial" charset="0"/>
              </a:rPr>
              <a:t>When he was a child he </a:t>
            </a:r>
            <a:r>
              <a:rPr lang="en-GB" sz="2800" b="1" smtClean="0">
                <a:solidFill>
                  <a:srgbClr val="0000FF"/>
                </a:solidFill>
                <a:cs typeface="Arial" charset="0"/>
              </a:rPr>
              <a:t>used to play</a:t>
            </a:r>
            <a:r>
              <a:rPr lang="en-GB" sz="2800" smtClean="0">
                <a:cs typeface="Arial" charset="0"/>
              </a:rPr>
              <a:t> marbles.</a:t>
            </a:r>
          </a:p>
          <a:p>
            <a:endParaRPr lang="en-GB" sz="1200" smtClean="0">
              <a:cs typeface="Arial" charset="0"/>
            </a:endParaRPr>
          </a:p>
          <a:p>
            <a:pPr algn="just"/>
            <a:r>
              <a:rPr lang="en-GB" sz="2400" smtClean="0">
                <a:cs typeface="Arial" pitchFamily="34" charset="0"/>
              </a:rPr>
              <a:t>(He doesn’t do it any longer.)</a:t>
            </a:r>
          </a:p>
          <a:p>
            <a:pPr algn="just"/>
            <a:endParaRPr lang="en-GB" sz="1600" smtClean="0">
              <a:cs typeface="Arial" pitchFamily="34" charset="0"/>
            </a:endParaRPr>
          </a:p>
          <a:p>
            <a:pPr algn="just"/>
            <a:endParaRPr lang="en-GB" sz="1200" smtClean="0">
              <a:cs typeface="Arial" pitchFamily="34" charset="0"/>
            </a:endParaRPr>
          </a:p>
          <a:p>
            <a:pPr algn="just"/>
            <a:r>
              <a:rPr lang="en-GB" sz="2800" smtClean="0">
                <a:cs typeface="Arial" pitchFamily="34" charset="0"/>
              </a:rPr>
              <a:t>Ex. When she was a child she </a:t>
            </a:r>
            <a:r>
              <a:rPr lang="en-GB" sz="2800" b="1" smtClean="0">
                <a:solidFill>
                  <a:srgbClr val="0000FF"/>
                </a:solidFill>
                <a:cs typeface="Arial" pitchFamily="34" charset="0"/>
              </a:rPr>
              <a:t>used to play </a:t>
            </a:r>
            <a:r>
              <a:rPr lang="en-GB" sz="2800" smtClean="0">
                <a:cs typeface="Arial" pitchFamily="34" charset="0"/>
              </a:rPr>
              <a:t>with dolls.</a:t>
            </a:r>
          </a:p>
          <a:p>
            <a:pPr algn="just"/>
            <a:endParaRPr lang="en-GB" sz="1200" smtClean="0">
              <a:cs typeface="Arial" pitchFamily="34" charset="0"/>
            </a:endParaRPr>
          </a:p>
          <a:p>
            <a:pPr algn="just"/>
            <a:r>
              <a:rPr lang="en-GB" sz="2400" smtClean="0">
                <a:cs typeface="Arial" pitchFamily="34" charset="0"/>
              </a:rPr>
              <a:t>(She doesn’t do it any longer.)</a:t>
            </a:r>
            <a:endParaRPr lang="en-GB" sz="2400">
              <a:cs typeface="Arial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762000"/>
            <a:ext cx="1981200" cy="2095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2.gstatic.com/images?q=tbn:vstmVFKm5wlsMM:http://www.clipartheaven.com/clipart/kids_stuff/images_(g_-_z)/girl_with_doll_4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962400"/>
            <a:ext cx="185737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Noticing Task 2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https://html1-f.scribdassets.com/30ig224z2840cjsh/images/55-aec55b340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html1-f.scribdassets.com/30ig224z2840cjsh/images/55-aec55b340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90600" y="5645603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cs typeface="Arial" charset="0"/>
              </a:rPr>
              <a:t> </a:t>
            </a:r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3428999" cy="29718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28600" y="762000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sz="1600" dirty="0" smtClean="0">
                <a:latin typeface="Century Gothic" pitchFamily="34" charset="0"/>
                <a:ea typeface="Times New Roman" pitchFamily="18" charset="0"/>
                <a:cs typeface="Times-Roman" charset="0"/>
              </a:rPr>
              <a:t>Direction:  Read the sentences below and answer the questions that follow.</a:t>
            </a:r>
            <a:endParaRPr lang="en-GB" sz="1600" dirty="0" smtClean="0">
              <a:ea typeface="Times New Roman" pitchFamily="18" charset="0"/>
              <a:cs typeface="Times-Roman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724400" y="1143000"/>
            <a:ext cx="0" cy="533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41910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city </a:t>
            </a:r>
            <a:r>
              <a:rPr lang="en-GB" sz="2800" b="1" dirty="0" smtClean="0">
                <a:solidFill>
                  <a:srgbClr val="0000FF"/>
                </a:solidFill>
              </a:rPr>
              <a:t>used to</a:t>
            </a:r>
            <a:r>
              <a:rPr lang="en-GB" sz="2800" dirty="0" smtClean="0"/>
              <a:t> be so beautiful.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54496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  Was it beautiful in the past?</a:t>
            </a:r>
          </a:p>
          <a:p>
            <a:r>
              <a:rPr lang="en-GB" dirty="0" smtClean="0"/>
              <a:t>2.  Is it still </a:t>
            </a:r>
            <a:r>
              <a:rPr lang="en-GB" dirty="0" smtClean="0"/>
              <a:t>beautiful now?</a:t>
            </a:r>
            <a:endParaRPr lang="en-GB" dirty="0" smtClean="0"/>
          </a:p>
        </p:txBody>
      </p:sp>
      <p:pic>
        <p:nvPicPr>
          <p:cNvPr id="8194" name="Picture 2" descr="http://vcvoices.org/wp-content/uploads/2015/09/clean-vs-messy-room465px-615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447800"/>
            <a:ext cx="3657600" cy="274516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105400" y="41910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His room </a:t>
            </a:r>
            <a:r>
              <a:rPr lang="en-GB" sz="2800" b="1" dirty="0" smtClean="0">
                <a:solidFill>
                  <a:srgbClr val="0000FF"/>
                </a:solidFill>
              </a:rPr>
              <a:t>used to</a:t>
            </a:r>
            <a:r>
              <a:rPr lang="en-GB" sz="2800" dirty="0" smtClean="0"/>
              <a:t> be so untidy.</a:t>
            </a:r>
            <a:endParaRPr lang="en-GB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54496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  Was it untidy in the past?</a:t>
            </a:r>
          </a:p>
          <a:p>
            <a:r>
              <a:rPr lang="en-GB" dirty="0" smtClean="0"/>
              <a:t>4.  Is it still </a:t>
            </a:r>
            <a:r>
              <a:rPr lang="en-GB" dirty="0" smtClean="0"/>
              <a:t>untidy now?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4613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Usage 2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340108"/>
            <a:ext cx="7620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b="1" dirty="0" smtClean="0">
                <a:latin typeface="Arial" pitchFamily="34" charset="0"/>
                <a:cs typeface="Arial" pitchFamily="34" charset="0"/>
              </a:rPr>
              <a:t>Use</a:t>
            </a:r>
            <a:r>
              <a:rPr lang="en-GB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“used to”</a:t>
            </a:r>
          </a:p>
          <a:p>
            <a:pPr algn="just"/>
            <a:endParaRPr lang="en-GB" sz="32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GB" sz="3200" b="1" dirty="0" smtClean="0">
                <a:latin typeface="Arial" pitchFamily="34" charset="0"/>
                <a:cs typeface="Arial" pitchFamily="34" charset="0"/>
              </a:rPr>
              <a:t>To express a past state</a:t>
            </a:r>
            <a:endParaRPr lang="en-GB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cs typeface="Arial" charset="0"/>
              </a:rPr>
              <a:t>Ex.  The city </a:t>
            </a:r>
            <a:r>
              <a:rPr lang="en-GB" sz="2800" dirty="0" smtClean="0">
                <a:solidFill>
                  <a:srgbClr val="FF0000"/>
                </a:solidFill>
                <a:cs typeface="Arial" charset="0"/>
              </a:rPr>
              <a:t>used to </a:t>
            </a:r>
            <a:r>
              <a:rPr lang="en-GB" sz="2800" dirty="0" smtClean="0">
                <a:cs typeface="Arial" charset="0"/>
              </a:rPr>
              <a:t>be</a:t>
            </a:r>
            <a:r>
              <a:rPr lang="en-GB" sz="28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GB" sz="2800" dirty="0" smtClean="0">
                <a:cs typeface="Arial" charset="0"/>
              </a:rPr>
              <a:t>so pretty. </a:t>
            </a:r>
          </a:p>
          <a:p>
            <a:r>
              <a:rPr lang="en-GB" sz="2800" dirty="0" smtClean="0">
                <a:cs typeface="Arial" charset="0"/>
              </a:rPr>
              <a:t>Ex.  There </a:t>
            </a:r>
            <a:r>
              <a:rPr lang="en-GB" sz="2800" dirty="0" smtClean="0">
                <a:solidFill>
                  <a:srgbClr val="FF0000"/>
                </a:solidFill>
                <a:cs typeface="Arial" charset="0"/>
              </a:rPr>
              <a:t>used to </a:t>
            </a:r>
            <a:r>
              <a:rPr lang="en-GB" sz="2800" dirty="0" smtClean="0">
                <a:cs typeface="Arial" charset="0"/>
              </a:rPr>
              <a:t>be a mall in the town but now there isn't.</a:t>
            </a:r>
          </a:p>
          <a:p>
            <a:r>
              <a:rPr lang="en-GB" sz="2800" dirty="0" smtClean="0">
                <a:cs typeface="Arial" charset="0"/>
              </a:rPr>
              <a:t>Ex.  She </a:t>
            </a:r>
            <a:r>
              <a:rPr lang="en-GB" sz="2800" dirty="0" smtClean="0">
                <a:solidFill>
                  <a:srgbClr val="FF0000"/>
                </a:solidFill>
                <a:cs typeface="Arial" charset="0"/>
              </a:rPr>
              <a:t>used to </a:t>
            </a:r>
            <a:r>
              <a:rPr lang="en-GB" sz="2800" dirty="0" smtClean="0">
                <a:cs typeface="Arial" charset="0"/>
              </a:rPr>
              <a:t>have really long hair, but she's had it all cut off.</a:t>
            </a:r>
          </a:p>
          <a:p>
            <a:r>
              <a:rPr lang="en-GB" sz="2800" dirty="0" smtClean="0">
                <a:cs typeface="Arial" charset="0"/>
              </a:rPr>
              <a:t>Ex.  I didn't </a:t>
            </a:r>
            <a:r>
              <a:rPr lang="en-GB" sz="2800" dirty="0" smtClean="0">
                <a:solidFill>
                  <a:srgbClr val="FF0000"/>
                </a:solidFill>
                <a:cs typeface="Arial" charset="0"/>
              </a:rPr>
              <a:t>use to</a:t>
            </a:r>
            <a:r>
              <a:rPr lang="en-GB" sz="2800" dirty="0" smtClean="0">
                <a:cs typeface="Arial" charset="0"/>
              </a:rPr>
              <a:t> like him but now I do.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https://html1-f.scribdassets.com/30ig224z2840cjsh/images/55-aec55b340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html1-f.scribdassets.com/30ig224z2840cjsh/images/55-aec55b340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90600" y="5645603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cs typeface="Arial" charset="0"/>
              </a:rPr>
              <a:t> </a:t>
            </a:r>
            <a:endParaRPr lang="en-US" dirty="0"/>
          </a:p>
        </p:txBody>
      </p:sp>
      <p:pic>
        <p:nvPicPr>
          <p:cNvPr id="27650" name="Picture 2" descr="http://www.chicagotribune.com/media/photo/2012-02/83864620-15125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762000"/>
            <a:ext cx="3221282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613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Form : Affirmative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914400"/>
            <a:ext cx="8077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Used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+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+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infinitive</a:t>
            </a: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sz="2800" b="1" dirty="0">
                <a:latin typeface="Arial" pitchFamily="34" charset="0"/>
                <a:cs typeface="Arial" pitchFamily="34" charset="0"/>
              </a:rPr>
            </a:br>
            <a:r>
              <a:rPr lang="en-US" sz="2800" b="1" dirty="0">
                <a:latin typeface="Arial" pitchFamily="34" charset="0"/>
                <a:cs typeface="Arial" pitchFamily="34" charset="0"/>
              </a:rPr>
              <a:t>Used to is the same in all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persons.</a:t>
            </a:r>
          </a:p>
          <a:p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90800"/>
            <a:ext cx="7677029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Form : Negative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914401"/>
            <a:ext cx="8077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idn’t use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+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+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infinitive</a:t>
            </a: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sz="2800" b="1" dirty="0">
                <a:latin typeface="Arial" pitchFamily="34" charset="0"/>
                <a:cs typeface="Arial" pitchFamily="34" charset="0"/>
              </a:rPr>
            </a:br>
            <a:r>
              <a:rPr lang="en-US" sz="2800" b="1" dirty="0">
                <a:latin typeface="Arial" pitchFamily="34" charset="0"/>
                <a:cs typeface="Arial" pitchFamily="34" charset="0"/>
              </a:rPr>
              <a:t>Used to is the same in all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persons.</a:t>
            </a:r>
          </a:p>
          <a:p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endParaRPr lang="en-US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352" y="2438400"/>
            <a:ext cx="6949848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98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 Form: Question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840" y="469136"/>
            <a:ext cx="841533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question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form is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 often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used. </a:t>
            </a:r>
          </a:p>
          <a:p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Did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you </a:t>
            </a:r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use to eat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cotton candy when you were a child? </a:t>
            </a:r>
          </a:p>
          <a:p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Yes, I did.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/ No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, I didn't.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We ask a question in the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past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simple and reply using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used to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Ex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Where 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did you go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on holiday when you were young?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We </a:t>
            </a:r>
            <a:r>
              <a:rPr lang="en-US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used to go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camping in France.</a:t>
            </a:r>
            <a:endParaRPr lang="en-US" sz="28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2" t="35156" r="34265" b="35545"/>
          <a:stretch>
            <a:fillRect/>
          </a:stretch>
        </p:blipFill>
        <p:spPr bwMode="auto">
          <a:xfrm>
            <a:off x="7070612" y="2286000"/>
            <a:ext cx="140493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8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2972</TotalTime>
  <Words>631</Words>
  <Application>Microsoft Office PowerPoint</Application>
  <PresentationFormat>On-screen Show (4:3)</PresentationFormat>
  <Paragraphs>108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Bookman Old Style</vt:lpstr>
      <vt:lpstr>Calibri</vt:lpstr>
      <vt:lpstr>Century Gothic</vt:lpstr>
      <vt:lpstr>Gill Sans MT</vt:lpstr>
      <vt:lpstr>Times New Roman</vt:lpstr>
      <vt:lpstr>Times-Roman</vt:lpstr>
      <vt:lpstr>Wingdings</vt:lpstr>
      <vt:lpstr>Wingdings 3</vt:lpstr>
      <vt:lpstr>Origin</vt:lpstr>
      <vt:lpstr>USED TO</vt:lpstr>
      <vt:lpstr>Noticing Task 1</vt:lpstr>
      <vt:lpstr>Concept Checking Questions</vt:lpstr>
      <vt:lpstr>Usage 1</vt:lpstr>
      <vt:lpstr>Noticing Task 2</vt:lpstr>
      <vt:lpstr>Usage 2</vt:lpstr>
      <vt:lpstr>Form : Affirmative</vt:lpstr>
      <vt:lpstr>Form : Negative </vt:lpstr>
      <vt:lpstr> Form: Question </vt:lpstr>
      <vt:lpstr>Quick Practice 1</vt:lpstr>
      <vt:lpstr>Answer Key</vt:lpstr>
      <vt:lpstr>References: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Verna</dc:creator>
  <cp:lastModifiedBy>ALZ</cp:lastModifiedBy>
  <cp:revision>471</cp:revision>
  <dcterms:created xsi:type="dcterms:W3CDTF">2013-02-25T09:22:28Z</dcterms:created>
  <dcterms:modified xsi:type="dcterms:W3CDTF">2015-12-13T08:24:32Z</dcterms:modified>
</cp:coreProperties>
</file>