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63" r:id="rId1"/>
  </p:sldMasterIdLst>
  <p:notesMasterIdLst>
    <p:notesMasterId r:id="rId51"/>
  </p:notesMasterIdLst>
  <p:handoutMasterIdLst>
    <p:handoutMasterId r:id="rId52"/>
  </p:handoutMasterIdLst>
  <p:sldIdLst>
    <p:sldId id="257" r:id="rId2"/>
    <p:sldId id="262" r:id="rId3"/>
    <p:sldId id="263" r:id="rId4"/>
    <p:sldId id="264" r:id="rId5"/>
    <p:sldId id="266" r:id="rId6"/>
    <p:sldId id="265" r:id="rId7"/>
    <p:sldId id="268" r:id="rId8"/>
    <p:sldId id="270" r:id="rId9"/>
    <p:sldId id="321" r:id="rId10"/>
    <p:sldId id="274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1" r:id="rId23"/>
    <p:sldId id="292" r:id="rId24"/>
    <p:sldId id="293" r:id="rId25"/>
    <p:sldId id="294" r:id="rId26"/>
    <p:sldId id="298" r:id="rId27"/>
    <p:sldId id="299" r:id="rId28"/>
    <p:sldId id="300" r:id="rId29"/>
    <p:sldId id="301" r:id="rId30"/>
    <p:sldId id="302" r:id="rId31"/>
    <p:sldId id="303" r:id="rId32"/>
    <p:sldId id="306" r:id="rId33"/>
    <p:sldId id="307" r:id="rId34"/>
    <p:sldId id="312" r:id="rId35"/>
    <p:sldId id="326" r:id="rId36"/>
    <p:sldId id="325" r:id="rId37"/>
    <p:sldId id="327" r:id="rId38"/>
    <p:sldId id="313" r:id="rId39"/>
    <p:sldId id="324" r:id="rId40"/>
    <p:sldId id="330" r:id="rId41"/>
    <p:sldId id="328" r:id="rId42"/>
    <p:sldId id="329" r:id="rId43"/>
    <p:sldId id="315" r:id="rId44"/>
    <p:sldId id="331" r:id="rId45"/>
    <p:sldId id="316" r:id="rId46"/>
    <p:sldId id="317" r:id="rId47"/>
    <p:sldId id="318" r:id="rId48"/>
    <p:sldId id="323" r:id="rId49"/>
    <p:sldId id="322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2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handoutMaster" Target="handoutMasters/handoutMaster1.xml"/><Relationship Id="rId53" Type="http://schemas.openxmlformats.org/officeDocument/2006/relationships/printerSettings" Target="printerSettings/printerSettings1.bin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D571D-A5BD-9046-8C35-B87C15E803ED}" type="datetimeFigureOut">
              <a:rPr lang="en-US" smtClean="0"/>
              <a:t>26/03/2016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69955-3F56-4A4F-8F88-EC52397EA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2930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0DB7F-F01B-034E-A9BB-C4BDD4328376}" type="datetimeFigureOut">
              <a:rPr lang="en-US" smtClean="0"/>
              <a:t>26/03/2016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DFDE8-4144-AB43-B019-A3AB29918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255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GB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2470F-0901-AF4C-AA92-1B5CC11F579B}" type="datetime1">
              <a:rPr lang="en-GB" smtClean="0"/>
              <a:t>26/03/2016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A84A4-70F4-0443-A4B3-A82FBD9FEEF8}" type="datetime1">
              <a:rPr lang="en-GB" smtClean="0"/>
              <a:t>26/03/2016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F616E-F3DB-8D49-8367-76A2CFA6F5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C17E-674C-0641-AAC7-C6B7668083DA}" type="datetime1">
              <a:rPr lang="en-GB" smtClean="0"/>
              <a:t>26/03/2016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F616E-F3DB-8D49-8367-76A2CFA6F5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074B5-FC4D-334F-887D-1B61B6E03D4A}" type="datetime1">
              <a:rPr lang="en-GB" smtClean="0"/>
              <a:t>26/03/2016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F616E-F3DB-8D49-8367-76A2CFA6F5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D9F59-447E-A646-8571-978C58FB9780}" type="datetime1">
              <a:rPr lang="en-GB" smtClean="0"/>
              <a:t>26/03/2016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76E41-B9BC-FD4F-A1B7-10AE9E65E214}" type="datetime1">
              <a:rPr lang="en-GB" smtClean="0"/>
              <a:t>26/03/2016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F616E-F3DB-8D49-8367-76A2CFA6F5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0E089-2CE5-4643-83D5-8D89CCD001B8}" type="datetime1">
              <a:rPr lang="en-GB" smtClean="0"/>
              <a:t>26/03/2016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F616E-F3DB-8D49-8367-76A2CFA6F5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194DE-5124-D54B-8B41-7F8AA6E3F0A6}" type="datetime1">
              <a:rPr lang="en-GB" smtClean="0"/>
              <a:t>26/03/2016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F616E-F3DB-8D49-8367-76A2CFA6F5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5B4E-3617-7643-B94A-C570D5A2FCC3}" type="datetime1">
              <a:rPr lang="en-GB" smtClean="0"/>
              <a:t>26/03/2016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F616E-F3DB-8D49-8367-76A2CFA6F5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271F-BC64-A643-AD30-92E6CD615C3E}" type="datetime1">
              <a:rPr lang="en-GB" smtClean="0"/>
              <a:t>26/03/2016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GB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634D683-9BF7-9544-B90A-E8A3831E6277}" type="datetime1">
              <a:rPr lang="en-GB" smtClean="0"/>
              <a:t>26/03/2016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31F616E-F3DB-8D49-8367-76A2CFA6F5D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  <a:p>
            <a:pPr lvl="1" eaLnBrk="1" latinLnBrk="0" hangingPunct="1"/>
            <a:r>
              <a:rPr kumimoji="0" lang="en-GB" smtClean="0"/>
              <a:t>Second level</a:t>
            </a:r>
          </a:p>
          <a:p>
            <a:pPr lvl="2" eaLnBrk="1" latinLnBrk="0" hangingPunct="1"/>
            <a:r>
              <a:rPr kumimoji="0" lang="en-GB" smtClean="0"/>
              <a:t>Third level</a:t>
            </a:r>
          </a:p>
          <a:p>
            <a:pPr lvl="3" eaLnBrk="1" latinLnBrk="0" hangingPunct="1"/>
            <a:r>
              <a:rPr kumimoji="0" lang="en-GB" smtClean="0"/>
              <a:t>Fourth level</a:t>
            </a:r>
          </a:p>
          <a:p>
            <a:pPr lvl="4" eaLnBrk="1" latinLnBrk="0" hangingPunct="1"/>
            <a:r>
              <a:rPr kumimoji="0"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66E6E8C-57B6-3041-B36B-4CDED25F585E}" type="datetime1">
              <a:rPr lang="en-GB" smtClean="0"/>
              <a:t>26/03/2016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31F616E-F3DB-8D49-8367-76A2CFA6F5D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4" r:id="rId1"/>
    <p:sldLayoutId id="2147484265" r:id="rId2"/>
    <p:sldLayoutId id="2147484266" r:id="rId3"/>
    <p:sldLayoutId id="2147484267" r:id="rId4"/>
    <p:sldLayoutId id="2147484268" r:id="rId5"/>
    <p:sldLayoutId id="2147484269" r:id="rId6"/>
    <p:sldLayoutId id="2147484270" r:id="rId7"/>
    <p:sldLayoutId id="2147484271" r:id="rId8"/>
    <p:sldLayoutId id="2147484272" r:id="rId9"/>
    <p:sldLayoutId id="2147484273" r:id="rId10"/>
    <p:sldLayoutId id="2147484274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3" Type="http://schemas.openxmlformats.org/officeDocument/2006/relationships/hyperlink" Target="http://www.garlandscience.com/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garlandscience.com/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hyperlink" Target="http://www.garlandscience.com/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3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685800" y="2542272"/>
            <a:ext cx="77724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3600" b="1" dirty="0" smtClean="0">
                <a:solidFill>
                  <a:srgbClr val="FFFF00"/>
                </a:solidFill>
                <a:latin typeface="Times New Roman" charset="0"/>
              </a:rPr>
              <a:t>VACCINE IMMUNOLOGY</a:t>
            </a:r>
            <a:endParaRPr lang="en-GB" sz="3600" b="1" dirty="0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799"/>
            <a:ext cx="8077200" cy="2606939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Times"/>
                <a:cs typeface="Times"/>
              </a:rPr>
              <a:t>      </a:t>
            </a:r>
            <a:endParaRPr lang="en-US" dirty="0">
              <a:solidFill>
                <a:srgbClr val="FFFF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87784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146579" y="918279"/>
            <a:ext cx="4396737" cy="585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sz="2800" b="0" dirty="0">
                <a:solidFill>
                  <a:srgbClr val="000000"/>
                </a:solidFill>
                <a:latin typeface="+mn-lt"/>
              </a:rPr>
              <a:t>Infant vaccination programmes have saved approx. </a:t>
            </a:r>
            <a:r>
              <a:rPr lang="en-GB" sz="2800" b="0" dirty="0" smtClean="0">
                <a:solidFill>
                  <a:srgbClr val="000000"/>
                </a:solidFill>
                <a:latin typeface="+mn-lt"/>
              </a:rPr>
              <a:t>3 </a:t>
            </a:r>
            <a:r>
              <a:rPr lang="en-GB" sz="2800" b="0" dirty="0">
                <a:solidFill>
                  <a:srgbClr val="000000"/>
                </a:solidFill>
                <a:latin typeface="+mn-lt"/>
              </a:rPr>
              <a:t>million deaths worldwide annually</a:t>
            </a:r>
          </a:p>
          <a:p>
            <a:pPr>
              <a:spcBef>
                <a:spcPct val="50000"/>
              </a:spcBef>
            </a:pPr>
            <a:r>
              <a:rPr lang="en-GB" sz="2000" b="0" i="1" dirty="0">
                <a:solidFill>
                  <a:srgbClr val="000000"/>
                </a:solidFill>
                <a:latin typeface="+mn-lt"/>
              </a:rPr>
              <a:t>Hepatitis B (900,000),  </a:t>
            </a:r>
          </a:p>
          <a:p>
            <a:pPr>
              <a:spcBef>
                <a:spcPct val="50000"/>
              </a:spcBef>
            </a:pPr>
            <a:r>
              <a:rPr lang="en-GB" sz="2000" b="0" i="1" dirty="0">
                <a:solidFill>
                  <a:srgbClr val="000000"/>
                </a:solidFill>
                <a:latin typeface="+mn-lt"/>
              </a:rPr>
              <a:t>measles (900,000), </a:t>
            </a:r>
          </a:p>
          <a:p>
            <a:pPr>
              <a:spcBef>
                <a:spcPct val="50000"/>
              </a:spcBef>
            </a:pPr>
            <a:r>
              <a:rPr lang="en-GB" sz="2000" b="0" i="1" dirty="0">
                <a:solidFill>
                  <a:srgbClr val="000000"/>
                </a:solidFill>
                <a:latin typeface="+mn-lt"/>
              </a:rPr>
              <a:t>tetanus (400,000), </a:t>
            </a:r>
          </a:p>
          <a:p>
            <a:pPr>
              <a:spcBef>
                <a:spcPct val="50000"/>
              </a:spcBef>
            </a:pPr>
            <a:r>
              <a:rPr lang="en-GB" sz="2000" b="0" i="1" dirty="0">
                <a:solidFill>
                  <a:srgbClr val="000000"/>
                </a:solidFill>
                <a:latin typeface="+mn-lt"/>
              </a:rPr>
              <a:t>H. </a:t>
            </a:r>
            <a:r>
              <a:rPr lang="en-GB" sz="2000" b="0" i="1" dirty="0" err="1">
                <a:solidFill>
                  <a:srgbClr val="000000"/>
                </a:solidFill>
                <a:latin typeface="+mn-lt"/>
              </a:rPr>
              <a:t>influenzae</a:t>
            </a:r>
            <a:r>
              <a:rPr lang="en-GB" sz="2000" b="0" i="1" dirty="0">
                <a:solidFill>
                  <a:srgbClr val="000000"/>
                </a:solidFill>
                <a:latin typeface="+mn-lt"/>
              </a:rPr>
              <a:t> (400,000), </a:t>
            </a:r>
          </a:p>
          <a:p>
            <a:pPr>
              <a:spcBef>
                <a:spcPct val="50000"/>
              </a:spcBef>
            </a:pPr>
            <a:r>
              <a:rPr lang="en-GB" sz="2000" b="0" i="1" dirty="0">
                <a:solidFill>
                  <a:srgbClr val="000000"/>
                </a:solidFill>
                <a:latin typeface="+mn-lt"/>
              </a:rPr>
              <a:t>pertussis  (350,000), </a:t>
            </a:r>
          </a:p>
          <a:p>
            <a:pPr>
              <a:spcBef>
                <a:spcPct val="50000"/>
              </a:spcBef>
            </a:pPr>
            <a:r>
              <a:rPr lang="en-GB" sz="2000" b="0" i="1" dirty="0">
                <a:solidFill>
                  <a:srgbClr val="000000"/>
                </a:solidFill>
                <a:latin typeface="+mn-lt"/>
              </a:rPr>
              <a:t>yellow fever (30,000), </a:t>
            </a:r>
          </a:p>
          <a:p>
            <a:pPr>
              <a:spcBef>
                <a:spcPct val="50000"/>
              </a:spcBef>
            </a:pPr>
            <a:r>
              <a:rPr lang="en-GB" sz="2000" b="0" i="1" dirty="0">
                <a:solidFill>
                  <a:srgbClr val="000000"/>
                </a:solidFill>
                <a:latin typeface="+mn-lt"/>
              </a:rPr>
              <a:t>diphtheria (5,000)  </a:t>
            </a:r>
          </a:p>
          <a:p>
            <a:pPr>
              <a:spcBef>
                <a:spcPct val="50000"/>
              </a:spcBef>
            </a:pPr>
            <a:r>
              <a:rPr lang="en-GB" sz="2000" b="0" i="1" dirty="0">
                <a:solidFill>
                  <a:srgbClr val="000000"/>
                </a:solidFill>
                <a:latin typeface="+mn-lt"/>
              </a:rPr>
              <a:t>polio (800)</a:t>
            </a: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285750" y="168020"/>
            <a:ext cx="542925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3200" b="1" dirty="0">
                <a:solidFill>
                  <a:srgbClr val="0000FF"/>
                </a:solidFill>
              </a:rPr>
              <a:t>Vaccination saves lives</a:t>
            </a:r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487" y="135901"/>
            <a:ext cx="4461513" cy="6549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8477935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304800" y="200025"/>
            <a:ext cx="86868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3600" dirty="0">
                <a:solidFill>
                  <a:srgbClr val="0000FF"/>
                </a:solidFill>
              </a:rPr>
              <a:t>Major diseases that could be prevented by no effective vaccines yet</a:t>
            </a:r>
          </a:p>
        </p:txBody>
      </p:sp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1643063"/>
            <a:ext cx="8915400" cy="471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1675550"/>
      </p:ext>
    </p:extLst>
  </p:cSld>
  <p:clrMapOvr>
    <a:masterClrMapping/>
  </p:clrMapOvr>
  <p:transition xmlns:p14="http://schemas.microsoft.com/office/powerpoint/2010/main" spd="med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500063" y="1071563"/>
            <a:ext cx="224933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742950" indent="-742950">
              <a:buFont typeface="+mj-lt"/>
              <a:buAutoNum type="arabicPeriod"/>
            </a:pPr>
            <a:r>
              <a:rPr lang="en-GB" dirty="0">
                <a:solidFill>
                  <a:srgbClr val="0000FF"/>
                </a:solidFill>
                <a:latin typeface="+mn-lt"/>
              </a:rPr>
              <a:t>Active</a:t>
            </a:r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928688" y="1784350"/>
            <a:ext cx="7215187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3200" b="0" dirty="0">
                <a:solidFill>
                  <a:schemeClr val="tx1"/>
                </a:solidFill>
                <a:latin typeface="+mn-lt"/>
              </a:rPr>
              <a:t>Administration of antigen (modified infectious agent or toxin) resulting in active production of immunity </a:t>
            </a:r>
            <a:r>
              <a:rPr lang="en-GB" sz="3200" b="0" dirty="0" err="1">
                <a:solidFill>
                  <a:schemeClr val="tx1"/>
                </a:solidFill>
                <a:latin typeface="+mn-lt"/>
              </a:rPr>
              <a:t>eg</a:t>
            </a:r>
            <a:r>
              <a:rPr lang="en-GB" sz="3200" b="0" dirty="0">
                <a:solidFill>
                  <a:schemeClr val="tx1"/>
                </a:solidFill>
                <a:latin typeface="+mn-lt"/>
              </a:rPr>
              <a:t>. antibodies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33400" y="4451350"/>
            <a:ext cx="7324725" cy="1763713"/>
            <a:chOff x="336" y="2352"/>
            <a:chExt cx="4614" cy="1111"/>
          </a:xfrm>
        </p:grpSpPr>
        <p:sp>
          <p:nvSpPr>
            <p:cNvPr id="24583" name="Text Box 4"/>
            <p:cNvSpPr txBox="1">
              <a:spLocks noChangeArrowheads="1"/>
            </p:cNvSpPr>
            <p:nvPr/>
          </p:nvSpPr>
          <p:spPr bwMode="auto">
            <a:xfrm>
              <a:off x="336" y="2352"/>
              <a:ext cx="1570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742950" indent="-742950">
                <a:buFont typeface="+mj-lt"/>
                <a:buAutoNum type="arabicPeriod" startAt="2"/>
              </a:pPr>
              <a:r>
                <a:rPr lang="en-GB" dirty="0">
                  <a:solidFill>
                    <a:srgbClr val="0000FF"/>
                  </a:solidFill>
                  <a:latin typeface="+mn-lt"/>
                </a:rPr>
                <a:t>Passive</a:t>
              </a:r>
            </a:p>
          </p:txBody>
        </p:sp>
        <p:sp>
          <p:nvSpPr>
            <p:cNvPr id="24584" name="Text Box 5"/>
            <p:cNvSpPr txBox="1">
              <a:spLocks noChangeArrowheads="1"/>
            </p:cNvSpPr>
            <p:nvPr/>
          </p:nvSpPr>
          <p:spPr bwMode="auto">
            <a:xfrm>
              <a:off x="576" y="2784"/>
              <a:ext cx="4374" cy="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GB" sz="3200" b="0" dirty="0">
                  <a:solidFill>
                    <a:schemeClr val="tx1"/>
                  </a:solidFill>
                  <a:latin typeface="+mn-lt"/>
                </a:rPr>
                <a:t>Administration of antibody-containing serum or sensitised cells</a:t>
              </a:r>
            </a:p>
          </p:txBody>
        </p:sp>
      </p:grpSp>
      <p:sp>
        <p:nvSpPr>
          <p:cNvPr id="24582" name="Text Box 2"/>
          <p:cNvSpPr txBox="1">
            <a:spLocks noChangeArrowheads="1"/>
          </p:cNvSpPr>
          <p:nvPr/>
        </p:nvSpPr>
        <p:spPr bwMode="auto">
          <a:xfrm>
            <a:off x="1934368" y="214313"/>
            <a:ext cx="53578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dirty="0">
                <a:solidFill>
                  <a:srgbClr val="0000FF"/>
                </a:solidFill>
                <a:latin typeface="+mn-lt"/>
              </a:rPr>
              <a:t>Types of immunisation</a:t>
            </a:r>
          </a:p>
        </p:txBody>
      </p:sp>
    </p:spTree>
    <p:extLst>
      <p:ext uri="{BB962C8B-B14F-4D97-AF65-F5344CB8AC3E}">
        <p14:creationId xmlns:p14="http://schemas.microsoft.com/office/powerpoint/2010/main" val="324227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533400" y="381000"/>
            <a:ext cx="158503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u="sng" dirty="0">
                <a:solidFill>
                  <a:srgbClr val="0000FF"/>
                </a:solidFill>
                <a:latin typeface="+mn-lt"/>
              </a:rPr>
              <a:t>Active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898525" y="1143000"/>
            <a:ext cx="475001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GB" sz="3200" b="0" dirty="0">
                <a:solidFill>
                  <a:schemeClr val="tx1"/>
                </a:solidFill>
                <a:latin typeface="+mn-lt"/>
              </a:rPr>
              <a:t>natural (unintended</a:t>
            </a:r>
            <a:r>
              <a:rPr lang="en-GB" sz="3200" b="0" dirty="0" smtClean="0">
                <a:solidFill>
                  <a:schemeClr val="tx1"/>
                </a:solidFill>
                <a:latin typeface="+mn-lt"/>
              </a:rPr>
              <a:t>)</a:t>
            </a:r>
          </a:p>
          <a:p>
            <a:pPr marL="457200" indent="-457200">
              <a:buFont typeface="Arial"/>
              <a:buChar char="•"/>
            </a:pPr>
            <a:r>
              <a:rPr lang="en-GB" sz="3200" b="0" dirty="0">
                <a:solidFill>
                  <a:schemeClr val="tx1"/>
                </a:solidFill>
                <a:latin typeface="+mn-lt"/>
              </a:rPr>
              <a:t>deliberate - vaccination</a:t>
            </a:r>
            <a:endParaRPr lang="en-GB" b="0" dirty="0">
              <a:solidFill>
                <a:schemeClr val="tx1"/>
              </a:solidFill>
              <a:latin typeface="+mn-lt"/>
            </a:endParaRPr>
          </a:p>
          <a:p>
            <a:endParaRPr lang="en-GB" sz="3200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33400" y="3200400"/>
            <a:ext cx="5708652" cy="3592514"/>
            <a:chOff x="336" y="2016"/>
            <a:chExt cx="3596" cy="2263"/>
          </a:xfrm>
        </p:grpSpPr>
        <p:sp>
          <p:nvSpPr>
            <p:cNvPr id="25607" name="Text Box 3"/>
            <p:cNvSpPr txBox="1">
              <a:spLocks noChangeArrowheads="1"/>
            </p:cNvSpPr>
            <p:nvPr/>
          </p:nvSpPr>
          <p:spPr bwMode="auto">
            <a:xfrm>
              <a:off x="336" y="2016"/>
              <a:ext cx="1155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GB" u="sng" dirty="0">
                  <a:solidFill>
                    <a:srgbClr val="0000FF"/>
                  </a:solidFill>
                  <a:latin typeface="+mn-lt"/>
                </a:rPr>
                <a:t>Passive</a:t>
              </a:r>
            </a:p>
          </p:txBody>
        </p:sp>
        <p:sp>
          <p:nvSpPr>
            <p:cNvPr id="25608" name="Text Box 6"/>
            <p:cNvSpPr txBox="1">
              <a:spLocks noChangeArrowheads="1"/>
            </p:cNvSpPr>
            <p:nvPr/>
          </p:nvSpPr>
          <p:spPr bwMode="auto">
            <a:xfrm>
              <a:off x="576" y="2592"/>
              <a:ext cx="3356" cy="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marL="457200" indent="-457200">
                <a:buFont typeface="Arial"/>
                <a:buChar char="•"/>
              </a:pPr>
              <a:r>
                <a:rPr lang="en-GB" sz="3200" b="0" dirty="0" smtClean="0">
                  <a:solidFill>
                    <a:schemeClr val="tx1"/>
                  </a:solidFill>
                  <a:latin typeface="+mn-lt"/>
                </a:rPr>
                <a:t>Placental transfer (</a:t>
              </a:r>
              <a:r>
                <a:rPr lang="en-GB" sz="3200" b="0" dirty="0" err="1" smtClean="0">
                  <a:solidFill>
                    <a:schemeClr val="tx1"/>
                  </a:solidFill>
                  <a:latin typeface="+mn-lt"/>
                </a:rPr>
                <a:t>IgG</a:t>
              </a:r>
              <a:r>
                <a:rPr lang="en-GB" sz="3200" b="0" dirty="0" smtClean="0">
                  <a:solidFill>
                    <a:schemeClr val="tx1"/>
                  </a:solidFill>
                  <a:latin typeface="+mn-lt"/>
                </a:rPr>
                <a:t>)</a:t>
              </a:r>
            </a:p>
            <a:p>
              <a:pPr marL="457200" indent="-457200">
                <a:buFont typeface="Arial"/>
                <a:buChar char="•"/>
              </a:pPr>
              <a:r>
                <a:rPr lang="en-GB" sz="3200" b="0" dirty="0" err="1">
                  <a:solidFill>
                    <a:schemeClr val="tx1"/>
                  </a:solidFill>
                  <a:latin typeface="+mn-lt"/>
                </a:rPr>
                <a:t>colostral</a:t>
              </a:r>
              <a:r>
                <a:rPr lang="en-GB" sz="3200" b="0" dirty="0">
                  <a:solidFill>
                    <a:schemeClr val="tx1"/>
                  </a:solidFill>
                  <a:latin typeface="+mn-lt"/>
                </a:rPr>
                <a:t> </a:t>
              </a:r>
              <a:r>
                <a:rPr lang="en-GB" sz="3200" b="0" dirty="0" smtClean="0">
                  <a:solidFill>
                    <a:schemeClr val="tx1"/>
                  </a:solidFill>
                  <a:latin typeface="+mn-lt"/>
                </a:rPr>
                <a:t>transfer (IgA)</a:t>
              </a:r>
            </a:p>
            <a:p>
              <a:pPr marL="457200" indent="-457200">
                <a:buFont typeface="Arial"/>
                <a:buChar char="•"/>
              </a:pPr>
              <a:r>
                <a:rPr lang="en-GB" sz="3200" b="0" dirty="0">
                  <a:solidFill>
                    <a:schemeClr val="tx1"/>
                  </a:solidFill>
                  <a:latin typeface="+mn-lt"/>
                </a:rPr>
                <a:t>transfer of human </a:t>
              </a:r>
              <a:r>
                <a:rPr lang="en-GB" sz="3200" b="0" dirty="0" err="1">
                  <a:solidFill>
                    <a:schemeClr val="tx1"/>
                  </a:solidFill>
                  <a:latin typeface="+mn-lt"/>
                </a:rPr>
                <a:t>Ig</a:t>
              </a:r>
              <a:r>
                <a:rPr lang="en-GB" sz="3200" b="0" dirty="0">
                  <a:solidFill>
                    <a:schemeClr val="tx1"/>
                  </a:solidFill>
                  <a:latin typeface="+mn-lt"/>
                </a:rPr>
                <a:t> or cells</a:t>
              </a:r>
            </a:p>
            <a:p>
              <a:endParaRPr lang="en-GB" dirty="0">
                <a:solidFill>
                  <a:schemeClr val="tx1"/>
                </a:solidFill>
              </a:endParaRPr>
            </a:p>
            <a:p>
              <a:endParaRPr lang="en-GB" sz="320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5610" name="Text Box 8"/>
            <p:cNvSpPr txBox="1">
              <a:spLocks noChangeArrowheads="1"/>
            </p:cNvSpPr>
            <p:nvPr/>
          </p:nvSpPr>
          <p:spPr bwMode="auto">
            <a:xfrm>
              <a:off x="566" y="3564"/>
              <a:ext cx="116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endParaRPr lang="en-GB" dirty="0">
                <a:solidFill>
                  <a:schemeClr val="tx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838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523875" y="1525588"/>
            <a:ext cx="6186309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GB" sz="3200" b="0" dirty="0">
                <a:solidFill>
                  <a:schemeClr val="tx1"/>
                </a:solidFill>
                <a:latin typeface="+mn-lt"/>
              </a:rPr>
              <a:t>Safe - no significant side effects</a:t>
            </a:r>
          </a:p>
        </p:txBody>
      </p:sp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531813" y="2843213"/>
            <a:ext cx="6853158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GB" sz="3200" b="0" dirty="0">
                <a:solidFill>
                  <a:schemeClr val="tx1"/>
                </a:solidFill>
                <a:latin typeface="+mn-lt"/>
              </a:rPr>
              <a:t>Effective, and preferably long-lasting</a:t>
            </a:r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531813" y="4165600"/>
            <a:ext cx="348044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GB" sz="3200" b="0" dirty="0">
                <a:solidFill>
                  <a:schemeClr val="tx1"/>
                </a:solidFill>
                <a:latin typeface="+mn-lt"/>
              </a:rPr>
              <a:t>Stable in storage</a:t>
            </a:r>
          </a:p>
        </p:txBody>
      </p:sp>
      <p:sp>
        <p:nvSpPr>
          <p:cNvPr id="26630" name="Text Box 5"/>
          <p:cNvSpPr txBox="1">
            <a:spLocks noChangeArrowheads="1"/>
          </p:cNvSpPr>
          <p:nvPr/>
        </p:nvSpPr>
        <p:spPr bwMode="auto">
          <a:xfrm>
            <a:off x="531813" y="5487988"/>
            <a:ext cx="87550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GB" sz="3200" b="0">
                <a:solidFill>
                  <a:schemeClr val="tx1"/>
                </a:solidFill>
                <a:latin typeface="+mn-lt"/>
              </a:rPr>
              <a:t>Cost-effective for the  target population</a:t>
            </a:r>
          </a:p>
        </p:txBody>
      </p:sp>
      <p:sp>
        <p:nvSpPr>
          <p:cNvPr id="26631" name="Rectangle 6"/>
          <p:cNvSpPr>
            <a:spLocks noChangeArrowheads="1"/>
          </p:cNvSpPr>
          <p:nvPr/>
        </p:nvSpPr>
        <p:spPr bwMode="auto">
          <a:xfrm>
            <a:off x="540914" y="470416"/>
            <a:ext cx="53274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3600" b="1" dirty="0">
                <a:solidFill>
                  <a:srgbClr val="0000FF"/>
                </a:solidFill>
              </a:rPr>
              <a:t>A good </a:t>
            </a:r>
            <a:r>
              <a:rPr lang="en-GB" sz="3600" b="1" dirty="0" smtClean="0">
                <a:solidFill>
                  <a:srgbClr val="0000FF"/>
                </a:solidFill>
              </a:rPr>
              <a:t>vaccine should be:</a:t>
            </a:r>
            <a:endParaRPr lang="en-GB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06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1991718" y="432444"/>
            <a:ext cx="434303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4400" dirty="0">
                <a:solidFill>
                  <a:srgbClr val="0000FF"/>
                </a:solidFill>
                <a:latin typeface="+mn-lt"/>
              </a:rPr>
              <a:t>Types of vaccines</a:t>
            </a:r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765175" y="1627188"/>
            <a:ext cx="7741681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742950" indent="-7429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Font typeface="Times New Roman" charset="0"/>
              <a:buAutoNum type="arabicPeriod"/>
            </a:pPr>
            <a:r>
              <a:rPr lang="en-GB" sz="3600" b="0" dirty="0">
                <a:solidFill>
                  <a:schemeClr val="tx1"/>
                </a:solidFill>
                <a:latin typeface="+mn-lt"/>
              </a:rPr>
              <a:t>Live attenuated vaccines </a:t>
            </a:r>
          </a:p>
          <a:p>
            <a:pPr>
              <a:buFont typeface="Times New Roman" charset="0"/>
              <a:buAutoNum type="arabicPeriod"/>
            </a:pPr>
            <a:endParaRPr lang="en-GB" sz="3600" b="0" dirty="0">
              <a:solidFill>
                <a:schemeClr val="tx1"/>
              </a:solidFill>
              <a:latin typeface="+mn-lt"/>
            </a:endParaRPr>
          </a:p>
          <a:p>
            <a:pPr>
              <a:buFont typeface="Times New Roman" charset="0"/>
              <a:buAutoNum type="arabicPeriod"/>
            </a:pPr>
            <a:r>
              <a:rPr lang="en-GB" sz="3600" b="0" dirty="0">
                <a:solidFill>
                  <a:schemeClr val="tx1"/>
                </a:solidFill>
                <a:latin typeface="+mn-lt"/>
              </a:rPr>
              <a:t>Inactivated </a:t>
            </a:r>
            <a:r>
              <a:rPr lang="en-GB" sz="3600" b="0" dirty="0" smtClean="0">
                <a:solidFill>
                  <a:schemeClr val="tx1"/>
                </a:solidFill>
                <a:latin typeface="+mn-lt"/>
              </a:rPr>
              <a:t>vaccines (killed)</a:t>
            </a:r>
            <a:endParaRPr lang="en-GB" sz="3600" b="0" dirty="0">
              <a:solidFill>
                <a:schemeClr val="tx1"/>
              </a:solidFill>
              <a:latin typeface="+mn-lt"/>
            </a:endParaRPr>
          </a:p>
          <a:p>
            <a:pPr>
              <a:buFont typeface="Times New Roman" charset="0"/>
              <a:buAutoNum type="arabicPeriod"/>
            </a:pPr>
            <a:endParaRPr lang="en-GB" sz="3600" b="0" dirty="0">
              <a:solidFill>
                <a:schemeClr val="tx1"/>
              </a:solidFill>
              <a:latin typeface="+mn-lt"/>
            </a:endParaRPr>
          </a:p>
          <a:p>
            <a:pPr>
              <a:buFont typeface="Times New Roman" charset="0"/>
              <a:buAutoNum type="arabicPeriod"/>
            </a:pPr>
            <a:r>
              <a:rPr lang="en-GB" sz="3600" b="0" dirty="0">
                <a:solidFill>
                  <a:schemeClr val="tx1"/>
                </a:solidFill>
                <a:latin typeface="+mn-lt"/>
              </a:rPr>
              <a:t>Subunit vaccines</a:t>
            </a:r>
          </a:p>
          <a:p>
            <a:pPr>
              <a:buFont typeface="Times New Roman" charset="0"/>
              <a:buAutoNum type="arabicPeriod"/>
            </a:pPr>
            <a:endParaRPr lang="en-GB" sz="3600" b="0" dirty="0">
              <a:solidFill>
                <a:schemeClr val="tx1"/>
              </a:solidFill>
              <a:latin typeface="+mn-lt"/>
            </a:endParaRPr>
          </a:p>
          <a:p>
            <a:pPr>
              <a:buFont typeface="Times New Roman" charset="0"/>
              <a:buAutoNum type="arabicPeriod"/>
            </a:pPr>
            <a:endParaRPr lang="en-GB" sz="3600" b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2538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2141936" y="343745"/>
            <a:ext cx="436782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4400" dirty="0">
                <a:solidFill>
                  <a:srgbClr val="0000FF"/>
                </a:solidFill>
                <a:latin typeface="+mn-lt"/>
              </a:rPr>
              <a:t>Types of vaccines</a:t>
            </a:r>
          </a:p>
        </p:txBody>
      </p:sp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33453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3600" u="sng" dirty="0" smtClean="0">
                <a:solidFill>
                  <a:srgbClr val="0000FF"/>
                </a:solidFill>
                <a:latin typeface="+mn-lt"/>
              </a:rPr>
              <a:t>Live </a:t>
            </a:r>
            <a:r>
              <a:rPr lang="en-GB" sz="3600" u="sng" dirty="0">
                <a:solidFill>
                  <a:srgbClr val="0000FF"/>
                </a:solidFill>
                <a:latin typeface="+mn-lt"/>
              </a:rPr>
              <a:t>attenuated </a:t>
            </a:r>
          </a:p>
        </p:txBody>
      </p:sp>
      <p:sp>
        <p:nvSpPr>
          <p:cNvPr id="28677" name="Text Box 4"/>
          <p:cNvSpPr txBox="1">
            <a:spLocks noChangeArrowheads="1"/>
          </p:cNvSpPr>
          <p:nvPr/>
        </p:nvSpPr>
        <p:spPr bwMode="auto">
          <a:xfrm>
            <a:off x="642938" y="2071688"/>
            <a:ext cx="629310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2800" b="0" dirty="0" smtClean="0">
                <a:solidFill>
                  <a:srgbClr val="000000"/>
                </a:solidFill>
                <a:latin typeface="+mn-lt"/>
              </a:rPr>
              <a:t>Measles</a:t>
            </a:r>
            <a:r>
              <a:rPr lang="en-GB" sz="2800" b="0" dirty="0">
                <a:solidFill>
                  <a:srgbClr val="000000"/>
                </a:solidFill>
                <a:latin typeface="+mn-lt"/>
              </a:rPr>
              <a:t>, mumps, rubella, polio, BCG (TB)</a:t>
            </a: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428625" y="2928938"/>
            <a:ext cx="243280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3600" u="sng" dirty="0" smtClean="0">
                <a:solidFill>
                  <a:srgbClr val="0000FF"/>
                </a:solidFill>
                <a:latin typeface="+mn-lt"/>
              </a:rPr>
              <a:t>Inactivated </a:t>
            </a:r>
            <a:endParaRPr lang="en-GB" sz="3600" u="sng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8679" name="Text Box 6"/>
          <p:cNvSpPr txBox="1">
            <a:spLocks noChangeArrowheads="1"/>
          </p:cNvSpPr>
          <p:nvPr/>
        </p:nvSpPr>
        <p:spPr bwMode="auto">
          <a:xfrm>
            <a:off x="642938" y="3792472"/>
            <a:ext cx="75403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2800" b="0" dirty="0">
                <a:solidFill>
                  <a:srgbClr val="000000"/>
                </a:solidFill>
                <a:latin typeface="+mn-lt"/>
              </a:rPr>
              <a:t>Heat killed organisms </a:t>
            </a:r>
            <a:r>
              <a:rPr lang="en-GB" sz="2800" b="0" dirty="0">
                <a:solidFill>
                  <a:srgbClr val="000000"/>
                </a:solidFill>
                <a:latin typeface="+mn-lt"/>
                <a:sym typeface="Symbol" charset="0"/>
              </a:rPr>
              <a:t> </a:t>
            </a:r>
            <a:r>
              <a:rPr lang="en-GB" sz="2800" b="0" dirty="0">
                <a:solidFill>
                  <a:srgbClr val="000000"/>
                </a:solidFill>
                <a:latin typeface="+mn-lt"/>
              </a:rPr>
              <a:t>typhoid, cholera, pertussis</a:t>
            </a:r>
          </a:p>
        </p:txBody>
      </p:sp>
      <p:sp>
        <p:nvSpPr>
          <p:cNvPr id="28680" name="Text Box 7"/>
          <p:cNvSpPr txBox="1">
            <a:spLocks noChangeArrowheads="1"/>
          </p:cNvSpPr>
          <p:nvPr/>
        </p:nvSpPr>
        <p:spPr bwMode="auto">
          <a:xfrm>
            <a:off x="642938" y="4363972"/>
            <a:ext cx="8001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2800" b="0" dirty="0">
                <a:solidFill>
                  <a:srgbClr val="000000"/>
                </a:solidFill>
                <a:latin typeface="+mn-lt"/>
              </a:rPr>
              <a:t>Toxoid </a:t>
            </a:r>
            <a:r>
              <a:rPr lang="en-GB" sz="2800" b="0" dirty="0">
                <a:solidFill>
                  <a:srgbClr val="000000"/>
                </a:solidFill>
                <a:latin typeface="+mn-lt"/>
                <a:sym typeface="Symbol" charset="0"/>
              </a:rPr>
              <a:t> </a:t>
            </a:r>
            <a:r>
              <a:rPr lang="en-GB" sz="2800" b="0" i="1" dirty="0">
                <a:solidFill>
                  <a:srgbClr val="000000"/>
                </a:solidFill>
                <a:latin typeface="+mn-lt"/>
              </a:rPr>
              <a:t>(inactive form of toxin, capable of inducing </a:t>
            </a:r>
            <a:r>
              <a:rPr lang="en-GB" sz="2800" b="0" i="1" dirty="0" err="1">
                <a:solidFill>
                  <a:srgbClr val="000000"/>
                </a:solidFill>
                <a:latin typeface="+mn-lt"/>
              </a:rPr>
              <a:t>Ab</a:t>
            </a:r>
            <a:r>
              <a:rPr lang="en-GB" sz="2800" b="0" i="1" dirty="0">
                <a:solidFill>
                  <a:srgbClr val="000000"/>
                </a:solidFill>
                <a:latin typeface="+mn-lt"/>
              </a:rPr>
              <a:t> to toxin which causes disease). </a:t>
            </a:r>
            <a:r>
              <a:rPr lang="en-GB" sz="2800" b="0" i="1" dirty="0" err="1">
                <a:solidFill>
                  <a:srgbClr val="000000"/>
                </a:solidFill>
                <a:latin typeface="+mn-lt"/>
              </a:rPr>
              <a:t>eg</a:t>
            </a:r>
            <a:r>
              <a:rPr lang="en-GB" sz="2800" b="0" i="1" dirty="0">
                <a:solidFill>
                  <a:srgbClr val="000000"/>
                </a:solidFill>
                <a:latin typeface="+mn-lt"/>
              </a:rPr>
              <a:t>. </a:t>
            </a:r>
            <a:r>
              <a:rPr lang="en-GB" sz="2800" b="0" dirty="0" err="1">
                <a:solidFill>
                  <a:srgbClr val="000000"/>
                </a:solidFill>
                <a:latin typeface="+mn-lt"/>
              </a:rPr>
              <a:t>Diptheria</a:t>
            </a:r>
            <a:r>
              <a:rPr lang="en-GB" sz="2800" b="0" dirty="0">
                <a:solidFill>
                  <a:srgbClr val="000000"/>
                </a:solidFill>
                <a:latin typeface="+mn-lt"/>
              </a:rPr>
              <a:t>, tetanus</a:t>
            </a:r>
            <a:endParaRPr lang="en-GB" sz="2800" b="0" i="1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2831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642938" y="2143125"/>
            <a:ext cx="70532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GB" sz="2800" b="0" dirty="0">
                <a:solidFill>
                  <a:schemeClr val="tx1"/>
                </a:solidFill>
                <a:latin typeface="+mn-lt"/>
              </a:rPr>
              <a:t>Polysaccharide (PS), conjugate PS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219200" y="2819400"/>
            <a:ext cx="62399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2800" b="0">
                <a:solidFill>
                  <a:schemeClr val="tx1"/>
                </a:solidFill>
                <a:latin typeface="+mn-lt"/>
              </a:rPr>
              <a:t>eg. Pneumococcal PS, meningococcal PS 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642938" y="3714750"/>
            <a:ext cx="616066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GB" sz="2800" b="0" dirty="0">
                <a:solidFill>
                  <a:schemeClr val="tx1"/>
                </a:solidFill>
                <a:latin typeface="+mn-lt"/>
              </a:rPr>
              <a:t>Recombinant DNA products / purified </a:t>
            </a:r>
            <a:br>
              <a:rPr lang="en-GB" sz="2800" b="0" dirty="0">
                <a:solidFill>
                  <a:schemeClr val="tx1"/>
                </a:solidFill>
                <a:latin typeface="+mn-lt"/>
              </a:rPr>
            </a:br>
            <a:r>
              <a:rPr lang="en-GB" sz="2800" b="0" dirty="0">
                <a:solidFill>
                  <a:schemeClr val="tx1"/>
                </a:solidFill>
                <a:latin typeface="+mn-lt"/>
              </a:rPr>
              <a:t>proteins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1295400" y="4724400"/>
            <a:ext cx="6096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2800" b="0">
                <a:solidFill>
                  <a:schemeClr val="tx1"/>
                </a:solidFill>
                <a:latin typeface="+mn-lt"/>
              </a:rPr>
              <a:t>eg. hepatitis B, influenza proteins</a:t>
            </a:r>
          </a:p>
        </p:txBody>
      </p:sp>
      <p:sp>
        <p:nvSpPr>
          <p:cNvPr id="29703" name="Text Box 5"/>
          <p:cNvSpPr txBox="1">
            <a:spLocks noChangeArrowheads="1"/>
          </p:cNvSpPr>
          <p:nvPr/>
        </p:nvSpPr>
        <p:spPr bwMode="auto">
          <a:xfrm>
            <a:off x="571500" y="1285875"/>
            <a:ext cx="17574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3600" u="sng" dirty="0" smtClean="0">
                <a:solidFill>
                  <a:srgbClr val="0000FF"/>
                </a:solidFill>
                <a:latin typeface="+mn-lt"/>
              </a:rPr>
              <a:t>Subunit </a:t>
            </a:r>
            <a:endParaRPr lang="en-GB" sz="3600" u="sng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141936" y="343745"/>
            <a:ext cx="436782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4400" dirty="0">
                <a:solidFill>
                  <a:srgbClr val="0000FF"/>
                </a:solidFill>
                <a:latin typeface="+mn-lt"/>
              </a:rPr>
              <a:t>Types of vaccines</a:t>
            </a:r>
          </a:p>
        </p:txBody>
      </p:sp>
    </p:spTree>
    <p:extLst>
      <p:ext uri="{BB962C8B-B14F-4D97-AF65-F5344CB8AC3E}">
        <p14:creationId xmlns:p14="http://schemas.microsoft.com/office/powerpoint/2010/main" val="100827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2851150" y="228600"/>
            <a:ext cx="306180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dirty="0">
                <a:solidFill>
                  <a:srgbClr val="0000FF"/>
                </a:solidFill>
                <a:latin typeface="+mn-lt"/>
              </a:rPr>
              <a:t>Live vaccines</a:t>
            </a:r>
          </a:p>
        </p:txBody>
      </p:sp>
      <p:grpSp>
        <p:nvGrpSpPr>
          <p:cNvPr id="30724" name="Group 12"/>
          <p:cNvGrpSpPr>
            <a:grpSpLocks/>
          </p:cNvGrpSpPr>
          <p:nvPr/>
        </p:nvGrpSpPr>
        <p:grpSpPr bwMode="auto">
          <a:xfrm>
            <a:off x="533400" y="1066800"/>
            <a:ext cx="7086600" cy="2719388"/>
            <a:chOff x="336" y="690"/>
            <a:chExt cx="4464" cy="1713"/>
          </a:xfrm>
        </p:grpSpPr>
        <p:sp>
          <p:nvSpPr>
            <p:cNvPr id="30728" name="Text Box 3"/>
            <p:cNvSpPr txBox="1">
              <a:spLocks noChangeArrowheads="1"/>
            </p:cNvSpPr>
            <p:nvPr/>
          </p:nvSpPr>
          <p:spPr bwMode="auto">
            <a:xfrm>
              <a:off x="768" y="1104"/>
              <a:ext cx="4032" cy="1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buFontTx/>
                <a:buChar char="•"/>
              </a:pPr>
              <a:r>
                <a:rPr lang="en-GB" sz="3200" dirty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en-GB" sz="3200" b="0" dirty="0">
                  <a:solidFill>
                    <a:srgbClr val="000000"/>
                  </a:solidFill>
                  <a:latin typeface="+mn-lt"/>
                </a:rPr>
                <a:t>single, small dose</a:t>
              </a:r>
            </a:p>
            <a:p>
              <a:pPr>
                <a:buFontTx/>
                <a:buChar char="•"/>
              </a:pPr>
              <a:r>
                <a:rPr lang="en-GB" sz="3200" b="0" dirty="0">
                  <a:solidFill>
                    <a:srgbClr val="000000"/>
                  </a:solidFill>
                  <a:latin typeface="+mn-lt"/>
                </a:rPr>
                <a:t> given by natural route</a:t>
              </a:r>
            </a:p>
            <a:p>
              <a:pPr>
                <a:buFontTx/>
                <a:buChar char="•"/>
              </a:pPr>
              <a:r>
                <a:rPr lang="en-GB" sz="3200" b="0" dirty="0">
                  <a:solidFill>
                    <a:srgbClr val="000000"/>
                  </a:solidFill>
                  <a:latin typeface="+mn-lt"/>
                </a:rPr>
                <a:t> local &amp; systemic immunity</a:t>
              </a:r>
            </a:p>
            <a:p>
              <a:pPr>
                <a:buFontTx/>
                <a:buChar char="•"/>
              </a:pPr>
              <a:r>
                <a:rPr lang="en-GB" sz="3200" b="0" dirty="0">
                  <a:solidFill>
                    <a:srgbClr val="000000"/>
                  </a:solidFill>
                  <a:latin typeface="+mn-lt"/>
                </a:rPr>
                <a:t> resembles natural infection</a:t>
              </a:r>
              <a:endParaRPr lang="en-GB" sz="2800" b="0" dirty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0729" name="Text Box 9"/>
            <p:cNvSpPr txBox="1">
              <a:spLocks noChangeArrowheads="1"/>
            </p:cNvSpPr>
            <p:nvPr/>
          </p:nvSpPr>
          <p:spPr bwMode="auto">
            <a:xfrm>
              <a:off x="336" y="690"/>
              <a:ext cx="1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GB" sz="3200" u="sng" dirty="0">
                  <a:solidFill>
                    <a:srgbClr val="0000FF"/>
                  </a:solidFill>
                  <a:latin typeface="+mn-lt"/>
                </a:rPr>
                <a:t>Advantages</a:t>
              </a: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533400" y="4038600"/>
            <a:ext cx="6781800" cy="2227263"/>
            <a:chOff x="336" y="2562"/>
            <a:chExt cx="4272" cy="1403"/>
          </a:xfrm>
        </p:grpSpPr>
        <p:sp>
          <p:nvSpPr>
            <p:cNvPr id="30726" name="Text Box 6"/>
            <p:cNvSpPr txBox="1">
              <a:spLocks noChangeArrowheads="1"/>
            </p:cNvSpPr>
            <p:nvPr/>
          </p:nvSpPr>
          <p:spPr bwMode="auto">
            <a:xfrm>
              <a:off x="768" y="2976"/>
              <a:ext cx="3840" cy="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buFontTx/>
                <a:buChar char="•"/>
              </a:pPr>
              <a:r>
                <a:rPr lang="en-GB" sz="3200" dirty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en-GB" sz="3200" b="0" dirty="0">
                  <a:solidFill>
                    <a:srgbClr val="000000"/>
                  </a:solidFill>
                  <a:latin typeface="+mn-lt"/>
                </a:rPr>
                <a:t>contaminating virus, </a:t>
              </a:r>
            </a:p>
            <a:p>
              <a:pPr>
                <a:buFontTx/>
                <a:buChar char="•"/>
              </a:pPr>
              <a:r>
                <a:rPr lang="en-GB" sz="3200" b="0" dirty="0">
                  <a:solidFill>
                    <a:srgbClr val="000000"/>
                  </a:solidFill>
                  <a:latin typeface="+mn-lt"/>
                </a:rPr>
                <a:t> reversion to virulence</a:t>
              </a:r>
            </a:p>
            <a:p>
              <a:pPr>
                <a:buFontTx/>
                <a:buChar char="•"/>
              </a:pPr>
              <a:r>
                <a:rPr lang="en-GB" sz="3200" b="0" dirty="0">
                  <a:solidFill>
                    <a:srgbClr val="000000"/>
                  </a:solidFill>
                  <a:latin typeface="+mn-lt"/>
                </a:rPr>
                <a:t> inactivation by climatic changes</a:t>
              </a:r>
              <a:endParaRPr lang="en-GB" sz="2800" b="0" dirty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30727" name="Text Box 10"/>
            <p:cNvSpPr txBox="1">
              <a:spLocks noChangeArrowheads="1"/>
            </p:cNvSpPr>
            <p:nvPr/>
          </p:nvSpPr>
          <p:spPr bwMode="auto">
            <a:xfrm>
              <a:off x="336" y="2562"/>
              <a:ext cx="1764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GB" sz="3200" u="sng" dirty="0">
                  <a:solidFill>
                    <a:srgbClr val="0000FF"/>
                  </a:solidFill>
                  <a:latin typeface="+mn-lt"/>
                </a:rPr>
                <a:t>Disadvantages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542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1981200" y="228600"/>
            <a:ext cx="56534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3600" b="1" dirty="0">
                <a:solidFill>
                  <a:srgbClr val="0000FF"/>
                </a:solidFill>
              </a:rPr>
              <a:t>Inactivated (killed) vaccines</a:t>
            </a: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1143000" y="1828800"/>
            <a:ext cx="74676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FontTx/>
              <a:buChar char="•"/>
            </a:pPr>
            <a:r>
              <a:rPr lang="en-GB" sz="3200" b="0" dirty="0">
                <a:solidFill>
                  <a:schemeClr val="tx1"/>
                </a:solidFill>
                <a:latin typeface="+mn-lt"/>
              </a:rPr>
              <a:t> safe</a:t>
            </a:r>
          </a:p>
          <a:p>
            <a:pPr>
              <a:buFontTx/>
              <a:buChar char="•"/>
            </a:pPr>
            <a:r>
              <a:rPr lang="en-GB" sz="3200" b="0" dirty="0">
                <a:solidFill>
                  <a:schemeClr val="tx1"/>
                </a:solidFill>
                <a:latin typeface="+mn-lt"/>
              </a:rPr>
              <a:t> stable, so for each batch the safety and</a:t>
            </a:r>
            <a:br>
              <a:rPr lang="en-GB" sz="3200" b="0" dirty="0">
                <a:solidFill>
                  <a:schemeClr val="tx1"/>
                </a:solidFill>
                <a:latin typeface="+mn-lt"/>
              </a:rPr>
            </a:br>
            <a:r>
              <a:rPr lang="en-GB" sz="3200" b="0" dirty="0">
                <a:solidFill>
                  <a:schemeClr val="tx1"/>
                </a:solidFill>
                <a:latin typeface="+mn-lt"/>
              </a:rPr>
              <a:t>  efficiency is known</a:t>
            </a:r>
            <a:endParaRPr lang="en-GB" sz="28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457200" y="1219200"/>
            <a:ext cx="2300429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3200" u="sng" dirty="0">
                <a:solidFill>
                  <a:srgbClr val="0000FF"/>
                </a:solidFill>
                <a:latin typeface="+mn-lt"/>
              </a:rPr>
              <a:t>Advantages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57200" y="3581401"/>
            <a:ext cx="7620000" cy="2747963"/>
            <a:chOff x="288" y="2256"/>
            <a:chExt cx="4800" cy="1731"/>
          </a:xfrm>
        </p:grpSpPr>
        <p:sp>
          <p:nvSpPr>
            <p:cNvPr id="31751" name="Text Box 4"/>
            <p:cNvSpPr txBox="1">
              <a:spLocks noChangeArrowheads="1"/>
            </p:cNvSpPr>
            <p:nvPr/>
          </p:nvSpPr>
          <p:spPr bwMode="auto">
            <a:xfrm>
              <a:off x="720" y="2688"/>
              <a:ext cx="4368" cy="1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buFontTx/>
                <a:buChar char="•"/>
              </a:pPr>
              <a:r>
                <a:rPr lang="en-GB" sz="3200" b="0" dirty="0">
                  <a:solidFill>
                    <a:srgbClr val="000000"/>
                  </a:solidFill>
                  <a:latin typeface="+mn-lt"/>
                </a:rPr>
                <a:t> multiple doses and boosters needed</a:t>
              </a:r>
            </a:p>
            <a:p>
              <a:pPr>
                <a:buFontTx/>
                <a:buChar char="•"/>
              </a:pPr>
              <a:r>
                <a:rPr lang="en-GB" sz="3200" b="0" dirty="0">
                  <a:solidFill>
                    <a:srgbClr val="000000"/>
                  </a:solidFill>
                  <a:latin typeface="+mn-lt"/>
                </a:rPr>
                <a:t> given by injection - unnatural route</a:t>
              </a:r>
            </a:p>
            <a:p>
              <a:pPr>
                <a:buFontTx/>
                <a:buChar char="•"/>
              </a:pPr>
              <a:r>
                <a:rPr lang="en-GB" sz="3200" b="0" dirty="0">
                  <a:solidFill>
                    <a:srgbClr val="000000"/>
                  </a:solidFill>
                  <a:latin typeface="+mn-lt"/>
                </a:rPr>
                <a:t> high antigen concentration needed</a:t>
              </a:r>
            </a:p>
            <a:p>
              <a:pPr>
                <a:buFontTx/>
                <a:buChar char="•"/>
              </a:pPr>
              <a:r>
                <a:rPr lang="en-GB" sz="3200" b="0" dirty="0">
                  <a:solidFill>
                    <a:srgbClr val="000000"/>
                  </a:solidFill>
                  <a:latin typeface="+mn-lt"/>
                </a:rPr>
                <a:t> variable efficiency</a:t>
              </a:r>
            </a:p>
          </p:txBody>
        </p:sp>
        <p:sp>
          <p:nvSpPr>
            <p:cNvPr id="31752" name="Text Box 6"/>
            <p:cNvSpPr txBox="1">
              <a:spLocks noChangeArrowheads="1"/>
            </p:cNvSpPr>
            <p:nvPr/>
          </p:nvSpPr>
          <p:spPr bwMode="auto">
            <a:xfrm>
              <a:off x="288" y="2256"/>
              <a:ext cx="1764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GB" sz="3200" u="sng" dirty="0">
                  <a:solidFill>
                    <a:srgbClr val="0000FF"/>
                  </a:solidFill>
                  <a:latin typeface="+mn-lt"/>
                </a:rPr>
                <a:t>Disadvantages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3506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94167" y="4908869"/>
            <a:ext cx="7858125" cy="154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Aft>
                <a:spcPts val="700"/>
              </a:spcAft>
              <a:buFontTx/>
              <a:buChar char="•"/>
            </a:pPr>
            <a:r>
              <a:rPr lang="en-US" sz="2800" b="0" dirty="0">
                <a:solidFill>
                  <a:srgbClr val="0000FF"/>
                </a:solidFill>
                <a:latin typeface="+mn-lt"/>
              </a:rPr>
              <a:t>Vaccination – named from the use of </a:t>
            </a:r>
            <a:r>
              <a:rPr lang="en-US" sz="2800" b="0" dirty="0" err="1">
                <a:solidFill>
                  <a:srgbClr val="0000FF"/>
                </a:solidFill>
                <a:latin typeface="+mn-lt"/>
              </a:rPr>
              <a:t>vaccinia</a:t>
            </a:r>
            <a:r>
              <a:rPr lang="en-US" sz="2800" b="0" dirty="0">
                <a:solidFill>
                  <a:srgbClr val="0000FF"/>
                </a:solidFill>
                <a:latin typeface="+mn-lt"/>
              </a:rPr>
              <a:t>, or cowpox, to induce immunity to </a:t>
            </a:r>
            <a:r>
              <a:rPr lang="en-US" sz="2800" b="0" dirty="0" err="1">
                <a:solidFill>
                  <a:srgbClr val="0000FF"/>
                </a:solidFill>
                <a:latin typeface="+mn-lt"/>
              </a:rPr>
              <a:t>variola</a:t>
            </a:r>
            <a:r>
              <a:rPr lang="en-US" sz="2800" b="0" dirty="0">
                <a:solidFill>
                  <a:srgbClr val="0000FF"/>
                </a:solidFill>
                <a:latin typeface="+mn-lt"/>
              </a:rPr>
              <a:t> (smallpox) in humans.</a:t>
            </a: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1577181" y="500063"/>
            <a:ext cx="60460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3600" b="1" dirty="0" smtClean="0">
                <a:solidFill>
                  <a:srgbClr val="0000FF"/>
                </a:solidFill>
              </a:rPr>
              <a:t>Vaccination vs. Immunisation</a:t>
            </a:r>
            <a:endParaRPr lang="en-GB" sz="3600" b="1" dirty="0">
              <a:solidFill>
                <a:srgbClr val="0000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4167" y="1456609"/>
            <a:ext cx="8047481" cy="318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b="1" u="sng" dirty="0" smtClean="0"/>
              <a:t>Vaccination</a:t>
            </a:r>
            <a:r>
              <a:rPr lang="en-US" sz="2400" dirty="0" smtClean="0"/>
              <a:t> </a:t>
            </a:r>
            <a:r>
              <a:rPr lang="en-US" sz="2400" dirty="0"/>
              <a:t>is the term used forgiving a </a:t>
            </a:r>
            <a:r>
              <a:rPr lang="en-US" sz="2400" dirty="0" smtClean="0"/>
              <a:t>vaccine - </a:t>
            </a:r>
            <a:r>
              <a:rPr lang="en-US" sz="2400" dirty="0"/>
              <a:t>that </a:t>
            </a:r>
            <a:r>
              <a:rPr lang="en-US" sz="2400" dirty="0" smtClean="0"/>
              <a:t>is the process of introducing a substance to a host (i.e. Injection or droplets).</a:t>
            </a:r>
          </a:p>
          <a:p>
            <a:pPr>
              <a:lnSpc>
                <a:spcPct val="120000"/>
              </a:lnSpc>
            </a:pPr>
            <a:endParaRPr lang="en-US" sz="2400" dirty="0" smtClean="0"/>
          </a:p>
          <a:p>
            <a:pPr>
              <a:lnSpc>
                <a:spcPct val="120000"/>
              </a:lnSpc>
            </a:pPr>
            <a:r>
              <a:rPr lang="en-US" sz="2400" b="1" u="sng" dirty="0" err="1" smtClean="0"/>
              <a:t>Immunisation</a:t>
            </a:r>
            <a:r>
              <a:rPr lang="en-US" sz="2400" dirty="0" smtClean="0"/>
              <a:t> is </a:t>
            </a:r>
            <a:r>
              <a:rPr lang="en-US" sz="2400" dirty="0"/>
              <a:t>the term used for the process of both getting the vaccine and becoming immune to the disease as a result of the vaccine.</a:t>
            </a:r>
          </a:p>
        </p:txBody>
      </p:sp>
    </p:spTree>
    <p:extLst>
      <p:ext uri="{BB962C8B-B14F-4D97-AF65-F5344CB8AC3E}">
        <p14:creationId xmlns:p14="http://schemas.microsoft.com/office/powerpoint/2010/main" val="226413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1571625" y="357188"/>
            <a:ext cx="63579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dirty="0">
                <a:solidFill>
                  <a:srgbClr val="0000FF"/>
                </a:solidFill>
                <a:latin typeface="+mn-lt"/>
              </a:rPr>
              <a:t>Polio Vaccines as a example </a:t>
            </a: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323850" y="1484313"/>
            <a:ext cx="860583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n-GB" sz="2800" b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800" u="sng" dirty="0">
                <a:solidFill>
                  <a:srgbClr val="000000"/>
                </a:solidFill>
                <a:latin typeface="+mn-lt"/>
              </a:rPr>
              <a:t>1958</a:t>
            </a:r>
            <a:r>
              <a:rPr lang="en-GB" sz="2800" b="0" dirty="0">
                <a:solidFill>
                  <a:srgbClr val="000000"/>
                </a:solidFill>
                <a:latin typeface="+mn-lt"/>
              </a:rPr>
              <a:t>,   killed (inactivated) virus </a:t>
            </a:r>
            <a:r>
              <a:rPr lang="ja-JP" altLang="en-GB" sz="2800" b="0" dirty="0">
                <a:solidFill>
                  <a:srgbClr val="000000"/>
                </a:solidFill>
                <a:latin typeface="+mn-lt"/>
              </a:rPr>
              <a:t>‘</a:t>
            </a:r>
            <a:r>
              <a:rPr lang="en-GB" sz="2800" b="0" dirty="0">
                <a:solidFill>
                  <a:srgbClr val="000000"/>
                </a:solidFill>
                <a:latin typeface="+mn-lt"/>
              </a:rPr>
              <a:t>Salk</a:t>
            </a:r>
            <a:r>
              <a:rPr lang="ja-JP" altLang="en-GB" sz="2800" b="0" dirty="0">
                <a:solidFill>
                  <a:srgbClr val="000000"/>
                </a:solidFill>
                <a:latin typeface="+mn-lt"/>
              </a:rPr>
              <a:t>’</a:t>
            </a:r>
            <a:r>
              <a:rPr lang="en-GB" sz="2800" b="0" dirty="0">
                <a:solidFill>
                  <a:srgbClr val="000000"/>
                </a:solidFill>
                <a:latin typeface="+mn-lt"/>
              </a:rPr>
              <a:t> vaccine introduced, but cannot replicate in cytosol to produce </a:t>
            </a:r>
            <a:r>
              <a:rPr lang="ja-JP" altLang="en-GB" sz="2800" b="0" dirty="0">
                <a:solidFill>
                  <a:srgbClr val="000000"/>
                </a:solidFill>
                <a:latin typeface="+mn-lt"/>
              </a:rPr>
              <a:t>‘</a:t>
            </a:r>
            <a:r>
              <a:rPr lang="en-GB" sz="2800" b="0" dirty="0">
                <a:solidFill>
                  <a:srgbClr val="000000"/>
                </a:solidFill>
                <a:latin typeface="+mn-lt"/>
              </a:rPr>
              <a:t>endogenous</a:t>
            </a:r>
            <a:r>
              <a:rPr lang="ja-JP" altLang="en-GB" sz="2800" b="0" dirty="0">
                <a:solidFill>
                  <a:srgbClr val="000000"/>
                </a:solidFill>
                <a:latin typeface="+mn-lt"/>
              </a:rPr>
              <a:t>’</a:t>
            </a:r>
            <a:r>
              <a:rPr lang="en-GB" sz="2800" b="0" dirty="0">
                <a:solidFill>
                  <a:srgbClr val="000000"/>
                </a:solidFill>
                <a:latin typeface="+mn-lt"/>
              </a:rPr>
              <a:t> peptides for presentation to CD8+ T cells</a:t>
            </a:r>
          </a:p>
        </p:txBody>
      </p:sp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357188" y="3286125"/>
            <a:ext cx="7961312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n-GB" sz="2800" b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800" u="sng" dirty="0">
                <a:solidFill>
                  <a:srgbClr val="000000"/>
                </a:solidFill>
                <a:latin typeface="+mn-lt"/>
              </a:rPr>
              <a:t>1962</a:t>
            </a:r>
            <a:r>
              <a:rPr lang="en-GB" sz="2800" b="0" dirty="0">
                <a:solidFill>
                  <a:srgbClr val="000000"/>
                </a:solidFill>
                <a:latin typeface="+mn-lt"/>
              </a:rPr>
              <a:t>, Switched to oral live attenuated virus </a:t>
            </a:r>
            <a:r>
              <a:rPr lang="ja-JP" altLang="en-GB" sz="2800" b="0" dirty="0">
                <a:solidFill>
                  <a:srgbClr val="000000"/>
                </a:solidFill>
                <a:latin typeface="+mn-lt"/>
              </a:rPr>
              <a:t>‘</a:t>
            </a:r>
            <a:r>
              <a:rPr lang="en-GB" sz="2800" b="0" dirty="0">
                <a:solidFill>
                  <a:srgbClr val="000000"/>
                </a:solidFill>
                <a:latin typeface="+mn-lt"/>
              </a:rPr>
              <a:t>Sabin</a:t>
            </a:r>
            <a:r>
              <a:rPr lang="ja-JP" altLang="en-GB" sz="2800" b="0" dirty="0">
                <a:solidFill>
                  <a:srgbClr val="000000"/>
                </a:solidFill>
                <a:latin typeface="+mn-lt"/>
              </a:rPr>
              <a:t>’</a:t>
            </a:r>
            <a:r>
              <a:rPr lang="en-GB" sz="2800" b="0" dirty="0">
                <a:solidFill>
                  <a:srgbClr val="000000"/>
                </a:solidFill>
                <a:latin typeface="+mn-lt"/>
              </a:rPr>
              <a:t> (OPV) ,  more potent, but can rarely revert back to a virulent strain causing vaccine associated paralytic polio (VAPP). </a:t>
            </a:r>
          </a:p>
        </p:txBody>
      </p:sp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357188" y="5429250"/>
            <a:ext cx="79200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n-GB" sz="2800" b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800" u="sng" dirty="0">
                <a:solidFill>
                  <a:srgbClr val="000000"/>
                </a:solidFill>
                <a:latin typeface="+mn-lt"/>
              </a:rPr>
              <a:t>2004</a:t>
            </a:r>
            <a:r>
              <a:rPr lang="en-GB" sz="2800" b="0" dirty="0">
                <a:solidFill>
                  <a:srgbClr val="000000"/>
                </a:solidFill>
                <a:latin typeface="+mn-lt"/>
              </a:rPr>
              <a:t>, changed to  inactivated polio vaccine</a:t>
            </a:r>
          </a:p>
        </p:txBody>
      </p:sp>
    </p:spTree>
    <p:extLst>
      <p:ext uri="{BB962C8B-B14F-4D97-AF65-F5344CB8AC3E}">
        <p14:creationId xmlns:p14="http://schemas.microsoft.com/office/powerpoint/2010/main" val="303603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4"/>
          <p:cNvSpPr>
            <a:spLocks noChangeShapeType="1"/>
          </p:cNvSpPr>
          <p:nvPr/>
        </p:nvSpPr>
        <p:spPr bwMode="auto">
          <a:xfrm flipH="1">
            <a:off x="609600" y="4419600"/>
            <a:ext cx="80010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3801520" y="1066800"/>
            <a:ext cx="15568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dirty="0">
                <a:solidFill>
                  <a:srgbClr val="0000FF"/>
                </a:solidFill>
              </a:rPr>
              <a:t>Safety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85800" y="2438400"/>
            <a:ext cx="19907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dirty="0">
                <a:solidFill>
                  <a:schemeClr val="tx1"/>
                </a:solidFill>
              </a:rPr>
              <a:t>Live 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vaccines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3581400" y="2438400"/>
            <a:ext cx="19907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>
                <a:solidFill>
                  <a:schemeClr val="tx1"/>
                </a:solidFill>
              </a:rPr>
              <a:t>Killed</a:t>
            </a:r>
          </a:p>
          <a:p>
            <a:pPr algn="ctr"/>
            <a:r>
              <a:rPr lang="en-GB">
                <a:solidFill>
                  <a:schemeClr val="tx1"/>
                </a:solidFill>
              </a:rPr>
              <a:t>vaccines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537325" y="2435225"/>
            <a:ext cx="1963738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>
                <a:solidFill>
                  <a:schemeClr val="tx1"/>
                </a:solidFill>
              </a:rPr>
              <a:t>Single</a:t>
            </a:r>
          </a:p>
          <a:p>
            <a:r>
              <a:rPr lang="en-GB">
                <a:solidFill>
                  <a:schemeClr val="tx1"/>
                </a:solidFill>
              </a:rPr>
              <a:t>proteins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2733675" y="4784725"/>
            <a:ext cx="3743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dirty="0">
                <a:solidFill>
                  <a:srgbClr val="0000FF"/>
                </a:solidFill>
              </a:rPr>
              <a:t>Immunogenicity</a:t>
            </a:r>
          </a:p>
        </p:txBody>
      </p:sp>
      <p:sp>
        <p:nvSpPr>
          <p:cNvPr id="18" name="Line 2"/>
          <p:cNvSpPr>
            <a:spLocks noChangeShapeType="1"/>
          </p:cNvSpPr>
          <p:nvPr/>
        </p:nvSpPr>
        <p:spPr bwMode="auto">
          <a:xfrm>
            <a:off x="762000" y="2133600"/>
            <a:ext cx="80010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 dirty="0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788106" y="2133600"/>
            <a:ext cx="742301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788106" y="4661146"/>
            <a:ext cx="7423010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08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ChangeArrowheads="1"/>
          </p:cNvSpPr>
          <p:nvPr/>
        </p:nvSpPr>
        <p:spPr bwMode="auto">
          <a:xfrm>
            <a:off x="1777608" y="457200"/>
            <a:ext cx="55609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4000" b="1" dirty="0">
                <a:solidFill>
                  <a:srgbClr val="0000FF"/>
                </a:solidFill>
              </a:rPr>
              <a:t>Principles of Vaccination</a:t>
            </a:r>
          </a:p>
        </p:txBody>
      </p:sp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521894" y="1905000"/>
            <a:ext cx="7890270" cy="343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457200" indent="-457200">
              <a:lnSpc>
                <a:spcPct val="120000"/>
              </a:lnSpc>
              <a:spcBef>
                <a:spcPct val="30000"/>
              </a:spcBef>
              <a:buFont typeface="Arial"/>
              <a:buChar char="•"/>
            </a:pPr>
            <a:r>
              <a:rPr lang="en-GB" sz="2800" b="0" dirty="0" smtClean="0">
                <a:solidFill>
                  <a:schemeClr val="tx1"/>
                </a:solidFill>
                <a:latin typeface="+mn-lt"/>
              </a:rPr>
              <a:t>To </a:t>
            </a:r>
            <a:r>
              <a:rPr lang="en-GB" sz="2800" b="0" dirty="0">
                <a:solidFill>
                  <a:schemeClr val="tx1"/>
                </a:solidFill>
                <a:latin typeface="+mn-lt"/>
              </a:rPr>
              <a:t>induce a primary response without direct exposure to the infective pathogen</a:t>
            </a:r>
          </a:p>
          <a:p>
            <a:pPr>
              <a:lnSpc>
                <a:spcPct val="120000"/>
              </a:lnSpc>
              <a:spcBef>
                <a:spcPct val="30000"/>
              </a:spcBef>
              <a:buFontTx/>
              <a:buChar char="•"/>
            </a:pPr>
            <a:endParaRPr lang="en-GB" sz="2800" b="0" dirty="0">
              <a:solidFill>
                <a:schemeClr val="tx1"/>
              </a:solidFill>
              <a:latin typeface="+mn-lt"/>
            </a:endParaRPr>
          </a:p>
          <a:p>
            <a:pPr marL="457200" indent="-457200">
              <a:lnSpc>
                <a:spcPct val="120000"/>
              </a:lnSpc>
              <a:spcBef>
                <a:spcPct val="30000"/>
              </a:spcBef>
              <a:buFont typeface="Arial"/>
              <a:buChar char="•"/>
            </a:pPr>
            <a:r>
              <a:rPr lang="en-GB" sz="2800" b="0" dirty="0" smtClean="0">
                <a:solidFill>
                  <a:schemeClr val="tx1"/>
                </a:solidFill>
                <a:latin typeface="+mn-lt"/>
              </a:rPr>
              <a:t>To </a:t>
            </a:r>
            <a:r>
              <a:rPr lang="en-GB" sz="2800" b="0" dirty="0">
                <a:solidFill>
                  <a:schemeClr val="tx1"/>
                </a:solidFill>
                <a:latin typeface="+mn-lt"/>
              </a:rPr>
              <a:t>induce immune memory so that a more rapid and efficient protective response </a:t>
            </a:r>
            <a:r>
              <a:rPr lang="en-GB" sz="2800" b="0" dirty="0" smtClean="0">
                <a:solidFill>
                  <a:schemeClr val="tx1"/>
                </a:solidFill>
                <a:latin typeface="+mn-lt"/>
              </a:rPr>
              <a:t>are induced </a:t>
            </a:r>
            <a:r>
              <a:rPr lang="en-GB" sz="2800" b="0" dirty="0">
                <a:solidFill>
                  <a:schemeClr val="tx1"/>
                </a:solidFill>
                <a:latin typeface="+mn-lt"/>
              </a:rPr>
              <a:t>if the original pathogen is ever encountered again</a:t>
            </a:r>
          </a:p>
        </p:txBody>
      </p:sp>
    </p:spTree>
    <p:extLst>
      <p:ext uri="{BB962C8B-B14F-4D97-AF65-F5344CB8AC3E}">
        <p14:creationId xmlns:p14="http://schemas.microsoft.com/office/powerpoint/2010/main" val="379485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785938"/>
            <a:ext cx="8774113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TextBox 4"/>
          <p:cNvSpPr txBox="1">
            <a:spLocks noChangeArrowheads="1"/>
          </p:cNvSpPr>
          <p:nvPr/>
        </p:nvSpPr>
        <p:spPr bwMode="auto">
          <a:xfrm>
            <a:off x="846139" y="422275"/>
            <a:ext cx="735806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3200" dirty="0">
                <a:solidFill>
                  <a:srgbClr val="0000FF"/>
                </a:solidFill>
              </a:rPr>
              <a:t>Vaccination - like a minor infection at an epithelial surface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86438" y="5627688"/>
            <a:ext cx="3357562" cy="1016000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ea typeface="+mn-ea"/>
              </a:rPr>
              <a:t>Antibody</a:t>
            </a:r>
          </a:p>
          <a:p>
            <a:pPr>
              <a:defRPr/>
            </a:pPr>
            <a:r>
              <a:rPr lang="en-GB" sz="2000" dirty="0" err="1">
                <a:solidFill>
                  <a:srgbClr val="000000"/>
                </a:solidFill>
                <a:latin typeface="Times New Roman" pitchFamily="18" charset="0"/>
                <a:ea typeface="+mn-ea"/>
              </a:rPr>
              <a:t>Tc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ea typeface="+mn-ea"/>
              </a:rPr>
              <a:t>-dependent M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ea typeface="+mn-ea"/>
                <a:sym typeface="Symbol"/>
              </a:rPr>
              <a:t> activation</a:t>
            </a:r>
          </a:p>
          <a:p>
            <a:pPr>
              <a:defRPr/>
            </a:pPr>
            <a:r>
              <a:rPr lang="en-GB" sz="2000" dirty="0" err="1">
                <a:solidFill>
                  <a:srgbClr val="000000"/>
                </a:solidFill>
                <a:latin typeface="Times New Roman" pitchFamily="18" charset="0"/>
                <a:ea typeface="+mn-ea"/>
                <a:sym typeface="Symbol"/>
              </a:rPr>
              <a:t>Cytotoxic</a:t>
            </a: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ea typeface="+mn-ea"/>
                <a:sym typeface="Symbol"/>
              </a:rPr>
              <a:t> T cells</a:t>
            </a:r>
            <a:endParaRPr lang="en-GB" sz="2000" dirty="0">
              <a:solidFill>
                <a:srgbClr val="000000"/>
              </a:solidFill>
              <a:latin typeface="Times New Roman" pitchFamily="18" charset="0"/>
              <a:ea typeface="+mn-ea"/>
            </a:endParaRPr>
          </a:p>
        </p:txBody>
      </p:sp>
      <p:cxnSp>
        <p:nvCxnSpPr>
          <p:cNvPr id="36870" name="Straight Arrow Connector 7"/>
          <p:cNvCxnSpPr>
            <a:cxnSpLocks noChangeShapeType="1"/>
          </p:cNvCxnSpPr>
          <p:nvPr/>
        </p:nvCxnSpPr>
        <p:spPr bwMode="auto">
          <a:xfrm rot="10800000" flipV="1">
            <a:off x="7286625" y="5286375"/>
            <a:ext cx="357188" cy="28575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78503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714375"/>
            <a:ext cx="8235950" cy="614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Box 3"/>
          <p:cNvSpPr txBox="1">
            <a:spLocks noChangeArrowheads="1"/>
          </p:cNvSpPr>
          <p:nvPr/>
        </p:nvSpPr>
        <p:spPr bwMode="auto">
          <a:xfrm>
            <a:off x="2000250" y="0"/>
            <a:ext cx="5572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3600">
                <a:solidFill>
                  <a:srgbClr val="0000FF"/>
                </a:solidFill>
              </a:rPr>
              <a:t>T cell-mediated immunity</a:t>
            </a:r>
          </a:p>
        </p:txBody>
      </p:sp>
    </p:spTree>
    <p:extLst>
      <p:ext uri="{BB962C8B-B14F-4D97-AF65-F5344CB8AC3E}">
        <p14:creationId xmlns:p14="http://schemas.microsoft.com/office/powerpoint/2010/main" val="200242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571500"/>
            <a:ext cx="8791575" cy="61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611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071563"/>
            <a:ext cx="8715375" cy="550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TextBox 3"/>
          <p:cNvSpPr txBox="1">
            <a:spLocks noChangeArrowheads="1"/>
          </p:cNvSpPr>
          <p:nvPr/>
        </p:nvSpPr>
        <p:spPr bwMode="auto">
          <a:xfrm>
            <a:off x="2214563" y="285750"/>
            <a:ext cx="55006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dirty="0">
                <a:solidFill>
                  <a:srgbClr val="0000FF"/>
                </a:solidFill>
                <a:latin typeface="+mn-lt"/>
              </a:rPr>
              <a:t>Function of Antibody -1</a:t>
            </a:r>
          </a:p>
        </p:txBody>
      </p:sp>
    </p:spTree>
    <p:extLst>
      <p:ext uri="{BB962C8B-B14F-4D97-AF65-F5344CB8AC3E}">
        <p14:creationId xmlns:p14="http://schemas.microsoft.com/office/powerpoint/2010/main" val="21628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714500"/>
            <a:ext cx="8913812" cy="390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214313" y="935038"/>
            <a:ext cx="39290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800" b="1" u="sng" dirty="0" smtClean="0">
                <a:solidFill>
                  <a:srgbClr val="0000FF"/>
                </a:solidFill>
              </a:rPr>
              <a:t>Opsonisation</a:t>
            </a:r>
            <a:endParaRPr lang="en-GB" sz="2800" b="1" u="sng" dirty="0">
              <a:solidFill>
                <a:srgbClr val="0000FF"/>
              </a:solidFill>
            </a:endParaRPr>
          </a:p>
        </p:txBody>
      </p:sp>
      <p:sp>
        <p:nvSpPr>
          <p:cNvPr id="44037" name="Rectangle 4"/>
          <p:cNvSpPr>
            <a:spLocks noChangeArrowheads="1"/>
          </p:cNvSpPr>
          <p:nvPr/>
        </p:nvSpPr>
        <p:spPr bwMode="auto">
          <a:xfrm>
            <a:off x="928688" y="5824538"/>
            <a:ext cx="3857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400">
                <a:solidFill>
                  <a:srgbClr val="0000FF"/>
                </a:solidFill>
              </a:rPr>
              <a:t>IgG1, IgG3, IgG4, IgA</a:t>
            </a:r>
          </a:p>
        </p:txBody>
      </p:sp>
      <p:sp>
        <p:nvSpPr>
          <p:cNvPr id="44038" name="TextBox 5"/>
          <p:cNvSpPr txBox="1">
            <a:spLocks noChangeArrowheads="1"/>
          </p:cNvSpPr>
          <p:nvPr/>
        </p:nvSpPr>
        <p:spPr bwMode="auto">
          <a:xfrm>
            <a:off x="2214563" y="285750"/>
            <a:ext cx="55006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dirty="0">
                <a:solidFill>
                  <a:srgbClr val="0000FF"/>
                </a:solidFill>
                <a:latin typeface="+mn-lt"/>
              </a:rPr>
              <a:t>Function of Antibody -2</a:t>
            </a:r>
          </a:p>
        </p:txBody>
      </p:sp>
    </p:spTree>
    <p:extLst>
      <p:ext uri="{BB962C8B-B14F-4D97-AF65-F5344CB8AC3E}">
        <p14:creationId xmlns:p14="http://schemas.microsoft.com/office/powerpoint/2010/main" val="61916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000375"/>
            <a:ext cx="20605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3000375"/>
            <a:ext cx="2217737" cy="286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00375"/>
            <a:ext cx="2201863" cy="286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688" y="3000375"/>
            <a:ext cx="2159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3" name="TextBox 6"/>
          <p:cNvSpPr txBox="1">
            <a:spLocks noChangeArrowheads="1"/>
          </p:cNvSpPr>
          <p:nvPr/>
        </p:nvSpPr>
        <p:spPr bwMode="auto">
          <a:xfrm>
            <a:off x="1785938" y="285750"/>
            <a:ext cx="55006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dirty="0">
                <a:solidFill>
                  <a:srgbClr val="0000FF"/>
                </a:solidFill>
                <a:latin typeface="+mn-lt"/>
              </a:rPr>
              <a:t>Function of Antibody  -3</a:t>
            </a: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500063" y="1474788"/>
            <a:ext cx="82867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GB" sz="2800" dirty="0"/>
          </a:p>
          <a:p>
            <a:r>
              <a:rPr lang="en-GB" sz="2800" dirty="0"/>
              <a:t>Antibody-dependent cellular cytotoxicity(ADCC)</a:t>
            </a:r>
          </a:p>
        </p:txBody>
      </p:sp>
      <p:sp>
        <p:nvSpPr>
          <p:cNvPr id="45065" name="TextBox 9"/>
          <p:cNvSpPr txBox="1">
            <a:spLocks noChangeArrowheads="1"/>
          </p:cNvSpPr>
          <p:nvPr/>
        </p:nvSpPr>
        <p:spPr bwMode="auto">
          <a:xfrm>
            <a:off x="785813" y="6215063"/>
            <a:ext cx="17859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2000">
                <a:solidFill>
                  <a:srgbClr val="0000FF"/>
                </a:solidFill>
              </a:rPr>
              <a:t>IgG1, IgG3</a:t>
            </a:r>
          </a:p>
        </p:txBody>
      </p:sp>
    </p:spTree>
    <p:extLst>
      <p:ext uri="{BB962C8B-B14F-4D97-AF65-F5344CB8AC3E}">
        <p14:creationId xmlns:p14="http://schemas.microsoft.com/office/powerpoint/2010/main" val="1166318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TextBox 2"/>
          <p:cNvSpPr txBox="1">
            <a:spLocks noChangeArrowheads="1"/>
          </p:cNvSpPr>
          <p:nvPr/>
        </p:nvSpPr>
        <p:spPr bwMode="auto">
          <a:xfrm>
            <a:off x="1785938" y="142875"/>
            <a:ext cx="55006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dirty="0">
                <a:solidFill>
                  <a:srgbClr val="0000FF"/>
                </a:solidFill>
                <a:latin typeface="+mn-lt"/>
              </a:rPr>
              <a:t>Function of Antibody  -4</a:t>
            </a:r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1638300"/>
            <a:ext cx="273367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4143375"/>
            <a:ext cx="2752725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1628775"/>
            <a:ext cx="27051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4143375"/>
            <a:ext cx="27051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8" name="Rectangle 7"/>
          <p:cNvSpPr>
            <a:spLocks noChangeArrowheads="1"/>
          </p:cNvSpPr>
          <p:nvPr/>
        </p:nvSpPr>
        <p:spPr bwMode="auto">
          <a:xfrm>
            <a:off x="500063" y="546100"/>
            <a:ext cx="764381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GB" sz="2800" dirty="0">
              <a:solidFill>
                <a:srgbClr val="0000FF"/>
              </a:solidFill>
            </a:endParaRPr>
          </a:p>
          <a:p>
            <a:r>
              <a:rPr lang="en-GB" sz="2800" dirty="0"/>
              <a:t>-Activation of the complement cascade  </a:t>
            </a:r>
          </a:p>
        </p:txBody>
      </p:sp>
      <p:sp>
        <p:nvSpPr>
          <p:cNvPr id="46089" name="TextBox 8"/>
          <p:cNvSpPr txBox="1">
            <a:spLocks noChangeArrowheads="1"/>
          </p:cNvSpPr>
          <p:nvPr/>
        </p:nvSpPr>
        <p:spPr bwMode="auto">
          <a:xfrm>
            <a:off x="500063" y="1974850"/>
            <a:ext cx="121443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2800">
                <a:solidFill>
                  <a:srgbClr val="0000FF"/>
                </a:solidFill>
              </a:rPr>
              <a:t>IgG</a:t>
            </a:r>
          </a:p>
          <a:p>
            <a:r>
              <a:rPr lang="en-GB" sz="2800">
                <a:solidFill>
                  <a:srgbClr val="0000FF"/>
                </a:solidFill>
              </a:rPr>
              <a:t>IgA</a:t>
            </a:r>
          </a:p>
        </p:txBody>
      </p:sp>
      <p:sp>
        <p:nvSpPr>
          <p:cNvPr id="46090" name="TextBox 9"/>
          <p:cNvSpPr txBox="1">
            <a:spLocks noChangeArrowheads="1"/>
          </p:cNvSpPr>
          <p:nvPr/>
        </p:nvSpPr>
        <p:spPr bwMode="auto">
          <a:xfrm>
            <a:off x="7929563" y="2000250"/>
            <a:ext cx="12144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2800">
                <a:solidFill>
                  <a:srgbClr val="0000FF"/>
                </a:solidFill>
              </a:rPr>
              <a:t>IgM</a:t>
            </a:r>
          </a:p>
        </p:txBody>
      </p:sp>
    </p:spTree>
    <p:extLst>
      <p:ext uri="{BB962C8B-B14F-4D97-AF65-F5344CB8AC3E}">
        <p14:creationId xmlns:p14="http://schemas.microsoft.com/office/powerpoint/2010/main" val="210635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1431925" y="227013"/>
            <a:ext cx="6537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dirty="0">
                <a:solidFill>
                  <a:srgbClr val="0000FF"/>
                </a:solidFill>
                <a:latin typeface="+mn-lt"/>
              </a:rPr>
              <a:t>Early history of vaccination</a:t>
            </a:r>
          </a:p>
        </p:txBody>
      </p:sp>
      <p:sp>
        <p:nvSpPr>
          <p:cNvPr id="6149" name="Rectangle 3"/>
          <p:cNvSpPr txBox="1">
            <a:spLocks noChangeArrowheads="1"/>
          </p:cNvSpPr>
          <p:nvPr/>
        </p:nvSpPr>
        <p:spPr bwMode="auto">
          <a:xfrm>
            <a:off x="306852" y="1362884"/>
            <a:ext cx="8095626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n-US" sz="2800" b="0" dirty="0">
                <a:solidFill>
                  <a:schemeClr val="tx1"/>
                </a:solidFill>
                <a:latin typeface="+mn-lt"/>
              </a:rPr>
              <a:t>7th Century - Indian Buddhists drank snake venom 	(for snakebites</a:t>
            </a:r>
            <a:r>
              <a:rPr lang="en-US" sz="2800" b="0" dirty="0" smtClean="0">
                <a:solidFill>
                  <a:schemeClr val="tx1"/>
                </a:solidFill>
                <a:latin typeface="+mn-lt"/>
              </a:rPr>
              <a:t>).</a:t>
            </a:r>
          </a:p>
          <a:p>
            <a:pPr marL="0" indent="0">
              <a:spcBef>
                <a:spcPct val="20000"/>
              </a:spcBef>
            </a:pPr>
            <a:endParaRPr lang="en-US" sz="2800" b="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800" b="0" dirty="0">
                <a:solidFill>
                  <a:schemeClr val="tx1"/>
                </a:solidFill>
                <a:latin typeface="+mn-lt"/>
              </a:rPr>
              <a:t>10th/17th Century China – “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inoculation or variolation</a:t>
            </a:r>
            <a:r>
              <a:rPr lang="en-US" sz="2800" b="0" dirty="0">
                <a:solidFill>
                  <a:schemeClr val="tx1"/>
                </a:solidFill>
                <a:latin typeface="+mn-lt"/>
              </a:rPr>
              <a:t>” 	(for smallpox</a:t>
            </a:r>
            <a:r>
              <a:rPr lang="en-US" sz="2800" b="0" dirty="0" smtClean="0">
                <a:solidFill>
                  <a:schemeClr val="tx1"/>
                </a:solidFill>
                <a:latin typeface="+mn-lt"/>
              </a:rPr>
              <a:t>).</a:t>
            </a:r>
          </a:p>
          <a:p>
            <a:pPr marL="0" indent="0">
              <a:spcBef>
                <a:spcPct val="20000"/>
              </a:spcBef>
            </a:pPr>
            <a:endParaRPr lang="en-US" sz="2800" b="0" dirty="0" smtClean="0">
              <a:solidFill>
                <a:schemeClr val="tx1"/>
              </a:solidFill>
              <a:latin typeface="+mn-lt"/>
            </a:endParaRP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GB" sz="2800" b="0" dirty="0" err="1" smtClean="0">
                <a:solidFill>
                  <a:schemeClr val="tx1"/>
                </a:solidFill>
                <a:latin typeface="+mn-lt"/>
              </a:rPr>
              <a:t>Variolation</a:t>
            </a:r>
            <a:r>
              <a:rPr lang="en-GB" sz="2800" b="0" dirty="0" smtClean="0">
                <a:solidFill>
                  <a:schemeClr val="tx1"/>
                </a:solidFill>
                <a:latin typeface="+mn-lt"/>
              </a:rPr>
              <a:t> (inoculation)- introduced to Europe  from Turkey in </a:t>
            </a:r>
            <a:r>
              <a:rPr lang="en-GB" sz="2400" dirty="0" smtClean="0">
                <a:solidFill>
                  <a:schemeClr val="tx1"/>
                </a:solidFill>
                <a:latin typeface="+mn-lt"/>
              </a:rPr>
              <a:t> 1721.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en-US" sz="2800" b="0" dirty="0" smtClean="0">
              <a:solidFill>
                <a:schemeClr val="tx1"/>
              </a:solidFill>
              <a:latin typeface="+mn-lt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en-US" sz="2800" b="0" dirty="0">
              <a:solidFill>
                <a:schemeClr val="tx1"/>
              </a:solidFill>
              <a:latin typeface="+mn-lt"/>
            </a:endParaRPr>
          </a:p>
          <a:p>
            <a:pPr lvl="1">
              <a:spcBef>
                <a:spcPct val="20000"/>
              </a:spcBef>
            </a:pPr>
            <a:r>
              <a:rPr lang="en-US" sz="2800" b="0" dirty="0">
                <a:solidFill>
                  <a:schemeClr val="tx1"/>
                </a:solidFill>
                <a:latin typeface="+mn-lt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788766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36773"/>
            <a:ext cx="3500438" cy="675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571500" y="1643063"/>
            <a:ext cx="4143375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3200"/>
              <a:t>The affinity as well as the amount of antibody increases with repeated immunization</a:t>
            </a:r>
          </a:p>
        </p:txBody>
      </p:sp>
      <p:sp>
        <p:nvSpPr>
          <p:cNvPr id="47109" name="Rectangle 4"/>
          <p:cNvSpPr>
            <a:spLocks noChangeArrowheads="1"/>
          </p:cNvSpPr>
          <p:nvPr/>
        </p:nvSpPr>
        <p:spPr bwMode="auto">
          <a:xfrm>
            <a:off x="1714500" y="6292850"/>
            <a:ext cx="3714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GB" sz="2000">
                <a:solidFill>
                  <a:schemeClr val="bg1"/>
                </a:solidFill>
              </a:rPr>
              <a:t>© 2001 </a:t>
            </a:r>
            <a:r>
              <a:rPr lang="en-GB" sz="2000">
                <a:hlinkClick r:id="rId3"/>
              </a:rPr>
              <a:t>by Garland Science</a:t>
            </a:r>
            <a:endParaRPr lang="en-GB" sz="2000"/>
          </a:p>
          <a:p>
            <a:pPr algn="ctr"/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73830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563" y="868036"/>
            <a:ext cx="6873875" cy="571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Rectangle 2"/>
          <p:cNvSpPr>
            <a:spLocks noChangeArrowheads="1"/>
          </p:cNvSpPr>
          <p:nvPr/>
        </p:nvSpPr>
        <p:spPr bwMode="auto">
          <a:xfrm>
            <a:off x="1412875" y="221705"/>
            <a:ext cx="66595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3600" b="1" dirty="0">
                <a:solidFill>
                  <a:srgbClr val="000000"/>
                </a:solidFill>
              </a:rPr>
              <a:t>Primary </a:t>
            </a:r>
            <a:r>
              <a:rPr lang="en-GB" sz="3600" b="1" dirty="0" err="1">
                <a:solidFill>
                  <a:srgbClr val="000000"/>
                </a:solidFill>
              </a:rPr>
              <a:t>vs</a:t>
            </a:r>
            <a:r>
              <a:rPr lang="en-GB" sz="3600" b="1" dirty="0">
                <a:solidFill>
                  <a:srgbClr val="000000"/>
                </a:solidFill>
              </a:rPr>
              <a:t> Memory response</a:t>
            </a:r>
          </a:p>
        </p:txBody>
      </p:sp>
    </p:spTree>
    <p:extLst>
      <p:ext uri="{BB962C8B-B14F-4D97-AF65-F5344CB8AC3E}">
        <p14:creationId xmlns:p14="http://schemas.microsoft.com/office/powerpoint/2010/main" val="3119706056"/>
      </p:ext>
    </p:extLst>
  </p:cSld>
  <p:clrMapOvr>
    <a:masterClrMapping/>
  </p:clrMapOvr>
  <p:transition xmlns:p14="http://schemas.microsoft.com/office/powerpoint/2010/main" spd="med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ext Box 2"/>
          <p:cNvSpPr txBox="1">
            <a:spLocks noChangeArrowheads="1"/>
          </p:cNvSpPr>
          <p:nvPr/>
        </p:nvSpPr>
        <p:spPr bwMode="auto">
          <a:xfrm>
            <a:off x="3223318" y="228600"/>
            <a:ext cx="226556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dirty="0">
                <a:solidFill>
                  <a:srgbClr val="0000FF"/>
                </a:solidFill>
                <a:latin typeface="+mn-lt"/>
              </a:rPr>
              <a:t>Adjuvant</a:t>
            </a:r>
          </a:p>
        </p:txBody>
      </p:sp>
      <p:sp>
        <p:nvSpPr>
          <p:cNvPr id="51204" name="Text Box 3"/>
          <p:cNvSpPr txBox="1">
            <a:spLocks noChangeArrowheads="1"/>
          </p:cNvSpPr>
          <p:nvPr/>
        </p:nvSpPr>
        <p:spPr bwMode="auto">
          <a:xfrm>
            <a:off x="1042988" y="1341438"/>
            <a:ext cx="2754312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>
                <a:solidFill>
                  <a:srgbClr val="000000"/>
                </a:solidFill>
              </a:rPr>
              <a:t>immunogen</a:t>
            </a:r>
          </a:p>
          <a:p>
            <a:pPr algn="ctr"/>
            <a:r>
              <a:rPr lang="en-GB">
                <a:solidFill>
                  <a:srgbClr val="000000"/>
                </a:solidFill>
              </a:rPr>
              <a:t>+</a:t>
            </a:r>
          </a:p>
          <a:p>
            <a:pPr algn="ctr"/>
            <a:r>
              <a:rPr lang="en-GB">
                <a:solidFill>
                  <a:srgbClr val="000000"/>
                </a:solidFill>
              </a:rPr>
              <a:t>adjuvant</a:t>
            </a:r>
          </a:p>
        </p:txBody>
      </p:sp>
      <p:sp>
        <p:nvSpPr>
          <p:cNvPr id="51205" name="Text Box 4"/>
          <p:cNvSpPr txBox="1">
            <a:spLocks noChangeArrowheads="1"/>
          </p:cNvSpPr>
          <p:nvPr/>
        </p:nvSpPr>
        <p:spPr bwMode="auto">
          <a:xfrm>
            <a:off x="4356100" y="1916113"/>
            <a:ext cx="4730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>
                <a:solidFill>
                  <a:srgbClr val="000000"/>
                </a:solidFill>
              </a:rPr>
              <a:t>=</a:t>
            </a:r>
          </a:p>
        </p:txBody>
      </p:sp>
      <p:sp>
        <p:nvSpPr>
          <p:cNvPr id="51206" name="Text Box 5"/>
          <p:cNvSpPr txBox="1">
            <a:spLocks noChangeArrowheads="1"/>
          </p:cNvSpPr>
          <p:nvPr/>
        </p:nvSpPr>
        <p:spPr bwMode="auto">
          <a:xfrm>
            <a:off x="5580063" y="1628775"/>
            <a:ext cx="22447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>
                <a:solidFill>
                  <a:srgbClr val="000000"/>
                </a:solidFill>
              </a:rPr>
              <a:t>enhanced</a:t>
            </a:r>
          </a:p>
          <a:p>
            <a:pPr algn="ctr"/>
            <a:r>
              <a:rPr lang="en-GB">
                <a:solidFill>
                  <a:srgbClr val="000000"/>
                </a:solidFill>
              </a:rPr>
              <a:t>response</a:t>
            </a: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685800" y="3641725"/>
            <a:ext cx="7974013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FontTx/>
              <a:buChar char="•"/>
            </a:pPr>
            <a:r>
              <a:rPr lang="en-GB" sz="2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400" dirty="0">
                <a:solidFill>
                  <a:srgbClr val="000000"/>
                </a:solidFill>
                <a:latin typeface="+mn-lt"/>
                <a:cs typeface="Arial" charset="0"/>
              </a:rPr>
              <a:t>To hold the antigen and release it slowly</a:t>
            </a:r>
          </a:p>
          <a:p>
            <a:endParaRPr lang="en-GB" sz="2400" dirty="0">
              <a:solidFill>
                <a:srgbClr val="000000"/>
              </a:solidFill>
              <a:latin typeface="+mn-lt"/>
              <a:cs typeface="Arial" charset="0"/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rgbClr val="000000"/>
                </a:solidFill>
                <a:latin typeface="+mn-lt"/>
                <a:cs typeface="Arial" charset="0"/>
              </a:rPr>
              <a:t> local inflammation, attract immune cells, </a:t>
            </a:r>
            <a:r>
              <a:rPr lang="en-GB" sz="2400" dirty="0" err="1">
                <a:solidFill>
                  <a:srgbClr val="000000"/>
                </a:solidFill>
                <a:latin typeface="+mn-lt"/>
                <a:cs typeface="Arial" charset="0"/>
              </a:rPr>
              <a:t>eg</a:t>
            </a:r>
            <a:r>
              <a:rPr lang="en-GB" sz="2400" dirty="0">
                <a:solidFill>
                  <a:srgbClr val="000000"/>
                </a:solidFill>
                <a:latin typeface="+mn-lt"/>
                <a:cs typeface="Arial" charset="0"/>
              </a:rPr>
              <a:t>. APC</a:t>
            </a:r>
          </a:p>
          <a:p>
            <a:endParaRPr lang="en-GB" sz="2400" dirty="0">
              <a:solidFill>
                <a:srgbClr val="000000"/>
              </a:solidFill>
              <a:latin typeface="+mn-lt"/>
              <a:cs typeface="Arial" charset="0"/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rgbClr val="000000"/>
                </a:solidFill>
                <a:latin typeface="+mn-lt"/>
                <a:cs typeface="Arial" charset="0"/>
              </a:rPr>
              <a:t> enhance Ag uptake, processing and presentation by </a:t>
            </a:r>
            <a:r>
              <a:rPr lang="en-GB" sz="2400" dirty="0" smtClean="0">
                <a:solidFill>
                  <a:srgbClr val="000000"/>
                </a:solidFill>
                <a:latin typeface="+mn-lt"/>
                <a:cs typeface="Arial" charset="0"/>
              </a:rPr>
              <a:t>APC</a:t>
            </a:r>
          </a:p>
          <a:p>
            <a:endParaRPr lang="en-GB" sz="2400" dirty="0" smtClean="0">
              <a:solidFill>
                <a:srgbClr val="000000"/>
              </a:solidFill>
              <a:latin typeface="+mn-lt"/>
              <a:cs typeface="Arial" charset="0"/>
            </a:endParaRP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 promoting local cytokine production</a:t>
            </a:r>
          </a:p>
          <a:p>
            <a:endParaRPr lang="en-GB" sz="2400" dirty="0">
              <a:solidFill>
                <a:srgbClr val="00000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0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3121754" y="533400"/>
            <a:ext cx="265962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4400" dirty="0">
                <a:solidFill>
                  <a:srgbClr val="0000FF"/>
                </a:solidFill>
                <a:latin typeface="+mn-lt"/>
              </a:rPr>
              <a:t>Adjuvants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928688" y="1977284"/>
            <a:ext cx="7358062" cy="250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GB" sz="2800" b="0" dirty="0">
                <a:solidFill>
                  <a:schemeClr val="tx1"/>
                </a:solidFill>
                <a:latin typeface="+mn-lt"/>
                <a:cs typeface="Times New Roman" charset="0"/>
              </a:rPr>
              <a:t> Alum. hydroxide suspension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GB" sz="2800" b="0" dirty="0">
                <a:solidFill>
                  <a:schemeClr val="tx1"/>
                </a:solidFill>
                <a:latin typeface="+mn-lt"/>
                <a:cs typeface="Times New Roman" charset="0"/>
              </a:rPr>
              <a:t> </a:t>
            </a:r>
            <a:r>
              <a:rPr lang="en-GB" sz="2800" dirty="0">
                <a:solidFill>
                  <a:schemeClr val="tx1"/>
                </a:solidFill>
                <a:latin typeface="+mn-lt"/>
              </a:rPr>
              <a:t>Pertussis toxin - mixed with </a:t>
            </a:r>
            <a:r>
              <a:rPr lang="en-GB" sz="2800" b="0" dirty="0">
                <a:solidFill>
                  <a:schemeClr val="tx1"/>
                </a:solidFill>
                <a:latin typeface="+mn-lt"/>
                <a:cs typeface="Times New Roman" charset="0"/>
              </a:rPr>
              <a:t>Diphtheria and 	Tetanus toxoid </a:t>
            </a:r>
            <a:r>
              <a:rPr lang="en-GB" sz="2800" b="0" dirty="0">
                <a:solidFill>
                  <a:schemeClr val="tx1"/>
                </a:solidFill>
                <a:latin typeface="+mn-lt"/>
                <a:cs typeface="Times New Roman" charset="0"/>
                <a:sym typeface="Symbol" charset="0"/>
              </a:rPr>
              <a:t> DT</a:t>
            </a:r>
            <a:r>
              <a:rPr lang="en-GB" sz="2800" dirty="0">
                <a:solidFill>
                  <a:schemeClr val="tx1"/>
                </a:solidFill>
                <a:latin typeface="+mn-lt"/>
                <a:cs typeface="Times New Roman" charset="0"/>
                <a:sym typeface="Symbol" charset="0"/>
              </a:rPr>
              <a:t>P</a:t>
            </a:r>
            <a:r>
              <a:rPr lang="en-GB" sz="2800" b="0" dirty="0">
                <a:solidFill>
                  <a:schemeClr val="tx1"/>
                </a:solidFill>
                <a:latin typeface="+mn-lt"/>
                <a:cs typeface="Times New Roman" charset="0"/>
                <a:sym typeface="Symbol" charset="0"/>
              </a:rPr>
              <a:t> triple vaccine</a:t>
            </a:r>
            <a:endParaRPr lang="en-GB" sz="2800" b="0" dirty="0">
              <a:solidFill>
                <a:schemeClr val="tx1"/>
              </a:solidFill>
              <a:latin typeface="+mn-lt"/>
              <a:cs typeface="Times New Roman" charset="0"/>
            </a:endParaRPr>
          </a:p>
          <a:p>
            <a:pPr eaLnBrk="1" hangingPunct="1">
              <a:spcBef>
                <a:spcPct val="20000"/>
              </a:spcBef>
            </a:pPr>
            <a:endParaRPr lang="en-GB" sz="2800" b="0" dirty="0">
              <a:solidFill>
                <a:schemeClr val="tx1"/>
              </a:solidFill>
              <a:latin typeface="+mn-lt"/>
              <a:cs typeface="Times New Roman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en-GB" sz="2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157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357187" y="571500"/>
            <a:ext cx="5929313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3600" dirty="0">
                <a:solidFill>
                  <a:srgbClr val="0000FF"/>
                </a:solidFill>
              </a:rPr>
              <a:t>Polysaccharide vaccines</a:t>
            </a:r>
          </a:p>
          <a:p>
            <a:pPr>
              <a:spcBef>
                <a:spcPct val="50000"/>
              </a:spcBef>
            </a:pPr>
            <a:r>
              <a:rPr lang="en-GB" sz="3200" b="0" dirty="0">
                <a:solidFill>
                  <a:schemeClr val="tx1"/>
                </a:solidFill>
              </a:rPr>
              <a:t>Against </a:t>
            </a:r>
            <a:r>
              <a:rPr lang="en-GB" sz="3200" b="0" dirty="0" err="1">
                <a:solidFill>
                  <a:schemeClr val="tx1"/>
                </a:solidFill>
              </a:rPr>
              <a:t>Hib</a:t>
            </a:r>
            <a:r>
              <a:rPr lang="en-GB" sz="3200" b="0" dirty="0">
                <a:solidFill>
                  <a:schemeClr val="tx1"/>
                </a:solidFill>
              </a:rPr>
              <a:t>, </a:t>
            </a:r>
            <a:r>
              <a:rPr lang="en-GB" sz="3200" b="0" dirty="0" err="1">
                <a:solidFill>
                  <a:schemeClr val="tx1"/>
                </a:solidFill>
              </a:rPr>
              <a:t>menigococcus</a:t>
            </a:r>
            <a:r>
              <a:rPr lang="en-GB" sz="3200" b="0" dirty="0">
                <a:solidFill>
                  <a:schemeClr val="tx1"/>
                </a:solidFill>
              </a:rPr>
              <a:t>, pneumococcus</a:t>
            </a:r>
            <a:r>
              <a:rPr lang="en-GB" sz="32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857250"/>
            <a:ext cx="220027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Rectangle 6"/>
          <p:cNvSpPr>
            <a:spLocks noChangeArrowheads="1"/>
          </p:cNvSpPr>
          <p:nvPr/>
        </p:nvSpPr>
        <p:spPr bwMode="auto">
          <a:xfrm>
            <a:off x="3071813" y="2895600"/>
            <a:ext cx="37914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dirty="0">
                <a:latin typeface="Times New Roman" pitchFamily="18" charset="0"/>
                <a:ea typeface="+mn-ea"/>
              </a:rPr>
              <a:t>Capsular PS, virulence factor</a:t>
            </a:r>
          </a:p>
        </p:txBody>
      </p: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rot="10800000" flipV="1">
            <a:off x="6000750" y="2786063"/>
            <a:ext cx="1143000" cy="142875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302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3654425"/>
            <a:ext cx="3840163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Oval 18"/>
          <p:cNvSpPr>
            <a:spLocks noChangeArrowheads="1"/>
          </p:cNvSpPr>
          <p:nvPr/>
        </p:nvSpPr>
        <p:spPr bwMode="auto">
          <a:xfrm>
            <a:off x="6786563" y="4786313"/>
            <a:ext cx="642937" cy="519351"/>
          </a:xfrm>
          <a:prstGeom prst="ellipse">
            <a:avLst/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6248400" y="381000"/>
            <a:ext cx="2895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400" b="0"/>
              <a:t>Encapsulated bacteria</a:t>
            </a:r>
          </a:p>
        </p:txBody>
      </p:sp>
    </p:spTree>
    <p:extLst>
      <p:ext uri="{BB962C8B-B14F-4D97-AF65-F5344CB8AC3E}">
        <p14:creationId xmlns:p14="http://schemas.microsoft.com/office/powerpoint/2010/main" val="52543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438" y="2000250"/>
            <a:ext cx="8929687" cy="3786188"/>
          </a:xfrm>
          <a:prstGeom prst="rect">
            <a:avLst/>
          </a:prstGeom>
          <a:noFill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71438" y="285750"/>
            <a:ext cx="9215438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GB" dirty="0" smtClean="0">
                <a:solidFill>
                  <a:srgbClr val="0000FF"/>
                </a:solidFill>
                <a:latin typeface="Times New Roman" charset="0"/>
              </a:rPr>
              <a:t>Immune response to PS vaccines</a:t>
            </a:r>
            <a:endParaRPr lang="en-GB" dirty="0">
              <a:solidFill>
                <a:srgbClr val="0000FF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668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00063" y="1655349"/>
            <a:ext cx="7490386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514350" indent="-514350">
              <a:spcBef>
                <a:spcPct val="50000"/>
              </a:spcBef>
              <a:buFont typeface="+mj-lt"/>
              <a:buAutoNum type="arabicPeriod"/>
            </a:pPr>
            <a:r>
              <a:rPr lang="en-GB" sz="2800" b="0" dirty="0" smtClean="0">
                <a:solidFill>
                  <a:schemeClr val="tx1"/>
                </a:solidFill>
              </a:rPr>
              <a:t>T </a:t>
            </a:r>
            <a:r>
              <a:rPr lang="en-GB" sz="2800" b="0" dirty="0">
                <a:solidFill>
                  <a:schemeClr val="tx1"/>
                </a:solidFill>
              </a:rPr>
              <a:t>cell independent </a:t>
            </a:r>
            <a:r>
              <a:rPr lang="en-GB" sz="2800" b="0" dirty="0" smtClean="0">
                <a:solidFill>
                  <a:schemeClr val="tx1"/>
                </a:solidFill>
              </a:rPr>
              <a:t>antigen:</a:t>
            </a:r>
          </a:p>
          <a:p>
            <a:pPr marL="457200" indent="-457200">
              <a:spcBef>
                <a:spcPts val="1200"/>
              </a:spcBef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Stimulate B cell for antibody  </a:t>
            </a:r>
            <a:r>
              <a:rPr lang="en-US" sz="2800" dirty="0" smtClean="0">
                <a:solidFill>
                  <a:schemeClr val="tx1"/>
                </a:solidFill>
              </a:rPr>
              <a:t>production </a:t>
            </a:r>
            <a:r>
              <a:rPr lang="en-US" sz="2800" dirty="0">
                <a:solidFill>
                  <a:schemeClr val="tx1"/>
                </a:solidFill>
              </a:rPr>
              <a:t>without T-cell </a:t>
            </a:r>
            <a:r>
              <a:rPr lang="en-US" sz="2800" dirty="0" smtClean="0">
                <a:solidFill>
                  <a:schemeClr val="tx1"/>
                </a:solidFill>
              </a:rPr>
              <a:t>help</a:t>
            </a:r>
          </a:p>
          <a:p>
            <a:pPr marL="457200" indent="-457200">
              <a:spcBef>
                <a:spcPts val="1200"/>
              </a:spcBef>
              <a:buFont typeface="Arial"/>
              <a:buChar char="•"/>
            </a:pPr>
            <a:endParaRPr lang="en-GB" sz="2800" dirty="0">
              <a:solidFill>
                <a:schemeClr val="tx1"/>
              </a:solidFill>
            </a:endParaRPr>
          </a:p>
          <a:p>
            <a:pPr marL="514350" indent="-514350">
              <a:spcBef>
                <a:spcPct val="50000"/>
              </a:spcBef>
              <a:buFont typeface="+mj-lt"/>
              <a:buAutoNum type="arabicPeriod" startAt="2"/>
            </a:pPr>
            <a:r>
              <a:rPr lang="en-US" sz="2800" b="0" dirty="0">
                <a:solidFill>
                  <a:schemeClr val="tx1"/>
                </a:solidFill>
              </a:rPr>
              <a:t>Poorly immunogenic </a:t>
            </a:r>
            <a:r>
              <a:rPr lang="en-US" sz="2800" b="0" dirty="0">
                <a:solidFill>
                  <a:srgbClr val="000000"/>
                </a:solidFill>
              </a:rPr>
              <a:t>in</a:t>
            </a:r>
            <a:r>
              <a:rPr lang="en-US" sz="2800" b="0" dirty="0">
                <a:solidFill>
                  <a:schemeClr val="bg1"/>
                </a:solidFill>
              </a:rPr>
              <a:t> </a:t>
            </a:r>
            <a:r>
              <a:rPr lang="en-US" sz="2800" b="0" dirty="0">
                <a:solidFill>
                  <a:srgbClr val="000000"/>
                </a:solidFill>
              </a:rPr>
              <a:t>infancy</a:t>
            </a:r>
          </a:p>
          <a:p>
            <a:pPr>
              <a:spcBef>
                <a:spcPct val="50000"/>
              </a:spcBef>
            </a:pPr>
            <a:r>
              <a:rPr lang="en-GB" sz="2800" b="0" dirty="0" smtClean="0">
                <a:solidFill>
                  <a:schemeClr val="tx1"/>
                </a:solidFill>
              </a:rPr>
              <a:t>(Not </a:t>
            </a:r>
            <a:r>
              <a:rPr lang="en-GB" sz="2800" b="0" dirty="0">
                <a:solidFill>
                  <a:schemeClr val="tx1"/>
                </a:solidFill>
              </a:rPr>
              <a:t>effective in young </a:t>
            </a:r>
            <a:r>
              <a:rPr lang="en-GB" sz="2800" b="0" dirty="0" smtClean="0">
                <a:solidFill>
                  <a:schemeClr val="tx1"/>
                </a:solidFill>
              </a:rPr>
              <a:t>children)</a:t>
            </a:r>
            <a:endParaRPr lang="en-GB" sz="2800" b="0" dirty="0">
              <a:solidFill>
                <a:schemeClr val="tx1"/>
              </a:solidFill>
            </a:endParaRPr>
          </a:p>
          <a:p>
            <a:pPr marL="514350" indent="-514350">
              <a:spcBef>
                <a:spcPct val="50000"/>
              </a:spcBef>
              <a:buFont typeface="+mj-lt"/>
              <a:buAutoNum type="arabicPeriod" startAt="3"/>
            </a:pPr>
            <a:r>
              <a:rPr lang="en-GB" sz="2800" b="0" dirty="0" smtClean="0">
                <a:solidFill>
                  <a:schemeClr val="tx1"/>
                </a:solidFill>
              </a:rPr>
              <a:t>No </a:t>
            </a:r>
            <a:r>
              <a:rPr lang="en-GB" sz="2800" b="0" dirty="0">
                <a:solidFill>
                  <a:schemeClr val="tx1"/>
                </a:solidFill>
              </a:rPr>
              <a:t>memory </a:t>
            </a:r>
            <a:endParaRPr lang="en-GB" sz="2800" b="0" dirty="0" smtClean="0">
              <a:solidFill>
                <a:schemeClr val="tx1"/>
              </a:solidFill>
            </a:endParaRPr>
          </a:p>
          <a:p>
            <a:pPr>
              <a:spcBef>
                <a:spcPct val="50000"/>
              </a:spcBef>
            </a:pPr>
            <a:r>
              <a:rPr lang="en-GB" sz="2800" dirty="0" smtClean="0">
                <a:solidFill>
                  <a:srgbClr val="000000"/>
                </a:solidFill>
              </a:rPr>
              <a:t>But</a:t>
            </a:r>
            <a:r>
              <a:rPr lang="en-GB" sz="2800" b="0" dirty="0" smtClean="0">
                <a:solidFill>
                  <a:srgbClr val="000000"/>
                </a:solidFill>
              </a:rPr>
              <a:t> </a:t>
            </a:r>
            <a:r>
              <a:rPr lang="en-GB" sz="2800" dirty="0" smtClean="0">
                <a:solidFill>
                  <a:srgbClr val="000000"/>
                </a:solidFill>
              </a:rPr>
              <a:t> </a:t>
            </a:r>
            <a:r>
              <a:rPr lang="en-GB" sz="2800" dirty="0">
                <a:solidFill>
                  <a:srgbClr val="000000"/>
                </a:solidFill>
              </a:rPr>
              <a:t>Effective in older children and adults</a:t>
            </a:r>
            <a:endParaRPr lang="en-GB" sz="2800" b="0" dirty="0" smtClean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GB" sz="2800" b="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43967" y="495508"/>
            <a:ext cx="79240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 b="1" dirty="0">
                <a:solidFill>
                  <a:srgbClr val="0000FF"/>
                </a:solidFill>
              </a:rPr>
              <a:t>Limitations </a:t>
            </a:r>
            <a:r>
              <a:rPr lang="en-US" sz="3600" b="1" dirty="0">
                <a:solidFill>
                  <a:srgbClr val="0000FF"/>
                </a:solidFill>
              </a:rPr>
              <a:t>of polysaccharide </a:t>
            </a:r>
            <a:r>
              <a:rPr lang="en-US" sz="3600" b="1" dirty="0" smtClean="0">
                <a:solidFill>
                  <a:srgbClr val="0000FF"/>
                </a:solidFill>
              </a:rPr>
              <a:t>vaccines</a:t>
            </a:r>
            <a:endParaRPr lang="en-GB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238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428625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GB" sz="3600" smtClean="0">
                <a:solidFill>
                  <a:srgbClr val="0000FF"/>
                </a:solidFill>
                <a:latin typeface="Times New Roman" charset="0"/>
              </a:rPr>
              <a:t>Making PS Ag T-cell dependent</a:t>
            </a:r>
            <a:br>
              <a:rPr lang="en-GB" sz="3600" smtClean="0">
                <a:solidFill>
                  <a:srgbClr val="0000FF"/>
                </a:solidFill>
                <a:latin typeface="Times New Roman" charset="0"/>
              </a:rPr>
            </a:br>
            <a:r>
              <a:rPr lang="en-GB" sz="3600" smtClean="0">
                <a:solidFill>
                  <a:srgbClr val="0000FF"/>
                </a:solidFill>
                <a:latin typeface="Times New Roman" charset="0"/>
              </a:rPr>
              <a:t>- conjugate vaccines</a:t>
            </a:r>
            <a:endParaRPr lang="en-US" sz="3600">
              <a:solidFill>
                <a:srgbClr val="0000FF"/>
              </a:solidFill>
              <a:latin typeface="Times New Roman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14375" y="1857375"/>
            <a:ext cx="7743825" cy="1000125"/>
          </a:xfrm>
          <a:prstGeom prst="rect">
            <a:avLst/>
          </a:prstGeom>
        </p:spPr>
        <p:txBody>
          <a:bodyPr/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600" dirty="0" smtClean="0">
                <a:latin typeface="Arial" charset="0"/>
                <a:cs typeface="Arial" charset="0"/>
              </a:rPr>
              <a:t>PS conjugated to a carrier protein to create a “T cell antigen”</a:t>
            </a:r>
            <a:endParaRPr lang="en-US" sz="2600" dirty="0">
              <a:latin typeface="Arial" charset="0"/>
              <a:cs typeface="Arial" charset="0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 rot="-2720080">
            <a:off x="3434556" y="2793207"/>
            <a:ext cx="1755775" cy="1754188"/>
            <a:chOff x="1006" y="2285"/>
            <a:chExt cx="1106" cy="1105"/>
          </a:xfrm>
        </p:grpSpPr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1006" y="2285"/>
              <a:ext cx="146" cy="145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1102" y="2381"/>
              <a:ext cx="146" cy="145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198" y="2477"/>
              <a:ext cx="146" cy="145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1294" y="2573"/>
              <a:ext cx="146" cy="145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390" y="2669"/>
              <a:ext cx="146" cy="145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1486" y="2765"/>
              <a:ext cx="146" cy="145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1582" y="2861"/>
              <a:ext cx="146" cy="145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1678" y="2957"/>
              <a:ext cx="146" cy="145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1774" y="3053"/>
              <a:ext cx="146" cy="145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1870" y="3149"/>
              <a:ext cx="146" cy="145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966" y="3245"/>
              <a:ext cx="146" cy="145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</p:grp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714375" y="3786188"/>
            <a:ext cx="2012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000">
                <a:solidFill>
                  <a:srgbClr val="0000FF"/>
                </a:solidFill>
              </a:rPr>
              <a:t>  polysaccharide </a:t>
            </a: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6146800" y="2841625"/>
            <a:ext cx="2114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400">
                <a:solidFill>
                  <a:srgbClr val="0000FF"/>
                </a:solidFill>
              </a:rPr>
              <a:t>Tetanus toxoid</a:t>
            </a:r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 rot="1537153">
            <a:off x="5321300" y="3363913"/>
            <a:ext cx="600075" cy="51435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rgbClr val="0000FF"/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H="1">
            <a:off x="5891213" y="3182938"/>
            <a:ext cx="323850" cy="309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FF"/>
              </a:solidFill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 flipV="1">
            <a:off x="2643188" y="3786188"/>
            <a:ext cx="428625" cy="214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FF"/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714375" y="4718050"/>
            <a:ext cx="7572375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200"/>
              </a:spcBef>
              <a:buFont typeface="Arial" charset="0"/>
              <a:buChar char="•"/>
            </a:pPr>
            <a:r>
              <a:rPr lang="en-US" sz="2400" b="0" dirty="0">
                <a:solidFill>
                  <a:srgbClr val="000000"/>
                </a:solidFill>
                <a:latin typeface="Arial" charset="0"/>
                <a:cs typeface="Arial" charset="0"/>
              </a:rPr>
              <a:t>  T-cells </a:t>
            </a:r>
            <a:r>
              <a:rPr lang="en-US" sz="2400" b="0" dirty="0" err="1">
                <a:solidFill>
                  <a:srgbClr val="000000"/>
                </a:solidFill>
                <a:latin typeface="Arial" charset="0"/>
                <a:cs typeface="Arial" charset="0"/>
              </a:rPr>
              <a:t>recognise</a:t>
            </a:r>
            <a:r>
              <a:rPr lang="en-US" sz="2400" b="0" dirty="0">
                <a:solidFill>
                  <a:srgbClr val="000000"/>
                </a:solidFill>
                <a:latin typeface="Arial" charset="0"/>
                <a:cs typeface="Arial" charset="0"/>
              </a:rPr>
              <a:t> the protein (</a:t>
            </a:r>
            <a:r>
              <a:rPr lang="en-US" sz="2400" b="0" dirty="0" err="1">
                <a:solidFill>
                  <a:srgbClr val="000000"/>
                </a:solidFill>
                <a:latin typeface="Arial" charset="0"/>
                <a:cs typeface="Arial" charset="0"/>
              </a:rPr>
              <a:t>eg</a:t>
            </a:r>
            <a:r>
              <a:rPr lang="en-US" sz="2400" b="0" dirty="0">
                <a:solidFill>
                  <a:srgbClr val="000000"/>
                </a:solidFill>
                <a:latin typeface="Arial" charset="0"/>
                <a:cs typeface="Arial" charset="0"/>
              </a:rPr>
              <a:t>. TT) and activated</a:t>
            </a:r>
          </a:p>
          <a:p>
            <a:pPr>
              <a:spcBef>
                <a:spcPts val="1200"/>
              </a:spcBef>
              <a:buFont typeface="Arial" charset="0"/>
              <a:buChar char="•"/>
            </a:pPr>
            <a:r>
              <a:rPr lang="en-US" sz="2400" b="0" dirty="0">
                <a:solidFill>
                  <a:srgbClr val="000000"/>
                </a:solidFill>
                <a:latin typeface="Arial" charset="0"/>
                <a:cs typeface="Arial" charset="0"/>
              </a:rPr>
              <a:t>   Activated T cells provide signals (</a:t>
            </a:r>
            <a:r>
              <a:rPr lang="en-US" sz="2400" b="0" dirty="0" err="1">
                <a:solidFill>
                  <a:srgbClr val="000000"/>
                </a:solidFill>
                <a:latin typeface="Arial" charset="0"/>
                <a:cs typeface="Arial" charset="0"/>
              </a:rPr>
              <a:t>eg</a:t>
            </a:r>
            <a:r>
              <a:rPr lang="en-US" sz="2400" b="0" dirty="0">
                <a:solidFill>
                  <a:srgbClr val="000000"/>
                </a:solidFill>
                <a:latin typeface="Arial" charset="0"/>
                <a:cs typeface="Arial" charset="0"/>
              </a:rPr>
              <a:t> cytokines) to 	‘help’ B-cells to produce antibodies</a:t>
            </a:r>
          </a:p>
        </p:txBody>
      </p:sp>
    </p:spTree>
    <p:extLst>
      <p:ext uri="{BB962C8B-B14F-4D97-AF65-F5344CB8AC3E}">
        <p14:creationId xmlns:p14="http://schemas.microsoft.com/office/powerpoint/2010/main" val="379305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2"/>
          <p:cNvSpPr>
            <a:spLocks noChangeArrowheads="1"/>
          </p:cNvSpPr>
          <p:nvPr/>
        </p:nvSpPr>
        <p:spPr bwMode="auto">
          <a:xfrm>
            <a:off x="857250" y="357188"/>
            <a:ext cx="7358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600" b="1" dirty="0">
                <a:solidFill>
                  <a:srgbClr val="0000FF"/>
                </a:solidFill>
              </a:rPr>
              <a:t>Conjugate polysaccharide vaccines</a:t>
            </a:r>
          </a:p>
        </p:txBody>
      </p:sp>
      <p:sp>
        <p:nvSpPr>
          <p:cNvPr id="58375" name="Rectangle 11"/>
          <p:cNvSpPr>
            <a:spLocks noChangeArrowheads="1"/>
          </p:cNvSpPr>
          <p:nvPr/>
        </p:nvSpPr>
        <p:spPr bwMode="auto">
          <a:xfrm>
            <a:off x="222251" y="1305363"/>
            <a:ext cx="7269800" cy="1270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GB" sz="2800" dirty="0"/>
              <a:t>Protein Ag attached to PS allow T cells to help PS-specific B cells.</a:t>
            </a:r>
          </a:p>
        </p:txBody>
      </p:sp>
      <p:sp>
        <p:nvSpPr>
          <p:cNvPr id="58376" name="Rectangle 5"/>
          <p:cNvSpPr>
            <a:spLocks noChangeArrowheads="1"/>
          </p:cNvSpPr>
          <p:nvPr/>
        </p:nvSpPr>
        <p:spPr bwMode="auto">
          <a:xfrm>
            <a:off x="3722688" y="6400800"/>
            <a:ext cx="2563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GB" sz="1600" i="1">
                <a:solidFill>
                  <a:schemeClr val="bg1"/>
                </a:solidFill>
              </a:rPr>
              <a:t>© 2001 </a:t>
            </a:r>
            <a:r>
              <a:rPr lang="en-GB" sz="1600" i="1">
                <a:solidFill>
                  <a:schemeClr val="bg1"/>
                </a:solidFill>
                <a:hlinkClick r:id="rId2"/>
              </a:rPr>
              <a:t>by Garland Science</a:t>
            </a:r>
            <a:endParaRPr lang="en-GB" sz="1600" i="1">
              <a:solidFill>
                <a:schemeClr val="bg1"/>
              </a:solidFill>
            </a:endParaRPr>
          </a:p>
          <a:p>
            <a:pPr algn="ctr"/>
            <a:endParaRPr lang="en-GB" sz="1600" i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03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0" y="6400800"/>
            <a:ext cx="5334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C13DAD2-BCC9-F443-A812-483E8980E3D4}" type="slidenum">
              <a:rPr lang="en-GB" sz="1400" b="0">
                <a:solidFill>
                  <a:schemeClr val="bg1"/>
                </a:solidFill>
              </a:rPr>
              <a:pPr/>
              <a:t>39</a:t>
            </a:fld>
            <a:endParaRPr lang="en-GB" sz="1400" b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57250" y="357188"/>
            <a:ext cx="7358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600" b="1" dirty="0">
                <a:solidFill>
                  <a:srgbClr val="0000FF"/>
                </a:solidFill>
              </a:rPr>
              <a:t>Conjugate polysaccharide vaccines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1082675"/>
            <a:ext cx="3214688" cy="518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1141413"/>
            <a:ext cx="3071812" cy="528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 rot="5400000" flipH="1" flipV="1">
            <a:off x="3857625" y="3429000"/>
            <a:ext cx="1428750" cy="1143000"/>
          </a:xfrm>
          <a:prstGeom prst="straightConnector1">
            <a:avLst/>
          </a:prstGeom>
          <a:ln w="38100"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357563" y="6500813"/>
            <a:ext cx="2563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GB" sz="1600" i="1">
                <a:solidFill>
                  <a:schemeClr val="bg1"/>
                </a:solidFill>
              </a:rPr>
              <a:t>© 2001 </a:t>
            </a:r>
            <a:r>
              <a:rPr lang="en-GB" sz="1600" i="1">
                <a:solidFill>
                  <a:schemeClr val="bg1"/>
                </a:solidFill>
                <a:hlinkClick r:id="rId4"/>
              </a:rPr>
              <a:t>by Garland Science</a:t>
            </a:r>
            <a:endParaRPr lang="en-GB" sz="1600" i="1">
              <a:solidFill>
                <a:schemeClr val="bg1"/>
              </a:solidFill>
            </a:endParaRPr>
          </a:p>
          <a:p>
            <a:pPr algn="ctr"/>
            <a:endParaRPr lang="en-GB" sz="1600" i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69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342039" y="1395066"/>
            <a:ext cx="666836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/>
            <a:r>
              <a:rPr lang="en-GB" sz="2400" b="0" dirty="0" smtClean="0">
                <a:solidFill>
                  <a:schemeClr val="tx1"/>
                </a:solidFill>
                <a:latin typeface="+mn-lt"/>
              </a:rPr>
              <a:t>Lady </a:t>
            </a:r>
            <a:r>
              <a:rPr lang="en-GB" sz="2400" b="0" i="1" dirty="0" smtClean="0">
                <a:solidFill>
                  <a:schemeClr val="tx1"/>
                </a:solidFill>
                <a:latin typeface="+mn-lt"/>
              </a:rPr>
              <a:t>Mary Montague, </a:t>
            </a:r>
            <a:r>
              <a:rPr lang="en-GB" sz="2400" b="0" dirty="0" smtClean="0">
                <a:solidFill>
                  <a:schemeClr val="tx1"/>
                </a:solidFill>
                <a:latin typeface="+mn-lt"/>
              </a:rPr>
              <a:t>who witnessed </a:t>
            </a:r>
            <a:r>
              <a:rPr lang="en-GB" sz="2400" b="0" dirty="0" err="1" smtClean="0">
                <a:solidFill>
                  <a:schemeClr val="tx1"/>
                </a:solidFill>
                <a:latin typeface="+mn-lt"/>
              </a:rPr>
              <a:t>variolation</a:t>
            </a:r>
            <a:r>
              <a:rPr lang="en-GB" sz="2400" b="0" dirty="0" smtClean="0">
                <a:solidFill>
                  <a:schemeClr val="tx1"/>
                </a:solidFill>
                <a:latin typeface="+mn-lt"/>
              </a:rPr>
              <a:t> in Istanbul, came back UK and had her daughter inoculated. She then advised the royal family to have their children inoculated .</a:t>
            </a:r>
            <a:endParaRPr lang="en-GB" sz="24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197" name="Rectangle 6"/>
          <p:cNvSpPr>
            <a:spLocks noChangeArrowheads="1"/>
          </p:cNvSpPr>
          <p:nvPr/>
        </p:nvSpPr>
        <p:spPr bwMode="auto">
          <a:xfrm>
            <a:off x="1667470" y="441325"/>
            <a:ext cx="51863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3600" b="1" dirty="0">
                <a:solidFill>
                  <a:srgbClr val="0000FF"/>
                </a:solidFill>
              </a:rPr>
              <a:t>History of vaccination</a:t>
            </a:r>
          </a:p>
        </p:txBody>
      </p:sp>
      <p:pic>
        <p:nvPicPr>
          <p:cNvPr id="819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650" y="48803"/>
            <a:ext cx="19113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533400" y="4051370"/>
            <a:ext cx="81788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400" b="0" dirty="0" smtClean="0">
                <a:solidFill>
                  <a:srgbClr val="FF0000"/>
                </a:solidFill>
              </a:rPr>
              <a:t>As </a:t>
            </a:r>
            <a:r>
              <a:rPr lang="en-GB" sz="2400" b="0" dirty="0">
                <a:solidFill>
                  <a:srgbClr val="FF0000"/>
                </a:solidFill>
              </a:rPr>
              <a:t>a safeguard, the procedure was first tested on six prisoners (death penalty). All survived and pardoned. Royal children inoculated and survived and </a:t>
            </a:r>
            <a:r>
              <a:rPr lang="en-GB" sz="2400" b="0" dirty="0" err="1">
                <a:solidFill>
                  <a:srgbClr val="FF0000"/>
                </a:solidFill>
              </a:rPr>
              <a:t>variolation</a:t>
            </a:r>
            <a:r>
              <a:rPr lang="en-GB" sz="2400" b="0" dirty="0">
                <a:solidFill>
                  <a:srgbClr val="FF0000"/>
                </a:solidFill>
              </a:rPr>
              <a:t> became fashionable in Europe.</a:t>
            </a:r>
          </a:p>
        </p:txBody>
      </p:sp>
    </p:spTree>
    <p:extLst>
      <p:ext uri="{BB962C8B-B14F-4D97-AF65-F5344CB8AC3E}">
        <p14:creationId xmlns:p14="http://schemas.microsoft.com/office/powerpoint/2010/main" val="425198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utoUpdateAnimBg="0"/>
      <p:bldP spid="6152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0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GB" smtClean="0">
                <a:solidFill>
                  <a:srgbClr val="0000FF"/>
                </a:solidFill>
                <a:latin typeface="Times New Roman" charset="0"/>
              </a:rPr>
              <a:t>Immune response to </a:t>
            </a:r>
            <a:br>
              <a:rPr lang="en-GB" smtClean="0">
                <a:solidFill>
                  <a:srgbClr val="0000FF"/>
                </a:solidFill>
                <a:latin typeface="Times New Roman" charset="0"/>
              </a:rPr>
            </a:br>
            <a:r>
              <a:rPr lang="en-GB" smtClean="0">
                <a:solidFill>
                  <a:srgbClr val="0000FF"/>
                </a:solidFill>
                <a:latin typeface="Times New Roman" charset="0"/>
              </a:rPr>
              <a:t>		Conjugate PS vaccines</a:t>
            </a:r>
            <a:endParaRPr lang="en-GB">
              <a:solidFill>
                <a:srgbClr val="0000FF"/>
              </a:solidFill>
              <a:latin typeface="Times New Roman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85875" y="1493838"/>
            <a:ext cx="6786563" cy="52212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046286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257239" y="280413"/>
            <a:ext cx="845995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44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Advantages of conjugate vaccines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714375" y="1928813"/>
            <a:ext cx="77724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b="0" kern="0" dirty="0">
                <a:solidFill>
                  <a:srgbClr val="000000"/>
                </a:solidFill>
                <a:latin typeface="+mn-lt"/>
                <a:ea typeface="+mn-ea"/>
              </a:rPr>
              <a:t>More immunogenic than PS vaccines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2800" b="0" kern="0" dirty="0">
              <a:solidFill>
                <a:srgbClr val="000000"/>
              </a:solidFill>
              <a:latin typeface="+mn-lt"/>
              <a:ea typeface="+mn-ea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b="0" kern="0" dirty="0">
                <a:solidFill>
                  <a:srgbClr val="000000"/>
                </a:solidFill>
                <a:latin typeface="+mn-lt"/>
                <a:ea typeface="+mn-ea"/>
              </a:rPr>
              <a:t>Effective in young children as well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2800" b="0" kern="0" dirty="0">
              <a:solidFill>
                <a:srgbClr val="000000"/>
              </a:solidFill>
              <a:latin typeface="+mn-lt"/>
              <a:ea typeface="+mn-ea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b="0" kern="0" dirty="0">
                <a:solidFill>
                  <a:srgbClr val="000000"/>
                </a:solidFill>
                <a:latin typeface="+mn-lt"/>
                <a:ea typeface="+mn-ea"/>
              </a:rPr>
              <a:t>T cell involvement and Immunological memory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2800" b="0" kern="0" dirty="0">
              <a:solidFill>
                <a:srgbClr val="000000"/>
              </a:solidFill>
              <a:latin typeface="+mn-lt"/>
              <a:ea typeface="+mn-ea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b="0" kern="0" dirty="0">
                <a:solidFill>
                  <a:srgbClr val="000000"/>
                </a:solidFill>
                <a:latin typeface="+mn-lt"/>
                <a:ea typeface="+mn-ea"/>
              </a:rPr>
              <a:t>Long-term protection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2800" b="0" kern="0" dirty="0">
              <a:solidFill>
                <a:srgbClr val="000000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812840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94380" y="609600"/>
            <a:ext cx="8108517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GB" dirty="0" smtClean="0">
                <a:solidFill>
                  <a:srgbClr val="0000FF"/>
                </a:solidFill>
                <a:latin typeface="Times New Roman" charset="0"/>
              </a:rPr>
              <a:t>Limitation of conjugate vaccines</a:t>
            </a:r>
            <a:endParaRPr lang="en-GB" dirty="0">
              <a:solidFill>
                <a:srgbClr val="0000FF"/>
              </a:solidFill>
              <a:latin typeface="Times New Roman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85800" y="1981200"/>
            <a:ext cx="7772400" cy="3305175"/>
          </a:xfrm>
          <a:prstGeom prst="rect">
            <a:avLst/>
          </a:prstGeom>
        </p:spPr>
        <p:txBody>
          <a:bodyPr/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800" smtClean="0">
                <a:latin typeface="Times New Roman" charset="0"/>
              </a:rPr>
              <a:t>Limited serotype coverage</a:t>
            </a:r>
          </a:p>
          <a:p>
            <a:endParaRPr lang="en-US" sz="2800" smtClean="0">
              <a:latin typeface="Times New Roman" charset="0"/>
            </a:endParaRPr>
          </a:p>
          <a:p>
            <a:r>
              <a:rPr lang="en-US" sz="2800" smtClean="0">
                <a:latin typeface="Times New Roman" charset="0"/>
              </a:rPr>
              <a:t>Increase in non-vaccine serotypes after vaccination</a:t>
            </a:r>
          </a:p>
          <a:p>
            <a:endParaRPr lang="en-US" sz="2800" smtClean="0">
              <a:latin typeface="Times New Roman" charset="0"/>
            </a:endParaRPr>
          </a:p>
          <a:p>
            <a:r>
              <a:rPr lang="en-US" sz="2800" smtClean="0">
                <a:latin typeface="Times New Roman" charset="0"/>
              </a:rPr>
              <a:t>expensive</a:t>
            </a:r>
            <a:endParaRPr lang="en-US" sz="280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7324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Text Box 2"/>
          <p:cNvSpPr txBox="1">
            <a:spLocks noChangeArrowheads="1"/>
          </p:cNvSpPr>
          <p:nvPr/>
        </p:nvSpPr>
        <p:spPr bwMode="auto">
          <a:xfrm>
            <a:off x="2422725" y="402551"/>
            <a:ext cx="387798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4400" dirty="0">
                <a:solidFill>
                  <a:srgbClr val="0000FF"/>
                </a:solidFill>
                <a:latin typeface="+mn-lt"/>
              </a:rPr>
              <a:t>Herd Immunity</a:t>
            </a:r>
          </a:p>
        </p:txBody>
      </p:sp>
      <p:sp>
        <p:nvSpPr>
          <p:cNvPr id="60420" name="Text Box 3"/>
          <p:cNvSpPr txBox="1">
            <a:spLocks noChangeArrowheads="1"/>
          </p:cNvSpPr>
          <p:nvPr/>
        </p:nvSpPr>
        <p:spPr bwMode="auto">
          <a:xfrm>
            <a:off x="609600" y="1828800"/>
            <a:ext cx="8380413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GB" sz="2800" b="0" dirty="0">
                <a:solidFill>
                  <a:srgbClr val="000000"/>
                </a:solidFill>
                <a:latin typeface="+mn-lt"/>
              </a:rPr>
              <a:t>Unimmunised individuals are also protected against a disease as well as most others immunised in the community. </a:t>
            </a:r>
          </a:p>
          <a:p>
            <a:endParaRPr lang="en-GB" sz="2800" b="0" dirty="0">
              <a:solidFill>
                <a:srgbClr val="000000"/>
              </a:solidFill>
              <a:latin typeface="+mn-lt"/>
            </a:endParaRPr>
          </a:p>
          <a:p>
            <a:pPr marL="457200" indent="-457200">
              <a:buFont typeface="Arial"/>
              <a:buChar char="•"/>
            </a:pPr>
            <a:r>
              <a:rPr lang="en-GB" sz="2800" b="0" dirty="0">
                <a:solidFill>
                  <a:srgbClr val="000000"/>
                </a:solidFill>
                <a:latin typeface="+mn-lt"/>
              </a:rPr>
              <a:t>Herd immunity needs substantial coverage of population by vaccination.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609600" y="4722813"/>
            <a:ext cx="8380413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GB" sz="2800" b="0" dirty="0">
                <a:solidFill>
                  <a:srgbClr val="000000"/>
                </a:solidFill>
                <a:latin typeface="+mn-lt"/>
              </a:rPr>
              <a:t>If  substantial portion of community not immune then introduced virus can circulate and cause disease in </a:t>
            </a:r>
            <a:r>
              <a:rPr lang="en-GB" sz="2800" b="0" dirty="0" err="1">
                <a:solidFill>
                  <a:srgbClr val="000000"/>
                </a:solidFill>
                <a:latin typeface="+mn-lt"/>
              </a:rPr>
              <a:t>nonimmune</a:t>
            </a:r>
            <a:r>
              <a:rPr lang="en-GB" sz="2800" b="0" dirty="0">
                <a:solidFill>
                  <a:srgbClr val="000000"/>
                </a:solidFill>
                <a:latin typeface="+mn-lt"/>
              </a:rPr>
              <a:t> group.</a:t>
            </a:r>
          </a:p>
        </p:txBody>
      </p:sp>
    </p:spTree>
    <p:extLst>
      <p:ext uri="{BB962C8B-B14F-4D97-AF65-F5344CB8AC3E}">
        <p14:creationId xmlns:p14="http://schemas.microsoft.com/office/powerpoint/2010/main" val="279022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600" y="0"/>
            <a:ext cx="76474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131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Text Box 2"/>
          <p:cNvSpPr txBox="1">
            <a:spLocks noChangeArrowheads="1"/>
          </p:cNvSpPr>
          <p:nvPr/>
        </p:nvSpPr>
        <p:spPr bwMode="auto">
          <a:xfrm>
            <a:off x="1116013" y="188913"/>
            <a:ext cx="66960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5400" dirty="0" smtClean="0">
                <a:solidFill>
                  <a:srgbClr val="0000FF"/>
                </a:solidFill>
                <a:latin typeface="+mn-lt"/>
              </a:rPr>
              <a:t>Passive Immunisation</a:t>
            </a:r>
            <a:endParaRPr lang="en-GB" sz="54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61444" name="Text Box 3"/>
          <p:cNvSpPr txBox="1">
            <a:spLocks noChangeArrowheads="1"/>
          </p:cNvSpPr>
          <p:nvPr/>
        </p:nvSpPr>
        <p:spPr bwMode="auto">
          <a:xfrm>
            <a:off x="825500" y="1714500"/>
            <a:ext cx="7818438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GB" sz="3200" b="0" dirty="0">
                <a:solidFill>
                  <a:srgbClr val="000000"/>
                </a:solidFill>
                <a:latin typeface="+mn-lt"/>
              </a:rPr>
              <a:t>Provide antibodies - whole serum or</a:t>
            </a:r>
            <a:br>
              <a:rPr lang="en-GB" sz="3200" b="0" dirty="0">
                <a:solidFill>
                  <a:srgbClr val="000000"/>
                </a:solidFill>
                <a:latin typeface="+mn-lt"/>
              </a:rPr>
            </a:br>
            <a:r>
              <a:rPr lang="en-GB" sz="3200" b="0" dirty="0">
                <a:solidFill>
                  <a:srgbClr val="000000"/>
                </a:solidFill>
                <a:latin typeface="+mn-lt"/>
              </a:rPr>
              <a:t>immunoglobulin (mainly </a:t>
            </a:r>
            <a:r>
              <a:rPr lang="en-GB" sz="3200" b="0" dirty="0" err="1">
                <a:solidFill>
                  <a:srgbClr val="000000"/>
                </a:solidFill>
                <a:latin typeface="+mn-lt"/>
              </a:rPr>
              <a:t>IgG</a:t>
            </a:r>
            <a:r>
              <a:rPr lang="en-GB" sz="3200" b="0" dirty="0" smtClean="0">
                <a:solidFill>
                  <a:srgbClr val="000000"/>
                </a:solidFill>
                <a:latin typeface="+mn-lt"/>
              </a:rPr>
              <a:t>).</a:t>
            </a:r>
          </a:p>
          <a:p>
            <a:pPr marL="457200" indent="-457200">
              <a:buFont typeface="Arial"/>
              <a:buChar char="•"/>
            </a:pPr>
            <a:endParaRPr lang="en-GB" sz="3200" b="0" dirty="0">
              <a:solidFill>
                <a:srgbClr val="000000"/>
              </a:solidFill>
              <a:latin typeface="+mn-lt"/>
            </a:endParaRPr>
          </a:p>
          <a:p>
            <a:pPr marL="457200" indent="-457200">
              <a:buFont typeface="Arial"/>
              <a:buChar char="•"/>
            </a:pPr>
            <a:r>
              <a:rPr lang="en-GB" sz="3200" b="0" dirty="0">
                <a:solidFill>
                  <a:srgbClr val="000000"/>
                </a:solidFill>
                <a:latin typeface="+mn-lt"/>
              </a:rPr>
              <a:t>Provide immediate protection, </a:t>
            </a:r>
            <a:r>
              <a:rPr lang="en-GB" sz="3200" b="0" dirty="0" err="1">
                <a:solidFill>
                  <a:srgbClr val="000000"/>
                </a:solidFill>
                <a:latin typeface="+mn-lt"/>
              </a:rPr>
              <a:t>eg</a:t>
            </a:r>
            <a:r>
              <a:rPr lang="en-GB" sz="3200" b="0" dirty="0">
                <a:solidFill>
                  <a:srgbClr val="000000"/>
                </a:solidFill>
                <a:latin typeface="+mn-lt"/>
              </a:rPr>
              <a:t> rabies, tetanus, </a:t>
            </a:r>
            <a:r>
              <a:rPr lang="en-GB" sz="3200" b="0" dirty="0" err="1">
                <a:solidFill>
                  <a:srgbClr val="000000"/>
                </a:solidFill>
                <a:latin typeface="+mn-lt"/>
              </a:rPr>
              <a:t>diphtheira</a:t>
            </a:r>
            <a:r>
              <a:rPr lang="en-GB" sz="3200" b="0" dirty="0">
                <a:solidFill>
                  <a:srgbClr val="000000"/>
                </a:solidFill>
                <a:latin typeface="+mn-lt"/>
              </a:rPr>
              <a:t>.</a:t>
            </a:r>
          </a:p>
          <a:p>
            <a:pPr marL="457200" indent="-457200">
              <a:buFont typeface="Arial"/>
              <a:buChar char="•"/>
            </a:pPr>
            <a:endParaRPr lang="en-GB" sz="3200" b="0" dirty="0">
              <a:solidFill>
                <a:srgbClr val="000000"/>
              </a:solidFill>
              <a:latin typeface="+mn-lt"/>
            </a:endParaRPr>
          </a:p>
          <a:p>
            <a:pPr marL="457200" indent="-457200">
              <a:buFont typeface="Arial"/>
              <a:buChar char="•"/>
            </a:pPr>
            <a:r>
              <a:rPr lang="en-GB" sz="3200" b="0" dirty="0">
                <a:solidFill>
                  <a:srgbClr val="000000"/>
                </a:solidFill>
                <a:latin typeface="+mn-lt"/>
              </a:rPr>
              <a:t>No long term protection.</a:t>
            </a:r>
          </a:p>
          <a:p>
            <a:endParaRPr lang="en-GB" sz="3200" b="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484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3"/>
          <p:cNvSpPr txBox="1">
            <a:spLocks noGrp="1"/>
          </p:cNvSpPr>
          <p:nvPr/>
        </p:nvSpPr>
        <p:spPr bwMode="auto">
          <a:xfrm>
            <a:off x="0" y="640080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fld id="{9E78998B-93CA-4E49-9263-AB1F44B573C7}" type="slidenum">
              <a:rPr lang="en-GB" sz="1400" b="0">
                <a:solidFill>
                  <a:schemeClr val="bg1"/>
                </a:solidFill>
              </a:rPr>
              <a:pPr algn="r"/>
              <a:t>46</a:t>
            </a:fld>
            <a:endParaRPr lang="en-GB" sz="1400" b="0">
              <a:solidFill>
                <a:schemeClr val="tx1"/>
              </a:solidFill>
            </a:endParaRPr>
          </a:p>
        </p:txBody>
      </p:sp>
      <p:pic>
        <p:nvPicPr>
          <p:cNvPr id="6246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357313"/>
            <a:ext cx="7866062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8" name="Text Box 5"/>
          <p:cNvSpPr txBox="1">
            <a:spLocks noChangeArrowheads="1"/>
          </p:cNvSpPr>
          <p:nvPr/>
        </p:nvSpPr>
        <p:spPr bwMode="auto">
          <a:xfrm>
            <a:off x="1214438" y="357188"/>
            <a:ext cx="74199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3600" dirty="0">
                <a:solidFill>
                  <a:srgbClr val="0000FF"/>
                </a:solidFill>
                <a:latin typeface="+mn-lt"/>
              </a:rPr>
              <a:t>Haemolytic disease in the </a:t>
            </a:r>
            <a:r>
              <a:rPr lang="en-GB" sz="3600" dirty="0" err="1">
                <a:solidFill>
                  <a:srgbClr val="0000FF"/>
                </a:solidFill>
                <a:latin typeface="+mn-lt"/>
              </a:rPr>
              <a:t>newborn</a:t>
            </a:r>
            <a:endParaRPr lang="en-GB" sz="3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62469" name="Text Box 6"/>
          <p:cNvSpPr txBox="1">
            <a:spLocks noChangeArrowheads="1"/>
          </p:cNvSpPr>
          <p:nvPr/>
        </p:nvSpPr>
        <p:spPr bwMode="auto">
          <a:xfrm>
            <a:off x="785813" y="5546725"/>
            <a:ext cx="80724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2400">
                <a:solidFill>
                  <a:schemeClr val="bg1"/>
                </a:solidFill>
              </a:rPr>
              <a:t>RhD</a:t>
            </a:r>
            <a:r>
              <a:rPr lang="en-GB" sz="2400" baseline="30000">
                <a:solidFill>
                  <a:schemeClr val="bg1"/>
                </a:solidFill>
              </a:rPr>
              <a:t>-</a:t>
            </a:r>
            <a:r>
              <a:rPr lang="en-GB" sz="2400">
                <a:solidFill>
                  <a:schemeClr val="bg1"/>
                </a:solidFill>
              </a:rPr>
              <a:t> mother with RhD</a:t>
            </a:r>
            <a:r>
              <a:rPr lang="en-GB" sz="2400" baseline="30000">
                <a:solidFill>
                  <a:schemeClr val="bg1"/>
                </a:solidFill>
              </a:rPr>
              <a:t>+</a:t>
            </a:r>
            <a:r>
              <a:rPr lang="en-GB" sz="2400">
                <a:solidFill>
                  <a:schemeClr val="bg1"/>
                </a:solidFill>
              </a:rPr>
              <a:t> fetus can develop anti-Rh antibodies  and cause haemolysis to the newborn and subsequent pregnancy.</a:t>
            </a:r>
          </a:p>
        </p:txBody>
      </p:sp>
    </p:spTree>
    <p:extLst>
      <p:ext uri="{BB962C8B-B14F-4D97-AF65-F5344CB8AC3E}">
        <p14:creationId xmlns:p14="http://schemas.microsoft.com/office/powerpoint/2010/main" val="285581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785938"/>
            <a:ext cx="8401050" cy="450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2" name="Text Box 7"/>
          <p:cNvSpPr txBox="1">
            <a:spLocks noChangeArrowheads="1"/>
          </p:cNvSpPr>
          <p:nvPr/>
        </p:nvSpPr>
        <p:spPr bwMode="auto">
          <a:xfrm>
            <a:off x="762000" y="381000"/>
            <a:ext cx="79533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2800" dirty="0">
                <a:solidFill>
                  <a:srgbClr val="0000FF"/>
                </a:solidFill>
                <a:latin typeface="+mn-lt"/>
              </a:rPr>
              <a:t>Antenatal and</a:t>
            </a:r>
            <a:r>
              <a:rPr lang="en-GB" sz="2800" baseline="30000" dirty="0">
                <a:solidFill>
                  <a:srgbClr val="0000FF"/>
                </a:solidFill>
                <a:latin typeface="+mn-lt"/>
              </a:rPr>
              <a:t> </a:t>
            </a:r>
            <a:r>
              <a:rPr lang="en-GB" sz="2800" dirty="0">
                <a:solidFill>
                  <a:srgbClr val="0000FF"/>
                </a:solidFill>
                <a:latin typeface="+mn-lt"/>
              </a:rPr>
              <a:t>postnatal administration of anti-</a:t>
            </a:r>
            <a:r>
              <a:rPr lang="en-GB" sz="2800" dirty="0" err="1">
                <a:solidFill>
                  <a:srgbClr val="0000FF"/>
                </a:solidFill>
                <a:latin typeface="+mn-lt"/>
              </a:rPr>
              <a:t>RhD</a:t>
            </a:r>
            <a:r>
              <a:rPr lang="en-GB" sz="2800" dirty="0">
                <a:solidFill>
                  <a:srgbClr val="0000FF"/>
                </a:solidFill>
                <a:latin typeface="+mn-lt"/>
              </a:rPr>
              <a:t> </a:t>
            </a:r>
            <a:r>
              <a:rPr lang="en-GB" sz="2800" dirty="0" err="1">
                <a:solidFill>
                  <a:srgbClr val="0000FF"/>
                </a:solidFill>
                <a:latin typeface="+mn-lt"/>
              </a:rPr>
              <a:t>immunoglobuin</a:t>
            </a:r>
            <a:r>
              <a:rPr lang="en-GB" sz="2800" dirty="0">
                <a:solidFill>
                  <a:srgbClr val="0000FF"/>
                </a:solidFill>
                <a:latin typeface="+mn-lt"/>
              </a:rPr>
              <a:t> to </a:t>
            </a:r>
            <a:r>
              <a:rPr lang="en-GB" sz="2800" dirty="0" err="1">
                <a:solidFill>
                  <a:srgbClr val="0000FF"/>
                </a:solidFill>
                <a:latin typeface="+mn-lt"/>
              </a:rPr>
              <a:t>RhD</a:t>
            </a:r>
            <a:r>
              <a:rPr lang="en-GB" b="0" baseline="30000" dirty="0">
                <a:solidFill>
                  <a:srgbClr val="0000FF"/>
                </a:solidFill>
                <a:latin typeface="+mn-lt"/>
              </a:rPr>
              <a:t>-</a:t>
            </a:r>
            <a:r>
              <a:rPr lang="en-GB" sz="2800" dirty="0">
                <a:solidFill>
                  <a:srgbClr val="0000FF"/>
                </a:solidFill>
                <a:latin typeface="+mn-lt"/>
              </a:rPr>
              <a:t> mother can prevent haemolysis in the </a:t>
            </a:r>
            <a:r>
              <a:rPr lang="en-GB" sz="2800" dirty="0" err="1">
                <a:solidFill>
                  <a:srgbClr val="0000FF"/>
                </a:solidFill>
                <a:latin typeface="+mn-lt"/>
              </a:rPr>
              <a:t>newborns</a:t>
            </a:r>
            <a:endParaRPr lang="en-GB" sz="2800" dirty="0">
              <a:solidFill>
                <a:srgbClr val="0000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69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3572" y="155575"/>
            <a:ext cx="8229600" cy="1252538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SUMMARY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4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0032976"/>
              </p:ext>
            </p:extLst>
          </p:nvPr>
        </p:nvGraphicFramePr>
        <p:xfrm>
          <a:off x="1522187" y="1905907"/>
          <a:ext cx="6224813" cy="4335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MS Org Chart" r:id="rId3" imgW="5723068" imgH="3926541" progId="OrgPlusWOPX.4">
                  <p:embed followColorScheme="full"/>
                </p:oleObj>
              </mc:Choice>
              <mc:Fallback>
                <p:oleObj name="MS Org Chart" r:id="rId3" imgW="5723068" imgH="3926541" progId="OrgPlusWOPX.4">
                  <p:embed followColorScheme="full"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2187" y="1905907"/>
                        <a:ext cx="6224813" cy="43352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blurRad="63500" dist="107763" dir="2700000" algn="ctr" rotWithShape="0">
                          <a:schemeClr val="bg2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903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57511" y="2682804"/>
            <a:ext cx="2590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0000FF"/>
                </a:solidFill>
              </a:rPr>
              <a:t>The end</a:t>
            </a:r>
            <a:endParaRPr lang="en-US" sz="5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832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357313"/>
            <a:ext cx="8524875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886613" y="257287"/>
            <a:ext cx="5715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</a:rPr>
              <a:t>Edward Jenner</a:t>
            </a:r>
            <a:endParaRPr lang="en-GB" sz="4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60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2345490" y="322591"/>
            <a:ext cx="45188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3600" b="1">
                <a:solidFill>
                  <a:srgbClr val="0000FF"/>
                </a:solidFill>
              </a:rPr>
              <a:t>History of vaccination</a:t>
            </a:r>
          </a:p>
        </p:txBody>
      </p:sp>
      <p:sp>
        <p:nvSpPr>
          <p:cNvPr id="9227" name="Text Box 8"/>
          <p:cNvSpPr txBox="1">
            <a:spLocks noChangeArrowheads="1"/>
          </p:cNvSpPr>
          <p:nvPr/>
        </p:nvSpPr>
        <p:spPr bwMode="auto">
          <a:xfrm>
            <a:off x="234950" y="3498500"/>
            <a:ext cx="611505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2400" u="sng" dirty="0">
                <a:solidFill>
                  <a:srgbClr val="0000FF"/>
                </a:solidFill>
                <a:latin typeface="+mn-lt"/>
              </a:rPr>
              <a:t>1 July </a:t>
            </a:r>
            <a:r>
              <a:rPr lang="en-GB" sz="2400" u="sng" dirty="0" smtClean="0">
                <a:solidFill>
                  <a:srgbClr val="0000FF"/>
                </a:solidFill>
                <a:latin typeface="+mn-lt"/>
              </a:rPr>
              <a:t>1796</a:t>
            </a:r>
          </a:p>
          <a:p>
            <a:r>
              <a:rPr lang="en-GB" sz="2400" i="1" dirty="0" smtClean="0">
                <a:solidFill>
                  <a:srgbClr val="000000"/>
                </a:solidFill>
                <a:latin typeface="+mn-lt"/>
              </a:rPr>
              <a:t>Jenner</a:t>
            </a:r>
            <a:r>
              <a:rPr lang="en-GB" sz="2400" b="0" dirty="0" smtClean="0">
                <a:solidFill>
                  <a:srgbClr val="000000"/>
                </a:solidFill>
                <a:latin typeface="+mn-lt"/>
              </a:rPr>
              <a:t> used virulent smallpox matter to challenge </a:t>
            </a:r>
            <a:r>
              <a:rPr lang="en-GB" sz="2400" b="0" i="1" dirty="0" smtClean="0">
                <a:solidFill>
                  <a:srgbClr val="000000"/>
                </a:solidFill>
                <a:latin typeface="+mn-lt"/>
              </a:rPr>
              <a:t>James Phipps</a:t>
            </a:r>
            <a:r>
              <a:rPr lang="en-GB" sz="2400" b="0" dirty="0" smtClean="0">
                <a:solidFill>
                  <a:srgbClr val="000000"/>
                </a:solidFill>
                <a:latin typeface="+mn-lt"/>
              </a:rPr>
              <a:t>.</a:t>
            </a:r>
          </a:p>
          <a:p>
            <a:r>
              <a:rPr lang="en-GB" sz="2400" b="0" dirty="0" smtClean="0">
                <a:solidFill>
                  <a:srgbClr val="000000"/>
                </a:solidFill>
                <a:latin typeface="+mn-lt"/>
              </a:rPr>
              <a:t>Experiment successful: Phipps survived many subsequent exposure </a:t>
            </a:r>
            <a:r>
              <a:rPr lang="en-GB" sz="2400" b="0" dirty="0" smtClean="0">
                <a:solidFill>
                  <a:srgbClr val="000000"/>
                </a:solidFill>
                <a:latin typeface="+mn-lt"/>
                <a:cs typeface="Times New Roman" charset="0"/>
              </a:rPr>
              <a:t>over 20 </a:t>
            </a:r>
            <a:r>
              <a:rPr lang="en-GB" sz="2400" b="0" dirty="0" err="1" smtClean="0">
                <a:solidFill>
                  <a:srgbClr val="000000"/>
                </a:solidFill>
                <a:latin typeface="+mn-lt"/>
                <a:cs typeface="Times New Roman" charset="0"/>
              </a:rPr>
              <a:t>yrs</a:t>
            </a:r>
            <a:endParaRPr lang="en-GB" sz="2400" b="0" dirty="0" smtClean="0">
              <a:solidFill>
                <a:srgbClr val="000000"/>
              </a:solidFill>
              <a:latin typeface="+mn-lt"/>
            </a:endParaRPr>
          </a:p>
          <a:p>
            <a:endParaRPr lang="en-GB" sz="24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224" name="Text Box 6"/>
          <p:cNvSpPr txBox="1">
            <a:spLocks noChangeArrowheads="1"/>
          </p:cNvSpPr>
          <p:nvPr/>
        </p:nvSpPr>
        <p:spPr bwMode="auto">
          <a:xfrm>
            <a:off x="470807" y="1558448"/>
            <a:ext cx="613213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2400" u="sng" dirty="0">
                <a:solidFill>
                  <a:srgbClr val="0000FF"/>
                </a:solidFill>
                <a:latin typeface="+mn-lt"/>
              </a:rPr>
              <a:t>14 May </a:t>
            </a:r>
            <a:r>
              <a:rPr lang="en-GB" sz="2400" u="sng" dirty="0" smtClean="0">
                <a:solidFill>
                  <a:srgbClr val="0000FF"/>
                </a:solidFill>
                <a:latin typeface="+mn-lt"/>
              </a:rPr>
              <a:t>1796</a:t>
            </a:r>
          </a:p>
          <a:p>
            <a:r>
              <a:rPr lang="en-GB" sz="2400" i="1" dirty="0" smtClean="0">
                <a:solidFill>
                  <a:schemeClr val="tx1"/>
                </a:solidFill>
                <a:latin typeface="+mn-lt"/>
              </a:rPr>
              <a:t>Edward Jenner</a:t>
            </a:r>
            <a:r>
              <a:rPr lang="en-GB" sz="2400" b="0" dirty="0" smtClean="0">
                <a:solidFill>
                  <a:schemeClr val="tx1"/>
                </a:solidFill>
                <a:latin typeface="+mn-lt"/>
              </a:rPr>
              <a:t> used material from a cowpox </a:t>
            </a:r>
          </a:p>
          <a:p>
            <a:r>
              <a:rPr lang="en-GB" sz="2400" b="0" dirty="0" smtClean="0">
                <a:solidFill>
                  <a:schemeClr val="tx1"/>
                </a:solidFill>
                <a:latin typeface="+mn-lt"/>
              </a:rPr>
              <a:t>pustule on the hand of </a:t>
            </a:r>
            <a:r>
              <a:rPr lang="en-GB" sz="2400" b="0" i="1" dirty="0" smtClean="0">
                <a:solidFill>
                  <a:schemeClr val="tx1"/>
                </a:solidFill>
                <a:latin typeface="+mn-lt"/>
              </a:rPr>
              <a:t>Sarah </a:t>
            </a:r>
            <a:r>
              <a:rPr lang="en-GB" sz="2400" b="0" i="1" dirty="0" err="1" smtClean="0">
                <a:solidFill>
                  <a:schemeClr val="tx1"/>
                </a:solidFill>
                <a:latin typeface="+mn-lt"/>
              </a:rPr>
              <a:t>Nelmes</a:t>
            </a:r>
            <a:r>
              <a:rPr lang="en-GB" sz="2400" b="0" dirty="0" smtClean="0">
                <a:solidFill>
                  <a:schemeClr val="tx1"/>
                </a:solidFill>
                <a:latin typeface="+mn-lt"/>
              </a:rPr>
              <a:t> to vaccinate </a:t>
            </a:r>
            <a:r>
              <a:rPr lang="en-GB" sz="2400" b="0" i="1" dirty="0" smtClean="0">
                <a:solidFill>
                  <a:schemeClr val="tx1"/>
                </a:solidFill>
                <a:latin typeface="+mn-lt"/>
              </a:rPr>
              <a:t>James Phipps </a:t>
            </a:r>
            <a:r>
              <a:rPr lang="en-GB" sz="2400" b="0" dirty="0" smtClean="0">
                <a:solidFill>
                  <a:schemeClr val="tx1"/>
                </a:solidFill>
                <a:latin typeface="+mn-lt"/>
              </a:rPr>
              <a:t>(8 </a:t>
            </a:r>
            <a:r>
              <a:rPr lang="en-GB" sz="2400" b="0" dirty="0" err="1" smtClean="0">
                <a:solidFill>
                  <a:schemeClr val="tx1"/>
                </a:solidFill>
                <a:latin typeface="+mn-lt"/>
              </a:rPr>
              <a:t>yr</a:t>
            </a:r>
            <a:r>
              <a:rPr lang="en-GB" sz="2400" b="0" dirty="0" smtClean="0">
                <a:solidFill>
                  <a:schemeClr val="tx1"/>
                </a:solidFill>
                <a:latin typeface="+mn-lt"/>
              </a:rPr>
              <a:t> boy).</a:t>
            </a:r>
          </a:p>
          <a:p>
            <a:endParaRPr lang="en-GB" sz="2400" b="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709" y="3236514"/>
            <a:ext cx="2358233" cy="336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0" y="1322394"/>
            <a:ext cx="2470942" cy="168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1674603"/>
      </p:ext>
    </p:extLst>
  </p:cSld>
  <p:clrMapOvr>
    <a:masterClrMapping/>
  </p:clrMapOvr>
  <p:transition xmlns:p14="http://schemas.microsoft.com/office/powerpoint/2010/main">
    <p:zoom dir="in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304800" y="1788303"/>
            <a:ext cx="8534400" cy="395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en-GB" sz="3600" b="0" dirty="0">
                <a:solidFill>
                  <a:srgbClr val="000000"/>
                </a:solidFill>
                <a:latin typeface="+mn-lt"/>
              </a:rPr>
              <a:t>   300 million people died of smallpox in the first three-quarter of the 20</a:t>
            </a:r>
            <a:r>
              <a:rPr lang="en-GB" sz="3600" b="0" baseline="30000" dirty="0">
                <a:solidFill>
                  <a:srgbClr val="000000"/>
                </a:solidFill>
                <a:latin typeface="+mn-lt"/>
              </a:rPr>
              <a:t>th</a:t>
            </a:r>
            <a:r>
              <a:rPr lang="en-GB" sz="3600" b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3600" b="0" dirty="0" smtClean="0">
                <a:solidFill>
                  <a:srgbClr val="000000"/>
                </a:solidFill>
                <a:latin typeface="+mn-lt"/>
              </a:rPr>
              <a:t>Century.</a:t>
            </a:r>
          </a:p>
          <a:p>
            <a:pPr>
              <a:lnSpc>
                <a:spcPct val="12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en-GB" sz="3600" b="0" dirty="0" smtClean="0">
                <a:solidFill>
                  <a:srgbClr val="000000"/>
                </a:solidFill>
                <a:latin typeface="+mn-lt"/>
              </a:rPr>
              <a:t> Smallpox eradicated in 1</a:t>
            </a:r>
            <a:r>
              <a:rPr lang="en-GB" sz="3600" b="0" i="1" dirty="0" smtClean="0">
                <a:solidFill>
                  <a:srgbClr val="000000"/>
                </a:solidFill>
                <a:latin typeface="+mn-lt"/>
              </a:rPr>
              <a:t>979</a:t>
            </a:r>
            <a:r>
              <a:rPr lang="en-GB" sz="3600" b="0" dirty="0" smtClean="0">
                <a:solidFill>
                  <a:srgbClr val="000000"/>
                </a:solidFill>
                <a:latin typeface="+mn-lt"/>
              </a:rPr>
              <a:t> because of mass vaccination programme </a:t>
            </a:r>
          </a:p>
          <a:p>
            <a:pPr>
              <a:lnSpc>
                <a:spcPct val="120000"/>
              </a:lnSpc>
              <a:spcBef>
                <a:spcPct val="50000"/>
              </a:spcBef>
              <a:buFont typeface="Arial" charset="0"/>
              <a:buChar char="•"/>
            </a:pPr>
            <a:endParaRPr lang="en-GB" sz="3600" b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72120" y="428625"/>
            <a:ext cx="77724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4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Smallpox </a:t>
            </a:r>
            <a:r>
              <a:rPr lang="en-US" sz="4400" b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vaccination</a:t>
            </a:r>
            <a:endParaRPr lang="en-US" sz="4400" b="1" kern="0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79937307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1928813" y="357188"/>
            <a:ext cx="53578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dirty="0">
                <a:solidFill>
                  <a:srgbClr val="0000FF"/>
                </a:solidFill>
                <a:latin typeface="+mn-lt"/>
              </a:rPr>
              <a:t>Goals of </a:t>
            </a:r>
            <a:r>
              <a:rPr lang="en-GB" dirty="0" smtClean="0">
                <a:solidFill>
                  <a:srgbClr val="0000FF"/>
                </a:solidFill>
                <a:latin typeface="+mn-lt"/>
              </a:rPr>
              <a:t>vaccination</a:t>
            </a:r>
            <a:endParaRPr lang="en-GB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4340" name="Rectangle 8"/>
          <p:cNvSpPr>
            <a:spLocks noChangeArrowheads="1"/>
          </p:cNvSpPr>
          <p:nvPr/>
        </p:nvSpPr>
        <p:spPr bwMode="auto">
          <a:xfrm>
            <a:off x="437884" y="2081653"/>
            <a:ext cx="7072312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GB" sz="3200" dirty="0"/>
              <a:t> In individuals - prevention of </a:t>
            </a:r>
            <a:r>
              <a:rPr lang="en-GB" sz="3200" dirty="0" smtClean="0"/>
              <a:t>disease</a:t>
            </a:r>
          </a:p>
          <a:p>
            <a:endParaRPr lang="en-GB" sz="3200" dirty="0"/>
          </a:p>
          <a:p>
            <a:pPr>
              <a:buFont typeface="Arial" charset="0"/>
              <a:buChar char="•"/>
            </a:pPr>
            <a:r>
              <a:rPr lang="en-GB" sz="3200" dirty="0"/>
              <a:t> In populations - eradication of disease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00060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591603" y="151114"/>
            <a:ext cx="562791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3200" dirty="0">
                <a:solidFill>
                  <a:srgbClr val="0000FF"/>
                </a:solidFill>
              </a:rPr>
              <a:t>Immunisation </a:t>
            </a:r>
            <a:r>
              <a:rPr lang="en-GB" sz="3200" dirty="0" smtClean="0">
                <a:solidFill>
                  <a:srgbClr val="0000FF"/>
                </a:solidFill>
              </a:rPr>
              <a:t>Schedule in Saudi </a:t>
            </a:r>
            <a:r>
              <a:rPr lang="en-GB" sz="3200" dirty="0" err="1" smtClean="0">
                <a:solidFill>
                  <a:srgbClr val="0000FF"/>
                </a:solidFill>
              </a:rPr>
              <a:t>arabia</a:t>
            </a:r>
            <a:endParaRPr lang="en-GB" sz="3200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047" y="1228332"/>
            <a:ext cx="7879600" cy="487598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48047" y="6314404"/>
            <a:ext cx="67326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 </a:t>
            </a:r>
            <a:r>
              <a:rPr lang="en-GB" b="1" dirty="0" smtClean="0"/>
              <a:t>*BCG </a:t>
            </a:r>
            <a:r>
              <a:rPr lang="en-GB" b="1" dirty="0"/>
              <a:t>(Bacillus </a:t>
            </a:r>
            <a:r>
              <a:rPr lang="en-GB" b="1" dirty="0" err="1"/>
              <a:t>Calmette-Guérin</a:t>
            </a:r>
            <a:r>
              <a:rPr lang="en-GB" b="1" dirty="0"/>
              <a:t>) is the current vaccine </a:t>
            </a:r>
            <a:r>
              <a:rPr lang="en-GB" b="1" dirty="0" smtClean="0"/>
              <a:t>against </a:t>
            </a:r>
            <a:r>
              <a:rPr lang="en-GB" b="1" dirty="0"/>
              <a:t>TB.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176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252</TotalTime>
  <Words>1188</Words>
  <Application>Microsoft Macintosh PowerPoint</Application>
  <PresentationFormat>On-screen Show (4:3)</PresentationFormat>
  <Paragraphs>213</Paragraphs>
  <Slides>49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Module</vt:lpstr>
      <vt:lpstr>MS Org Chart</vt:lpstr>
      <vt:lpstr>VACCINE IMMUNOLOGY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VACCINE IMMUNOLOGY</dc:title>
  <dc:creator>Ayman Mubarak</dc:creator>
  <cp:lastModifiedBy>Ayman Mubarak</cp:lastModifiedBy>
  <cp:revision>37</cp:revision>
  <dcterms:created xsi:type="dcterms:W3CDTF">2015-11-16T17:54:40Z</dcterms:created>
  <dcterms:modified xsi:type="dcterms:W3CDTF">2016-03-26T18:36:35Z</dcterms:modified>
</cp:coreProperties>
</file>