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47"/>
  </p:notesMasterIdLst>
  <p:sldIdLst>
    <p:sldId id="256" r:id="rId2"/>
    <p:sldId id="276" r:id="rId3"/>
    <p:sldId id="257" r:id="rId4"/>
    <p:sldId id="310" r:id="rId5"/>
    <p:sldId id="263" r:id="rId6"/>
    <p:sldId id="277" r:id="rId7"/>
    <p:sldId id="264" r:id="rId8"/>
    <p:sldId id="312" r:id="rId9"/>
    <p:sldId id="279" r:id="rId10"/>
    <p:sldId id="281" r:id="rId11"/>
    <p:sldId id="280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311" r:id="rId21"/>
    <p:sldId id="293" r:id="rId22"/>
    <p:sldId id="290" r:id="rId23"/>
    <p:sldId id="292" r:id="rId24"/>
    <p:sldId id="266" r:id="rId25"/>
    <p:sldId id="294" r:id="rId26"/>
    <p:sldId id="295" r:id="rId27"/>
    <p:sldId id="296" r:id="rId28"/>
    <p:sldId id="297" r:id="rId29"/>
    <p:sldId id="298" r:id="rId30"/>
    <p:sldId id="299" r:id="rId31"/>
    <p:sldId id="300" r:id="rId32"/>
    <p:sldId id="301" r:id="rId33"/>
    <p:sldId id="268" r:id="rId34"/>
    <p:sldId id="269" r:id="rId35"/>
    <p:sldId id="270" r:id="rId36"/>
    <p:sldId id="308" r:id="rId37"/>
    <p:sldId id="271" r:id="rId38"/>
    <p:sldId id="272" r:id="rId39"/>
    <p:sldId id="302" r:id="rId40"/>
    <p:sldId id="303" r:id="rId41"/>
    <p:sldId id="304" r:id="rId42"/>
    <p:sldId id="305" r:id="rId43"/>
    <p:sldId id="306" r:id="rId44"/>
    <p:sldId id="307" r:id="rId45"/>
    <p:sldId id="309" r:id="rId46"/>
  </p:sldIdLst>
  <p:sldSz cx="9144000" cy="6858000" type="screen4x3"/>
  <p:notesSz cx="6858000" cy="9144000"/>
  <p:defaultTextStyle>
    <a:defPPr>
      <a:defRPr lang="ar-EG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0569" autoAdjust="0"/>
  </p:normalViewPr>
  <p:slideViewPr>
    <p:cSldViewPr>
      <p:cViewPr>
        <p:scale>
          <a:sx n="59" d="100"/>
          <a:sy n="59" d="100"/>
        </p:scale>
        <p:origin x="-1650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3F66AA-DC8A-47AC-84B5-5D5EB639E81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EG"/>
        </a:p>
      </dgm:t>
    </dgm:pt>
    <dgm:pt modelId="{CD14319B-01A1-487E-891B-57EF9AFCCADF}">
      <dgm:prSet phldrT="[Text]" custT="1"/>
      <dgm:spPr/>
      <dgm:t>
        <a:bodyPr/>
        <a:lstStyle/>
        <a:p>
          <a:pPr algn="l" rtl="1"/>
          <a:r>
            <a:rPr lang="en-US" sz="3600" b="1" dirty="0" smtClean="0"/>
            <a:t>I-</a:t>
          </a:r>
          <a:r>
            <a:rPr lang="en-US" sz="3600" b="1" dirty="0" err="1" smtClean="0"/>
            <a:t>Valvular</a:t>
          </a:r>
          <a:r>
            <a:rPr lang="en-US" sz="3600" b="1" dirty="0" smtClean="0"/>
            <a:t> </a:t>
          </a:r>
          <a:r>
            <a:rPr lang="en-US" sz="3600" b="1" dirty="0" err="1" smtClean="0"/>
            <a:t>stenosis</a:t>
          </a:r>
          <a:endParaRPr lang="ar-EG" sz="3600" dirty="0"/>
        </a:p>
      </dgm:t>
    </dgm:pt>
    <dgm:pt modelId="{2BFB7B9C-F586-4C1D-AC08-70A37B36DB3F}" type="parTrans" cxnId="{50E1DB2C-E1F6-4782-80EC-AEFAA02C22DC}">
      <dgm:prSet/>
      <dgm:spPr/>
      <dgm:t>
        <a:bodyPr/>
        <a:lstStyle/>
        <a:p>
          <a:pPr rtl="1"/>
          <a:endParaRPr lang="ar-EG"/>
        </a:p>
      </dgm:t>
    </dgm:pt>
    <dgm:pt modelId="{5AC4996A-3BA0-4D74-8056-A961FE752234}" type="sibTrans" cxnId="{50E1DB2C-E1F6-4782-80EC-AEFAA02C22DC}">
      <dgm:prSet/>
      <dgm:spPr/>
      <dgm:t>
        <a:bodyPr/>
        <a:lstStyle/>
        <a:p>
          <a:pPr rtl="1"/>
          <a:endParaRPr lang="ar-EG"/>
        </a:p>
      </dgm:t>
    </dgm:pt>
    <dgm:pt modelId="{51097973-4817-416F-8060-C826EF05158D}">
      <dgm:prSet phldrT="[Text]" custT="1"/>
      <dgm:spPr/>
      <dgm:t>
        <a:bodyPr/>
        <a:lstStyle/>
        <a:p>
          <a:pPr algn="ctr" rtl="1"/>
          <a:r>
            <a:rPr lang="en-US" sz="3600" b="1" dirty="0" smtClean="0"/>
            <a:t>II_ </a:t>
          </a:r>
          <a:r>
            <a:rPr lang="en-US" sz="3600" b="1" dirty="0" err="1" smtClean="0"/>
            <a:t>Valvular</a:t>
          </a:r>
          <a:r>
            <a:rPr lang="en-US" sz="3600" b="1" dirty="0" smtClean="0"/>
            <a:t> insufficiency , </a:t>
          </a:r>
          <a:r>
            <a:rPr lang="en-US" sz="3600" dirty="0" smtClean="0"/>
            <a:t>regurgitation or  incompetence</a:t>
          </a:r>
          <a:r>
            <a:rPr lang="en-US" sz="4700" dirty="0" smtClean="0"/>
            <a:t> </a:t>
          </a:r>
          <a:endParaRPr lang="ar-EG" sz="4700" dirty="0"/>
        </a:p>
      </dgm:t>
    </dgm:pt>
    <dgm:pt modelId="{C78BFA62-A82A-4580-BA81-67E3A61DDA01}" type="parTrans" cxnId="{341074AE-D876-4C2D-8B29-48B96F3C10C2}">
      <dgm:prSet/>
      <dgm:spPr/>
      <dgm:t>
        <a:bodyPr/>
        <a:lstStyle/>
        <a:p>
          <a:pPr rtl="1"/>
          <a:endParaRPr lang="ar-EG"/>
        </a:p>
      </dgm:t>
    </dgm:pt>
    <dgm:pt modelId="{9BC2FAA0-D5B9-4057-A88A-0318A9C3AE2E}" type="sibTrans" cxnId="{341074AE-D876-4C2D-8B29-48B96F3C10C2}">
      <dgm:prSet/>
      <dgm:spPr/>
      <dgm:t>
        <a:bodyPr/>
        <a:lstStyle/>
        <a:p>
          <a:pPr rtl="1"/>
          <a:endParaRPr lang="ar-EG"/>
        </a:p>
      </dgm:t>
    </dgm:pt>
    <dgm:pt modelId="{D2FCF9E6-5612-438A-998E-AD4F79CC2FA0}" type="pres">
      <dgm:prSet presAssocID="{103F66AA-DC8A-47AC-84B5-5D5EB639E81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EG"/>
        </a:p>
      </dgm:t>
    </dgm:pt>
    <dgm:pt modelId="{848481A2-AAB8-499E-885F-D565F8BA1FD4}" type="pres">
      <dgm:prSet presAssocID="{CD14319B-01A1-487E-891B-57EF9AFCCADF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  <dgm:pt modelId="{0F702EB1-E92C-4A5B-8650-6AC4104E1317}" type="pres">
      <dgm:prSet presAssocID="{5AC4996A-3BA0-4D74-8056-A961FE752234}" presName="spacer" presStyleCnt="0"/>
      <dgm:spPr/>
    </dgm:pt>
    <dgm:pt modelId="{A14BA635-85D4-45D4-940E-2B3163B50515}" type="pres">
      <dgm:prSet presAssocID="{51097973-4817-416F-8060-C826EF05158D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</dgm:ptLst>
  <dgm:cxnLst>
    <dgm:cxn modelId="{341074AE-D876-4C2D-8B29-48B96F3C10C2}" srcId="{103F66AA-DC8A-47AC-84B5-5D5EB639E813}" destId="{51097973-4817-416F-8060-C826EF05158D}" srcOrd="1" destOrd="0" parTransId="{C78BFA62-A82A-4580-BA81-67E3A61DDA01}" sibTransId="{9BC2FAA0-D5B9-4057-A88A-0318A9C3AE2E}"/>
    <dgm:cxn modelId="{50E1DB2C-E1F6-4782-80EC-AEFAA02C22DC}" srcId="{103F66AA-DC8A-47AC-84B5-5D5EB639E813}" destId="{CD14319B-01A1-487E-891B-57EF9AFCCADF}" srcOrd="0" destOrd="0" parTransId="{2BFB7B9C-F586-4C1D-AC08-70A37B36DB3F}" sibTransId="{5AC4996A-3BA0-4D74-8056-A961FE752234}"/>
    <dgm:cxn modelId="{D46BD8F6-B81F-467E-B121-EC87F32EF989}" type="presOf" srcId="{103F66AA-DC8A-47AC-84B5-5D5EB639E813}" destId="{D2FCF9E6-5612-438A-998E-AD4F79CC2FA0}" srcOrd="0" destOrd="0" presId="urn:microsoft.com/office/officeart/2005/8/layout/vList2"/>
    <dgm:cxn modelId="{446E73E5-385B-4633-94B4-C84CF7EDA36E}" type="presOf" srcId="{CD14319B-01A1-487E-891B-57EF9AFCCADF}" destId="{848481A2-AAB8-499E-885F-D565F8BA1FD4}" srcOrd="0" destOrd="0" presId="urn:microsoft.com/office/officeart/2005/8/layout/vList2"/>
    <dgm:cxn modelId="{027E2024-EB13-4A51-A43A-36253831362E}" type="presOf" srcId="{51097973-4817-416F-8060-C826EF05158D}" destId="{A14BA635-85D4-45D4-940E-2B3163B50515}" srcOrd="0" destOrd="0" presId="urn:microsoft.com/office/officeart/2005/8/layout/vList2"/>
    <dgm:cxn modelId="{F162D105-4116-4224-9B85-91F019570778}" type="presParOf" srcId="{D2FCF9E6-5612-438A-998E-AD4F79CC2FA0}" destId="{848481A2-AAB8-499E-885F-D565F8BA1FD4}" srcOrd="0" destOrd="0" presId="urn:microsoft.com/office/officeart/2005/8/layout/vList2"/>
    <dgm:cxn modelId="{B1701835-E242-45B7-806D-57D899FFA435}" type="presParOf" srcId="{D2FCF9E6-5612-438A-998E-AD4F79CC2FA0}" destId="{0F702EB1-E92C-4A5B-8650-6AC4104E1317}" srcOrd="1" destOrd="0" presId="urn:microsoft.com/office/officeart/2005/8/layout/vList2"/>
    <dgm:cxn modelId="{21A7A8B8-48CC-430F-862C-48F8C5F11D53}" type="presParOf" srcId="{D2FCF9E6-5612-438A-998E-AD4F79CC2FA0}" destId="{A14BA635-85D4-45D4-940E-2B3163B50515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7617BA-4007-4986-8A64-B1D3E2A451E1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EG"/>
        </a:p>
      </dgm:t>
    </dgm:pt>
    <dgm:pt modelId="{084CBEC8-35D3-486E-B4E0-13BD6BCE4AF1}">
      <dgm:prSet phldrT="[Text]"/>
      <dgm:spPr/>
      <dgm:t>
        <a:bodyPr/>
        <a:lstStyle/>
        <a:p>
          <a:pPr rtl="1"/>
          <a:r>
            <a:rPr lang="en-US" dirty="0" smtClean="0"/>
            <a:t>Medication</a:t>
          </a:r>
          <a:endParaRPr lang="ar-EG" dirty="0"/>
        </a:p>
      </dgm:t>
    </dgm:pt>
    <dgm:pt modelId="{79F1230A-989F-4C59-899F-C43A1C56000F}" type="parTrans" cxnId="{A382096F-D7F1-417F-91A0-644CBE0784D1}">
      <dgm:prSet/>
      <dgm:spPr/>
      <dgm:t>
        <a:bodyPr/>
        <a:lstStyle/>
        <a:p>
          <a:pPr rtl="1"/>
          <a:endParaRPr lang="ar-EG"/>
        </a:p>
      </dgm:t>
    </dgm:pt>
    <dgm:pt modelId="{7461474E-D1F1-4EDB-B5F7-C206025C7F3B}" type="sibTrans" cxnId="{A382096F-D7F1-417F-91A0-644CBE0784D1}">
      <dgm:prSet/>
      <dgm:spPr/>
      <dgm:t>
        <a:bodyPr/>
        <a:lstStyle/>
        <a:p>
          <a:pPr rtl="1"/>
          <a:endParaRPr lang="ar-EG"/>
        </a:p>
      </dgm:t>
    </dgm:pt>
    <dgm:pt modelId="{C1CE2421-46F6-4300-AB7D-A57FE966F801}">
      <dgm:prSet phldrT="[Text]"/>
      <dgm:spPr/>
      <dgm:t>
        <a:bodyPr/>
        <a:lstStyle/>
        <a:p>
          <a:pPr rtl="1"/>
          <a:r>
            <a:rPr lang="en-US" dirty="0" smtClean="0"/>
            <a:t>Surgery </a:t>
          </a:r>
          <a:endParaRPr lang="ar-EG" dirty="0"/>
        </a:p>
      </dgm:t>
    </dgm:pt>
    <dgm:pt modelId="{CF081156-0A67-4066-BD81-EB8EEDB015FF}" type="parTrans" cxnId="{CFC985AA-4B2E-476F-8CD3-37A66B87BCF7}">
      <dgm:prSet/>
      <dgm:spPr/>
      <dgm:t>
        <a:bodyPr/>
        <a:lstStyle/>
        <a:p>
          <a:pPr rtl="1"/>
          <a:endParaRPr lang="ar-EG"/>
        </a:p>
      </dgm:t>
    </dgm:pt>
    <dgm:pt modelId="{E2897C36-F613-45AD-8912-D011B10F7974}" type="sibTrans" cxnId="{CFC985AA-4B2E-476F-8CD3-37A66B87BCF7}">
      <dgm:prSet/>
      <dgm:spPr/>
      <dgm:t>
        <a:bodyPr/>
        <a:lstStyle/>
        <a:p>
          <a:pPr rtl="1"/>
          <a:endParaRPr lang="ar-EG"/>
        </a:p>
      </dgm:t>
    </dgm:pt>
    <dgm:pt modelId="{D2245E40-DBAF-46CC-9FB1-FF979044AD41}">
      <dgm:prSet phldrT="[Text]"/>
      <dgm:spPr/>
      <dgm:t>
        <a:bodyPr/>
        <a:lstStyle/>
        <a:p>
          <a:pPr rtl="1"/>
          <a:r>
            <a:rPr lang="en-US" dirty="0" smtClean="0"/>
            <a:t>Cardiac rehabilitation</a:t>
          </a:r>
          <a:endParaRPr lang="ar-EG" dirty="0"/>
        </a:p>
      </dgm:t>
    </dgm:pt>
    <dgm:pt modelId="{8A3B7C71-F07D-4EA2-99FC-A0EF70EC72A0}" type="parTrans" cxnId="{B9884072-CDEE-42FA-9A76-7B302C9AD7E7}">
      <dgm:prSet/>
      <dgm:spPr/>
      <dgm:t>
        <a:bodyPr/>
        <a:lstStyle/>
        <a:p>
          <a:pPr rtl="1"/>
          <a:endParaRPr lang="ar-EG"/>
        </a:p>
      </dgm:t>
    </dgm:pt>
    <dgm:pt modelId="{E5CC55DF-97D7-4C50-ABCD-259FF54A6965}" type="sibTrans" cxnId="{B9884072-CDEE-42FA-9A76-7B302C9AD7E7}">
      <dgm:prSet/>
      <dgm:spPr/>
      <dgm:t>
        <a:bodyPr/>
        <a:lstStyle/>
        <a:p>
          <a:pPr rtl="1"/>
          <a:endParaRPr lang="ar-EG"/>
        </a:p>
      </dgm:t>
    </dgm:pt>
    <dgm:pt modelId="{95211F49-3D06-4322-8669-FEC4815C18FD}" type="pres">
      <dgm:prSet presAssocID="{367617BA-4007-4986-8A64-B1D3E2A451E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EG"/>
        </a:p>
      </dgm:t>
    </dgm:pt>
    <dgm:pt modelId="{6A258E31-3C91-4EF5-8F03-B02B28D0AD4A}" type="pres">
      <dgm:prSet presAssocID="{084CBEC8-35D3-486E-B4E0-13BD6BCE4AF1}" presName="parentLin" presStyleCnt="0"/>
      <dgm:spPr/>
    </dgm:pt>
    <dgm:pt modelId="{2D36A05F-A438-441A-82BA-704C573E08DE}" type="pres">
      <dgm:prSet presAssocID="{084CBEC8-35D3-486E-B4E0-13BD6BCE4AF1}" presName="parentLeftMargin" presStyleLbl="node1" presStyleIdx="0" presStyleCnt="3"/>
      <dgm:spPr/>
      <dgm:t>
        <a:bodyPr/>
        <a:lstStyle/>
        <a:p>
          <a:pPr rtl="1"/>
          <a:endParaRPr lang="ar-EG"/>
        </a:p>
      </dgm:t>
    </dgm:pt>
    <dgm:pt modelId="{E67A30DC-8708-4C17-9485-9BCCDDD7754A}" type="pres">
      <dgm:prSet presAssocID="{084CBEC8-35D3-486E-B4E0-13BD6BCE4AF1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  <dgm:pt modelId="{4AF1D0D6-FF2E-4604-81BC-956E9B7D5292}" type="pres">
      <dgm:prSet presAssocID="{084CBEC8-35D3-486E-B4E0-13BD6BCE4AF1}" presName="negativeSpace" presStyleCnt="0"/>
      <dgm:spPr/>
    </dgm:pt>
    <dgm:pt modelId="{2449A665-BB05-4E3D-BF59-8B07D915839D}" type="pres">
      <dgm:prSet presAssocID="{084CBEC8-35D3-486E-B4E0-13BD6BCE4AF1}" presName="childText" presStyleLbl="conFgAcc1" presStyleIdx="0" presStyleCnt="3">
        <dgm:presLayoutVars>
          <dgm:bulletEnabled val="1"/>
        </dgm:presLayoutVars>
      </dgm:prSet>
      <dgm:spPr/>
    </dgm:pt>
    <dgm:pt modelId="{72A9BC42-426A-4DFA-9964-FB33078AB504}" type="pres">
      <dgm:prSet presAssocID="{7461474E-D1F1-4EDB-B5F7-C206025C7F3B}" presName="spaceBetweenRectangles" presStyleCnt="0"/>
      <dgm:spPr/>
    </dgm:pt>
    <dgm:pt modelId="{F357C249-ACF9-42EF-9592-D423148BE9F7}" type="pres">
      <dgm:prSet presAssocID="{C1CE2421-46F6-4300-AB7D-A57FE966F801}" presName="parentLin" presStyleCnt="0"/>
      <dgm:spPr/>
    </dgm:pt>
    <dgm:pt modelId="{64BA6126-06BE-4DD3-B2B5-A5009FD94A17}" type="pres">
      <dgm:prSet presAssocID="{C1CE2421-46F6-4300-AB7D-A57FE966F801}" presName="parentLeftMargin" presStyleLbl="node1" presStyleIdx="0" presStyleCnt="3"/>
      <dgm:spPr/>
      <dgm:t>
        <a:bodyPr/>
        <a:lstStyle/>
        <a:p>
          <a:pPr rtl="1"/>
          <a:endParaRPr lang="ar-EG"/>
        </a:p>
      </dgm:t>
    </dgm:pt>
    <dgm:pt modelId="{2CB695B4-EFAF-4649-ACE4-2F24223399EE}" type="pres">
      <dgm:prSet presAssocID="{C1CE2421-46F6-4300-AB7D-A57FE966F801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  <dgm:pt modelId="{4B86AC27-DFBA-416E-B35D-339F15E4EBA0}" type="pres">
      <dgm:prSet presAssocID="{C1CE2421-46F6-4300-AB7D-A57FE966F801}" presName="negativeSpace" presStyleCnt="0"/>
      <dgm:spPr/>
    </dgm:pt>
    <dgm:pt modelId="{BADE531F-21F5-4703-8AB5-BCE123DB3132}" type="pres">
      <dgm:prSet presAssocID="{C1CE2421-46F6-4300-AB7D-A57FE966F801}" presName="childText" presStyleLbl="conFgAcc1" presStyleIdx="1" presStyleCnt="3">
        <dgm:presLayoutVars>
          <dgm:bulletEnabled val="1"/>
        </dgm:presLayoutVars>
      </dgm:prSet>
      <dgm:spPr/>
    </dgm:pt>
    <dgm:pt modelId="{F5A33B09-600E-469C-9818-9F8408C4809B}" type="pres">
      <dgm:prSet presAssocID="{E2897C36-F613-45AD-8912-D011B10F7974}" presName="spaceBetweenRectangles" presStyleCnt="0"/>
      <dgm:spPr/>
    </dgm:pt>
    <dgm:pt modelId="{F1B2F29B-0FA1-463D-A554-F832CF31357F}" type="pres">
      <dgm:prSet presAssocID="{D2245E40-DBAF-46CC-9FB1-FF979044AD41}" presName="parentLin" presStyleCnt="0"/>
      <dgm:spPr/>
    </dgm:pt>
    <dgm:pt modelId="{A73F0D31-97EE-4B1B-A9F7-F70E02372504}" type="pres">
      <dgm:prSet presAssocID="{D2245E40-DBAF-46CC-9FB1-FF979044AD41}" presName="parentLeftMargin" presStyleLbl="node1" presStyleIdx="1" presStyleCnt="3"/>
      <dgm:spPr/>
      <dgm:t>
        <a:bodyPr/>
        <a:lstStyle/>
        <a:p>
          <a:pPr rtl="1"/>
          <a:endParaRPr lang="ar-EG"/>
        </a:p>
      </dgm:t>
    </dgm:pt>
    <dgm:pt modelId="{A182FAD2-DABA-44D8-A646-282D24EA4AF2}" type="pres">
      <dgm:prSet presAssocID="{D2245E40-DBAF-46CC-9FB1-FF979044AD4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  <dgm:pt modelId="{DC42EAB2-F2C0-4B42-81EE-7625F1AC413C}" type="pres">
      <dgm:prSet presAssocID="{D2245E40-DBAF-46CC-9FB1-FF979044AD41}" presName="negativeSpace" presStyleCnt="0"/>
      <dgm:spPr/>
    </dgm:pt>
    <dgm:pt modelId="{FA661D3C-2856-4AC7-9B88-35AF4C03A0A3}" type="pres">
      <dgm:prSet presAssocID="{D2245E40-DBAF-46CC-9FB1-FF979044AD41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9DA4FB50-DE67-4B20-81D1-3D5D254C9C5F}" type="presOf" srcId="{C1CE2421-46F6-4300-AB7D-A57FE966F801}" destId="{2CB695B4-EFAF-4649-ACE4-2F24223399EE}" srcOrd="1" destOrd="0" presId="urn:microsoft.com/office/officeart/2005/8/layout/list1"/>
    <dgm:cxn modelId="{28EEDFFF-D4AF-4179-B136-E4579C4BAED2}" type="presOf" srcId="{D2245E40-DBAF-46CC-9FB1-FF979044AD41}" destId="{A73F0D31-97EE-4B1B-A9F7-F70E02372504}" srcOrd="0" destOrd="0" presId="urn:microsoft.com/office/officeart/2005/8/layout/list1"/>
    <dgm:cxn modelId="{262C828E-098D-4802-8496-E263E63F07AD}" type="presOf" srcId="{084CBEC8-35D3-486E-B4E0-13BD6BCE4AF1}" destId="{E67A30DC-8708-4C17-9485-9BCCDDD7754A}" srcOrd="1" destOrd="0" presId="urn:microsoft.com/office/officeart/2005/8/layout/list1"/>
    <dgm:cxn modelId="{26C49833-3B1F-4A13-BFB2-848B135400EC}" type="presOf" srcId="{C1CE2421-46F6-4300-AB7D-A57FE966F801}" destId="{64BA6126-06BE-4DD3-B2B5-A5009FD94A17}" srcOrd="0" destOrd="0" presId="urn:microsoft.com/office/officeart/2005/8/layout/list1"/>
    <dgm:cxn modelId="{6D632A15-F52E-4547-B1A5-01AF96796490}" type="presOf" srcId="{084CBEC8-35D3-486E-B4E0-13BD6BCE4AF1}" destId="{2D36A05F-A438-441A-82BA-704C573E08DE}" srcOrd="0" destOrd="0" presId="urn:microsoft.com/office/officeart/2005/8/layout/list1"/>
    <dgm:cxn modelId="{3C88C608-6E26-4B92-B661-70CD90AAFD69}" type="presOf" srcId="{D2245E40-DBAF-46CC-9FB1-FF979044AD41}" destId="{A182FAD2-DABA-44D8-A646-282D24EA4AF2}" srcOrd="1" destOrd="0" presId="urn:microsoft.com/office/officeart/2005/8/layout/list1"/>
    <dgm:cxn modelId="{B9884072-CDEE-42FA-9A76-7B302C9AD7E7}" srcId="{367617BA-4007-4986-8A64-B1D3E2A451E1}" destId="{D2245E40-DBAF-46CC-9FB1-FF979044AD41}" srcOrd="2" destOrd="0" parTransId="{8A3B7C71-F07D-4EA2-99FC-A0EF70EC72A0}" sibTransId="{E5CC55DF-97D7-4C50-ABCD-259FF54A6965}"/>
    <dgm:cxn modelId="{A382096F-D7F1-417F-91A0-644CBE0784D1}" srcId="{367617BA-4007-4986-8A64-B1D3E2A451E1}" destId="{084CBEC8-35D3-486E-B4E0-13BD6BCE4AF1}" srcOrd="0" destOrd="0" parTransId="{79F1230A-989F-4C59-899F-C43A1C56000F}" sibTransId="{7461474E-D1F1-4EDB-B5F7-C206025C7F3B}"/>
    <dgm:cxn modelId="{AF96BDBB-23DA-467C-B773-226CADFC3D29}" type="presOf" srcId="{367617BA-4007-4986-8A64-B1D3E2A451E1}" destId="{95211F49-3D06-4322-8669-FEC4815C18FD}" srcOrd="0" destOrd="0" presId="urn:microsoft.com/office/officeart/2005/8/layout/list1"/>
    <dgm:cxn modelId="{CFC985AA-4B2E-476F-8CD3-37A66B87BCF7}" srcId="{367617BA-4007-4986-8A64-B1D3E2A451E1}" destId="{C1CE2421-46F6-4300-AB7D-A57FE966F801}" srcOrd="1" destOrd="0" parTransId="{CF081156-0A67-4066-BD81-EB8EEDB015FF}" sibTransId="{E2897C36-F613-45AD-8912-D011B10F7974}"/>
    <dgm:cxn modelId="{C399A944-EE5F-4B82-B1A2-B686325B011F}" type="presParOf" srcId="{95211F49-3D06-4322-8669-FEC4815C18FD}" destId="{6A258E31-3C91-4EF5-8F03-B02B28D0AD4A}" srcOrd="0" destOrd="0" presId="urn:microsoft.com/office/officeart/2005/8/layout/list1"/>
    <dgm:cxn modelId="{049A35F0-4FC0-4370-8863-868494BD1822}" type="presParOf" srcId="{6A258E31-3C91-4EF5-8F03-B02B28D0AD4A}" destId="{2D36A05F-A438-441A-82BA-704C573E08DE}" srcOrd="0" destOrd="0" presId="urn:microsoft.com/office/officeart/2005/8/layout/list1"/>
    <dgm:cxn modelId="{0891FD7C-A682-4ADF-9BF9-219D012E3210}" type="presParOf" srcId="{6A258E31-3C91-4EF5-8F03-B02B28D0AD4A}" destId="{E67A30DC-8708-4C17-9485-9BCCDDD7754A}" srcOrd="1" destOrd="0" presId="urn:microsoft.com/office/officeart/2005/8/layout/list1"/>
    <dgm:cxn modelId="{24EE24EE-7714-48CA-9A82-59D0D9FB4FC0}" type="presParOf" srcId="{95211F49-3D06-4322-8669-FEC4815C18FD}" destId="{4AF1D0D6-FF2E-4604-81BC-956E9B7D5292}" srcOrd="1" destOrd="0" presId="urn:microsoft.com/office/officeart/2005/8/layout/list1"/>
    <dgm:cxn modelId="{6F24EA64-EE2A-4185-B090-F50D6A053863}" type="presParOf" srcId="{95211F49-3D06-4322-8669-FEC4815C18FD}" destId="{2449A665-BB05-4E3D-BF59-8B07D915839D}" srcOrd="2" destOrd="0" presId="urn:microsoft.com/office/officeart/2005/8/layout/list1"/>
    <dgm:cxn modelId="{0A3D6B7D-2395-41D3-A7D5-D8583F296366}" type="presParOf" srcId="{95211F49-3D06-4322-8669-FEC4815C18FD}" destId="{72A9BC42-426A-4DFA-9964-FB33078AB504}" srcOrd="3" destOrd="0" presId="urn:microsoft.com/office/officeart/2005/8/layout/list1"/>
    <dgm:cxn modelId="{E6D2FFF2-C5CC-44D5-9D2D-D8521ABB034C}" type="presParOf" srcId="{95211F49-3D06-4322-8669-FEC4815C18FD}" destId="{F357C249-ACF9-42EF-9592-D423148BE9F7}" srcOrd="4" destOrd="0" presId="urn:microsoft.com/office/officeart/2005/8/layout/list1"/>
    <dgm:cxn modelId="{F013F138-47DC-4085-B110-59F5A39458E5}" type="presParOf" srcId="{F357C249-ACF9-42EF-9592-D423148BE9F7}" destId="{64BA6126-06BE-4DD3-B2B5-A5009FD94A17}" srcOrd="0" destOrd="0" presId="urn:microsoft.com/office/officeart/2005/8/layout/list1"/>
    <dgm:cxn modelId="{E29538A7-8B29-4AAF-B94F-F12D02174868}" type="presParOf" srcId="{F357C249-ACF9-42EF-9592-D423148BE9F7}" destId="{2CB695B4-EFAF-4649-ACE4-2F24223399EE}" srcOrd="1" destOrd="0" presId="urn:microsoft.com/office/officeart/2005/8/layout/list1"/>
    <dgm:cxn modelId="{83DB2B61-1AB7-4A5D-A468-6F82498709B5}" type="presParOf" srcId="{95211F49-3D06-4322-8669-FEC4815C18FD}" destId="{4B86AC27-DFBA-416E-B35D-339F15E4EBA0}" srcOrd="5" destOrd="0" presId="urn:microsoft.com/office/officeart/2005/8/layout/list1"/>
    <dgm:cxn modelId="{027A436A-FAAE-4669-8C00-AB4E21A19DDF}" type="presParOf" srcId="{95211F49-3D06-4322-8669-FEC4815C18FD}" destId="{BADE531F-21F5-4703-8AB5-BCE123DB3132}" srcOrd="6" destOrd="0" presId="urn:microsoft.com/office/officeart/2005/8/layout/list1"/>
    <dgm:cxn modelId="{8F4F3B6F-9707-4CF5-B7BC-25327324E4CF}" type="presParOf" srcId="{95211F49-3D06-4322-8669-FEC4815C18FD}" destId="{F5A33B09-600E-469C-9818-9F8408C4809B}" srcOrd="7" destOrd="0" presId="urn:microsoft.com/office/officeart/2005/8/layout/list1"/>
    <dgm:cxn modelId="{04375A3B-B825-47D4-9F50-1B7208823C77}" type="presParOf" srcId="{95211F49-3D06-4322-8669-FEC4815C18FD}" destId="{F1B2F29B-0FA1-463D-A554-F832CF31357F}" srcOrd="8" destOrd="0" presId="urn:microsoft.com/office/officeart/2005/8/layout/list1"/>
    <dgm:cxn modelId="{31DF344B-DE1B-44E2-92D6-CD12FE3DEF8B}" type="presParOf" srcId="{F1B2F29B-0FA1-463D-A554-F832CF31357F}" destId="{A73F0D31-97EE-4B1B-A9F7-F70E02372504}" srcOrd="0" destOrd="0" presId="urn:microsoft.com/office/officeart/2005/8/layout/list1"/>
    <dgm:cxn modelId="{7CB6818F-CD8E-4962-A163-C6CFE93F0E69}" type="presParOf" srcId="{F1B2F29B-0FA1-463D-A554-F832CF31357F}" destId="{A182FAD2-DABA-44D8-A646-282D24EA4AF2}" srcOrd="1" destOrd="0" presId="urn:microsoft.com/office/officeart/2005/8/layout/list1"/>
    <dgm:cxn modelId="{02C254D3-C017-4FE5-A032-6BD70D65277C}" type="presParOf" srcId="{95211F49-3D06-4322-8669-FEC4815C18FD}" destId="{DC42EAB2-F2C0-4B42-81EE-7625F1AC413C}" srcOrd="9" destOrd="0" presId="urn:microsoft.com/office/officeart/2005/8/layout/list1"/>
    <dgm:cxn modelId="{03699818-D6CC-419A-8E57-7822613918EB}" type="presParOf" srcId="{95211F49-3D06-4322-8669-FEC4815C18FD}" destId="{FA661D3C-2856-4AC7-9B88-35AF4C03A0A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8481A2-AAB8-499E-885F-D565F8BA1FD4}">
      <dsp:nvSpPr>
        <dsp:cNvPr id="0" name=""/>
        <dsp:cNvSpPr/>
      </dsp:nvSpPr>
      <dsp:spPr>
        <a:xfrm>
          <a:off x="0" y="572331"/>
          <a:ext cx="8229600" cy="15970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/>
            <a:t>I-</a:t>
          </a:r>
          <a:r>
            <a:rPr lang="en-US" sz="3600" b="1" kern="1200" dirty="0" err="1" smtClean="0"/>
            <a:t>Valvular</a:t>
          </a:r>
          <a:r>
            <a:rPr lang="en-US" sz="3600" b="1" kern="1200" dirty="0" smtClean="0"/>
            <a:t> </a:t>
          </a:r>
          <a:r>
            <a:rPr lang="en-US" sz="3600" b="1" kern="1200" dirty="0" err="1" smtClean="0"/>
            <a:t>stenosis</a:t>
          </a:r>
          <a:endParaRPr lang="ar-EG" sz="3600" kern="1200" dirty="0"/>
        </a:p>
      </dsp:txBody>
      <dsp:txXfrm>
        <a:off x="77962" y="650293"/>
        <a:ext cx="8073676" cy="1441126"/>
      </dsp:txXfrm>
    </dsp:sp>
    <dsp:sp modelId="{A14BA635-85D4-45D4-940E-2B3163B50515}">
      <dsp:nvSpPr>
        <dsp:cNvPr id="0" name=""/>
        <dsp:cNvSpPr/>
      </dsp:nvSpPr>
      <dsp:spPr>
        <a:xfrm>
          <a:off x="0" y="2356581"/>
          <a:ext cx="8229600" cy="15970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/>
            <a:t>II_ </a:t>
          </a:r>
          <a:r>
            <a:rPr lang="en-US" sz="3600" b="1" kern="1200" dirty="0" err="1" smtClean="0"/>
            <a:t>Valvular</a:t>
          </a:r>
          <a:r>
            <a:rPr lang="en-US" sz="3600" b="1" kern="1200" dirty="0" smtClean="0"/>
            <a:t> insufficiency , </a:t>
          </a:r>
          <a:r>
            <a:rPr lang="en-US" sz="3600" kern="1200" dirty="0" smtClean="0"/>
            <a:t>regurgitation or  incompetence</a:t>
          </a:r>
          <a:r>
            <a:rPr lang="en-US" sz="4700" kern="1200" dirty="0" smtClean="0"/>
            <a:t> </a:t>
          </a:r>
          <a:endParaRPr lang="ar-EG" sz="4700" kern="1200" dirty="0"/>
        </a:p>
      </dsp:txBody>
      <dsp:txXfrm>
        <a:off x="77962" y="2434543"/>
        <a:ext cx="8073676" cy="14411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49A665-BB05-4E3D-BF59-8B07D915839D}">
      <dsp:nvSpPr>
        <dsp:cNvPr id="0" name=""/>
        <dsp:cNvSpPr/>
      </dsp:nvSpPr>
      <dsp:spPr>
        <a:xfrm>
          <a:off x="0" y="543261"/>
          <a:ext cx="82296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7A30DC-8708-4C17-9485-9BCCDDD7754A}">
      <dsp:nvSpPr>
        <dsp:cNvPr id="0" name=""/>
        <dsp:cNvSpPr/>
      </dsp:nvSpPr>
      <dsp:spPr>
        <a:xfrm>
          <a:off x="411480" y="41421"/>
          <a:ext cx="5760720" cy="1003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Medication</a:t>
          </a:r>
          <a:endParaRPr lang="ar-EG" sz="3400" kern="1200" dirty="0"/>
        </a:p>
      </dsp:txBody>
      <dsp:txXfrm>
        <a:off x="460476" y="90417"/>
        <a:ext cx="5662728" cy="905688"/>
      </dsp:txXfrm>
    </dsp:sp>
    <dsp:sp modelId="{BADE531F-21F5-4703-8AB5-BCE123DB3132}">
      <dsp:nvSpPr>
        <dsp:cNvPr id="0" name=""/>
        <dsp:cNvSpPr/>
      </dsp:nvSpPr>
      <dsp:spPr>
        <a:xfrm>
          <a:off x="0" y="2085501"/>
          <a:ext cx="82296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B695B4-EFAF-4649-ACE4-2F24223399EE}">
      <dsp:nvSpPr>
        <dsp:cNvPr id="0" name=""/>
        <dsp:cNvSpPr/>
      </dsp:nvSpPr>
      <dsp:spPr>
        <a:xfrm>
          <a:off x="411480" y="1583661"/>
          <a:ext cx="5760720" cy="1003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Surgery </a:t>
          </a:r>
          <a:endParaRPr lang="ar-EG" sz="3400" kern="1200" dirty="0"/>
        </a:p>
      </dsp:txBody>
      <dsp:txXfrm>
        <a:off x="460476" y="1632657"/>
        <a:ext cx="5662728" cy="905688"/>
      </dsp:txXfrm>
    </dsp:sp>
    <dsp:sp modelId="{FA661D3C-2856-4AC7-9B88-35AF4C03A0A3}">
      <dsp:nvSpPr>
        <dsp:cNvPr id="0" name=""/>
        <dsp:cNvSpPr/>
      </dsp:nvSpPr>
      <dsp:spPr>
        <a:xfrm>
          <a:off x="0" y="3627741"/>
          <a:ext cx="82296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82FAD2-DABA-44D8-A646-282D24EA4AF2}">
      <dsp:nvSpPr>
        <dsp:cNvPr id="0" name=""/>
        <dsp:cNvSpPr/>
      </dsp:nvSpPr>
      <dsp:spPr>
        <a:xfrm>
          <a:off x="411480" y="3125901"/>
          <a:ext cx="5760720" cy="10036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511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Cardiac rehabilitation</a:t>
          </a:r>
          <a:endParaRPr lang="ar-EG" sz="3400" kern="1200" dirty="0"/>
        </a:p>
      </dsp:txBody>
      <dsp:txXfrm>
        <a:off x="460476" y="3174897"/>
        <a:ext cx="5662728" cy="9056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65C066E-51A6-4820-81B3-208210187FDC}" type="datetimeFigureOut">
              <a:rPr lang="ar-EG" smtClean="0"/>
              <a:pPr/>
              <a:t>26/05/1437</a:t>
            </a:fld>
            <a:endParaRPr lang="ar-E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E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7617FAB-5637-4FC2-A0E8-69A747256A3C}" type="slidenum">
              <a:rPr lang="ar-EG" smtClean="0"/>
              <a:pPr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771268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17FAB-5637-4FC2-A0E8-69A747256A3C}" type="slidenum">
              <a:rPr lang="ar-EG" smtClean="0"/>
              <a:pPr/>
              <a:t>1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105203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81A717-589D-48FD-A5AA-2484496E256A}" type="slidenum">
              <a:rPr lang="en-US"/>
              <a:pPr/>
              <a:t>2</a:t>
            </a:fld>
            <a:endParaRPr 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EG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dirty="0" smtClean="0"/>
              <a:t>Rheumatic fever is an inflammatory disease that can develop as a complication of inadequately treated strep throat or scarlet fever. Strep throat and scarlet fever are caused by an infection with group a streptococcus bacterium.</a:t>
            </a:r>
          </a:p>
          <a:p>
            <a:pPr algn="l"/>
            <a:r>
              <a:rPr lang="en-US" dirty="0" smtClean="0"/>
              <a:t>it can develop in younger children and adults.</a:t>
            </a:r>
          </a:p>
          <a:p>
            <a:pPr algn="l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17FAB-5637-4FC2-A0E8-69A747256A3C}" type="slidenum">
              <a:rPr lang="ar-EG" smtClean="0"/>
              <a:pPr/>
              <a:t>7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1653797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Aschoff's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bodies or nodules are characteristic lesion of acute rheumatic fever</a:t>
            </a:r>
          </a:p>
          <a:p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Aschoff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nodules are globular, elliptic, or fusiform microscopic structures.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There are three phases in the development of the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Aschoff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body :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 Early (exudative, degenerative) phase:(upto4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weeks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Intermediate (proliferative or granulomatous) phase: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4-13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wks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Late (fibrous or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healing)phase.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3 to 4 months the healing phase is reached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charcterized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by regression and fibrosis of the nodule. </a:t>
            </a:r>
            <a:endParaRPr lang="en-US" dirty="0" smtClean="0"/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17FAB-5637-4FC2-A0E8-69A747256A3C}" type="slidenum">
              <a:rPr lang="ar-EG" smtClean="0"/>
              <a:pPr/>
              <a:t>8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8054506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2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EG" smtClean="0"/>
          </a:p>
        </p:txBody>
      </p:sp>
      <p:sp>
        <p:nvSpPr>
          <p:cNvPr id="172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9EECCE6-B91D-4973-AC5A-25199A1DC037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0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EG" smtClean="0"/>
          </a:p>
        </p:txBody>
      </p:sp>
      <p:sp>
        <p:nvSpPr>
          <p:cNvPr id="160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39D5845-5AA4-42D1-8C24-DCBD671598C3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7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EG" smtClean="0"/>
          </a:p>
        </p:txBody>
      </p:sp>
      <p:sp>
        <p:nvSpPr>
          <p:cNvPr id="177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8C88A3A-6170-41C2-853E-192D417B93ED}" type="slidenum">
              <a:rPr lang="en-US" smtClean="0"/>
              <a:pPr/>
              <a:t>25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D297E-53E9-456F-9C2F-ACB936227FE4}" type="datetimeFigureOut">
              <a:rPr lang="ar-EG" smtClean="0"/>
              <a:pPr/>
              <a:t>26/05/1437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9177-4905-4173-9306-864D328B22F2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D297E-53E9-456F-9C2F-ACB936227FE4}" type="datetimeFigureOut">
              <a:rPr lang="ar-EG" smtClean="0"/>
              <a:pPr/>
              <a:t>26/05/1437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9177-4905-4173-9306-864D328B22F2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D297E-53E9-456F-9C2F-ACB936227FE4}" type="datetimeFigureOut">
              <a:rPr lang="ar-EG" smtClean="0"/>
              <a:pPr/>
              <a:t>26/05/1437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9177-4905-4173-9306-864D328B22F2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641A4-0857-4847-B169-C431B2A7AF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D297E-53E9-456F-9C2F-ACB936227FE4}" type="datetimeFigureOut">
              <a:rPr lang="ar-EG" smtClean="0"/>
              <a:pPr/>
              <a:t>26/05/1437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9177-4905-4173-9306-864D328B22F2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D297E-53E9-456F-9C2F-ACB936227FE4}" type="datetimeFigureOut">
              <a:rPr lang="ar-EG" smtClean="0"/>
              <a:pPr/>
              <a:t>26/05/1437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9177-4905-4173-9306-864D328B22F2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D297E-53E9-456F-9C2F-ACB936227FE4}" type="datetimeFigureOut">
              <a:rPr lang="ar-EG" smtClean="0"/>
              <a:pPr/>
              <a:t>26/05/1437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9177-4905-4173-9306-864D328B22F2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D297E-53E9-456F-9C2F-ACB936227FE4}" type="datetimeFigureOut">
              <a:rPr lang="ar-EG" smtClean="0"/>
              <a:pPr/>
              <a:t>26/05/1437</a:t>
            </a:fld>
            <a:endParaRPr lang="ar-E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9177-4905-4173-9306-864D328B22F2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D297E-53E9-456F-9C2F-ACB936227FE4}" type="datetimeFigureOut">
              <a:rPr lang="ar-EG" smtClean="0"/>
              <a:pPr/>
              <a:t>26/05/1437</a:t>
            </a:fld>
            <a:endParaRPr lang="ar-E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9177-4905-4173-9306-864D328B22F2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D297E-53E9-456F-9C2F-ACB936227FE4}" type="datetimeFigureOut">
              <a:rPr lang="ar-EG" smtClean="0"/>
              <a:pPr/>
              <a:t>26/05/1437</a:t>
            </a:fld>
            <a:endParaRPr lang="ar-E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9177-4905-4173-9306-864D328B22F2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D297E-53E9-456F-9C2F-ACB936227FE4}" type="datetimeFigureOut">
              <a:rPr lang="ar-EG" smtClean="0"/>
              <a:pPr/>
              <a:t>26/05/1437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9177-4905-4173-9306-864D328B22F2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D297E-53E9-456F-9C2F-ACB936227FE4}" type="datetimeFigureOut">
              <a:rPr lang="ar-EG" smtClean="0"/>
              <a:pPr/>
              <a:t>26/05/1437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9177-4905-4173-9306-864D328B22F2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DD297E-53E9-456F-9C2F-ACB936227FE4}" type="datetimeFigureOut">
              <a:rPr lang="ar-EG" smtClean="0"/>
              <a:pPr/>
              <a:t>26/05/1437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69177-4905-4173-9306-864D328B22F2}" type="slidenum">
              <a:rPr lang="ar-EG" smtClean="0"/>
              <a:pPr/>
              <a:t>‹#›</a:t>
            </a:fld>
            <a:endParaRPr lang="ar-E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EG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en.wikipedia.org/wiki/Mitral_valve_stenosis" TargetMode="External"/><Relationship Id="rId5" Type="http://schemas.openxmlformats.org/officeDocument/2006/relationships/hyperlink" Target="http://en.wikipedia.org/wiki/Heart" TargetMode="External"/><Relationship Id="rId4" Type="http://schemas.openxmlformats.org/officeDocument/2006/relationships/hyperlink" Target="http://en.wikipedia.org/wiki/Mitral_valve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Heart_failure" TargetMode="External"/><Relationship Id="rId2" Type="http://schemas.openxmlformats.org/officeDocument/2006/relationships/hyperlink" Target="http://en.wikipedia.org/wiki/Atrial_fibrillation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edicinenet.com/mitral_valve_prolapse/article.htm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dicinenet.com/cardiac_catheterization/article.htm" TargetMode="External"/><Relationship Id="rId2" Type="http://schemas.openxmlformats.org/officeDocument/2006/relationships/hyperlink" Target="http://www.medicinenet.com/echocardiogram/article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edicinenet.com/mri_scan/article.htm" TargetMode="Externa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dicinenet.com/high_blood_pressure_hypertension/article.htm" TargetMode="External"/><Relationship Id="rId2" Type="http://schemas.openxmlformats.org/officeDocument/2006/relationships/hyperlink" Target="http://www.medicinenet.com/ace_inhibitors/article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edicinenet.com/beta_blockers/article.htm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dicinenet.com/congenital_heart_disease/article.ht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medicinenet.com/endocarditis/article.htm" TargetMode="External"/><Relationship Id="rId4" Type="http://schemas.openxmlformats.org/officeDocument/2006/relationships/hyperlink" Target="http://www.medicinenet.com/script/main/art.asp?articlekey=11963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43050"/>
            <a:ext cx="7772400" cy="1357322"/>
          </a:xfrm>
        </p:spPr>
        <p:txBody>
          <a:bodyPr/>
          <a:lstStyle/>
          <a:p>
            <a:r>
              <a:rPr lang="en-US" dirty="0" err="1" smtClean="0"/>
              <a:t>Valvular</a:t>
            </a:r>
            <a:r>
              <a:rPr lang="en-US" dirty="0" smtClean="0"/>
              <a:t> heart disease</a:t>
            </a:r>
            <a:endParaRPr lang="ar-E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8992" y="5072074"/>
            <a:ext cx="2786082" cy="566726"/>
          </a:xfrm>
        </p:spPr>
        <p:txBody>
          <a:bodyPr>
            <a:normAutofit lnSpcReduction="10000"/>
          </a:bodyPr>
          <a:lstStyle/>
          <a:p>
            <a:pPr algn="r"/>
            <a:r>
              <a:rPr lang="en-US" dirty="0" smtClean="0">
                <a:solidFill>
                  <a:srgbClr val="FF0000"/>
                </a:solidFill>
                <a:latin typeface="Agency FB" pitchFamily="34" charset="0"/>
              </a:rPr>
              <a:t>Dr. Rehab F. </a:t>
            </a:r>
            <a:r>
              <a:rPr lang="en-US" dirty="0" err="1" smtClean="0">
                <a:solidFill>
                  <a:srgbClr val="FF0000"/>
                </a:solidFill>
                <a:latin typeface="Agency FB" pitchFamily="34" charset="0"/>
              </a:rPr>
              <a:t>Gwada</a:t>
            </a:r>
            <a:endParaRPr lang="ar-EG" dirty="0">
              <a:solidFill>
                <a:srgbClr val="FF0000"/>
              </a:solidFill>
              <a:latin typeface="Agency FB" pitchFamily="34" charset="0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2714620"/>
            <a:ext cx="260985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Signs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/>
            <a:r>
              <a:rPr lang="en-US" sz="2800" dirty="0" smtClean="0"/>
              <a:t>systolic BP increases while diastolic BP decreases, creating a </a:t>
            </a:r>
            <a:r>
              <a:rPr lang="en-US" sz="2800" dirty="0" smtClean="0">
                <a:solidFill>
                  <a:srgbClr val="0070C0"/>
                </a:solidFill>
              </a:rPr>
              <a:t>widened pulse pressure</a:t>
            </a:r>
          </a:p>
          <a:p>
            <a:pPr algn="l" rtl="0" eaLnBrk="1" hangingPunct="1"/>
            <a:r>
              <a:rPr lang="en-US" sz="2800" dirty="0" smtClean="0"/>
              <a:t>the LV impulse displaced downward and laterally</a:t>
            </a:r>
          </a:p>
          <a:p>
            <a:pPr algn="l" rtl="0" eaLnBrk="1" hangingPunct="1"/>
            <a:r>
              <a:rPr lang="en-US" sz="2800" dirty="0" smtClean="0"/>
              <a:t>normal 1st heart sound (S1)</a:t>
            </a:r>
          </a:p>
          <a:p>
            <a:pPr algn="l" rtl="0" eaLnBrk="1" hangingPunct="1"/>
            <a:r>
              <a:rPr lang="en-US" sz="2800" dirty="0" smtClean="0"/>
              <a:t>loud, sharp </a:t>
            </a:r>
            <a:r>
              <a:rPr lang="en-US" sz="2800" dirty="0" smtClean="0"/>
              <a:t>or slapping 2nd </a:t>
            </a:r>
            <a:r>
              <a:rPr lang="en-US" sz="2800" dirty="0" smtClean="0"/>
              <a:t>heart sound (S2) </a:t>
            </a:r>
          </a:p>
          <a:p>
            <a:pPr algn="l" rtl="0" eaLnBrk="1" hangingPunct="1"/>
            <a:r>
              <a:rPr lang="en-US" sz="2800" dirty="0" smtClean="0"/>
              <a:t>The </a:t>
            </a:r>
            <a:r>
              <a:rPr lang="en-US" sz="2800" dirty="0" smtClean="0">
                <a:solidFill>
                  <a:srgbClr val="0070C0"/>
                </a:solidFill>
              </a:rPr>
              <a:t>murmur </a:t>
            </a:r>
            <a:r>
              <a:rPr lang="en-US" sz="2800" dirty="0" smtClean="0"/>
              <a:t>of AR is blowing, high-pitched</a:t>
            </a:r>
            <a:r>
              <a:rPr lang="en-US" sz="2800" dirty="0" smtClean="0">
                <a:solidFill>
                  <a:srgbClr val="0070C0"/>
                </a:solidFill>
              </a:rPr>
              <a:t>, diastolic</a:t>
            </a:r>
            <a:r>
              <a:rPr lang="en-US" sz="28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04088"/>
            <a:ext cx="8305800" cy="132624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/>
              <a:t>Symptoms</a:t>
            </a:r>
          </a:p>
        </p:txBody>
      </p:sp>
      <p:sp>
        <p:nvSpPr>
          <p:cNvPr id="9219" name="Rectangle 5"/>
          <p:cNvSpPr>
            <a:spLocks noChangeArrowheads="1"/>
          </p:cNvSpPr>
          <p:nvPr/>
        </p:nvSpPr>
        <p:spPr bwMode="auto">
          <a:xfrm>
            <a:off x="0" y="1390650"/>
            <a:ext cx="9144000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rtl="0"/>
            <a:endParaRPr lang="en-US" dirty="0">
              <a:latin typeface="Arial" pitchFamily="34" charset="0"/>
            </a:endParaRPr>
          </a:p>
          <a:p>
            <a:pPr algn="l" rtl="0">
              <a:buFontTx/>
              <a:buChar char="•"/>
            </a:pPr>
            <a:r>
              <a:rPr lang="en-US" sz="2400" dirty="0">
                <a:latin typeface="Arial" pitchFamily="34" charset="0"/>
              </a:rPr>
              <a:t>AR may be acute or chronic. </a:t>
            </a:r>
          </a:p>
          <a:p>
            <a:pPr algn="l" rtl="0">
              <a:buFontTx/>
              <a:buChar char="•"/>
            </a:pPr>
            <a:endParaRPr lang="en-US" sz="2400" dirty="0">
              <a:latin typeface="Arial" pitchFamily="34" charset="0"/>
            </a:endParaRPr>
          </a:p>
          <a:p>
            <a:pPr algn="just" rtl="0">
              <a:buFontTx/>
              <a:buChar char="•"/>
            </a:pPr>
            <a:r>
              <a:rPr lang="en-US" sz="2400" dirty="0">
                <a:latin typeface="Arial" pitchFamily="34" charset="0"/>
              </a:rPr>
              <a:t>In chronic AR, left ventricular (LV) volume and stroke volume gradually increase because the LV receives aortic blood regurgitated in </a:t>
            </a:r>
            <a:r>
              <a:rPr lang="en-US" sz="2400" dirty="0">
                <a:solidFill>
                  <a:srgbClr val="0070C0"/>
                </a:solidFill>
                <a:latin typeface="Arial" pitchFamily="34" charset="0"/>
              </a:rPr>
              <a:t>diastole</a:t>
            </a:r>
            <a:r>
              <a:rPr lang="en-US" sz="2400" dirty="0">
                <a:latin typeface="Arial" pitchFamily="34" charset="0"/>
              </a:rPr>
              <a:t> in addition to blood from </a:t>
            </a:r>
            <a:r>
              <a:rPr lang="en-US" sz="2400" dirty="0" smtClean="0">
                <a:latin typeface="Arial" pitchFamily="34" charset="0"/>
              </a:rPr>
              <a:t>the </a:t>
            </a:r>
            <a:r>
              <a:rPr lang="en-US" sz="2400" dirty="0">
                <a:latin typeface="Arial" pitchFamily="34" charset="0"/>
              </a:rPr>
              <a:t>pulmonary veins and left atrium leading to</a:t>
            </a:r>
            <a:r>
              <a:rPr lang="en-US" sz="2400" dirty="0">
                <a:solidFill>
                  <a:srgbClr val="FF0000"/>
                </a:solidFill>
                <a:latin typeface="Arial" pitchFamily="34" charset="0"/>
              </a:rPr>
              <a:t> LV hypertrophy </a:t>
            </a:r>
            <a:r>
              <a:rPr lang="en-US" sz="2400" dirty="0">
                <a:latin typeface="Arial" pitchFamily="34" charset="0"/>
              </a:rPr>
              <a:t>this is </a:t>
            </a:r>
            <a:r>
              <a:rPr lang="en-US" sz="2400" dirty="0">
                <a:solidFill>
                  <a:srgbClr val="FF0000"/>
                </a:solidFill>
                <a:latin typeface="Arial" pitchFamily="34" charset="0"/>
              </a:rPr>
              <a:t>asymptomatic for years.</a:t>
            </a:r>
          </a:p>
          <a:p>
            <a:pPr algn="just" rtl="0">
              <a:buFontTx/>
              <a:buChar char="•"/>
            </a:pPr>
            <a:endParaRPr lang="en-US" sz="2400" dirty="0">
              <a:latin typeface="Arial" pitchFamily="34" charset="0"/>
            </a:endParaRPr>
          </a:p>
          <a:p>
            <a:pPr algn="just" rtl="0">
              <a:buFontTx/>
              <a:buChar char="•"/>
            </a:pPr>
            <a:r>
              <a:rPr lang="en-US" sz="2400" dirty="0">
                <a:latin typeface="Arial" pitchFamily="34" charset="0"/>
              </a:rPr>
              <a:t>These changes may ultimately cause </a:t>
            </a:r>
            <a:r>
              <a:rPr lang="en-US" sz="2400" dirty="0">
                <a:solidFill>
                  <a:srgbClr val="0070C0"/>
                </a:solidFill>
                <a:latin typeface="Arial" pitchFamily="34" charset="0"/>
              </a:rPr>
              <a:t>arrhythmias, heart failure (HF), or </a:t>
            </a:r>
            <a:r>
              <a:rPr lang="en-US" sz="2400" dirty="0" err="1">
                <a:solidFill>
                  <a:srgbClr val="0070C0"/>
                </a:solidFill>
                <a:latin typeface="Arial" pitchFamily="34" charset="0"/>
              </a:rPr>
              <a:t>cardiogenic</a:t>
            </a:r>
            <a:r>
              <a:rPr lang="en-US" sz="2400" dirty="0">
                <a:solidFill>
                  <a:srgbClr val="0070C0"/>
                </a:solidFill>
                <a:latin typeface="Arial" pitchFamily="34" charset="0"/>
              </a:rPr>
              <a:t> shock. </a:t>
            </a:r>
          </a:p>
          <a:p>
            <a:pPr algn="just" rtl="0">
              <a:buFontTx/>
              <a:buChar char="•"/>
            </a:pPr>
            <a:endParaRPr lang="en-US" sz="2400" dirty="0">
              <a:latin typeface="Arial" pitchFamily="34" charset="0"/>
            </a:endParaRPr>
          </a:p>
          <a:p>
            <a:pPr algn="just" rtl="0">
              <a:buFontTx/>
              <a:buChar char="•"/>
            </a:pPr>
            <a:r>
              <a:rPr lang="en-US" sz="2400" dirty="0">
                <a:latin typeface="Arial" pitchFamily="34" charset="0"/>
              </a:rPr>
              <a:t>Progressive exertional dyspnea, orthopnea, paroxysmal nocturnal dyspnea, and palpitations </a:t>
            </a:r>
            <a:r>
              <a:rPr lang="en-US" sz="2400" dirty="0" smtClean="0">
                <a:latin typeface="Arial" pitchFamily="34" charset="0"/>
              </a:rPr>
              <a:t>develop.</a:t>
            </a:r>
            <a:endParaRPr lang="en-US" sz="2400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8305800" cy="72008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b="1" dirty="0"/>
              <a:t>signs</a:t>
            </a:r>
            <a:endParaRPr lang="en-US" b="1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algn="just" rtl="0">
              <a:lnSpc>
                <a:spcPct val="90000"/>
              </a:lnSpc>
            </a:pPr>
            <a:r>
              <a:rPr lang="en-US" sz="2800" dirty="0" smtClean="0">
                <a:solidFill>
                  <a:srgbClr val="FF0000"/>
                </a:solidFill>
              </a:rPr>
              <a:t>(Musset's sign) </a:t>
            </a:r>
            <a:r>
              <a:rPr lang="en-US" sz="2800" dirty="0" smtClean="0"/>
              <a:t>Visible signs include head bobbing</a:t>
            </a:r>
          </a:p>
          <a:p>
            <a:pPr algn="just" rtl="0">
              <a:lnSpc>
                <a:spcPct val="90000"/>
              </a:lnSpc>
            </a:pPr>
            <a:r>
              <a:rPr lang="en-US" sz="2800" dirty="0" smtClean="0">
                <a:solidFill>
                  <a:srgbClr val="FF0000"/>
                </a:solidFill>
              </a:rPr>
              <a:t>(slapping, water-hammer, or collapsing pulse) </a:t>
            </a:r>
            <a:r>
              <a:rPr lang="en-US" sz="2800" dirty="0" smtClean="0"/>
              <a:t>Palpable signs include a large-volume pulse with rapid rise and fall. </a:t>
            </a:r>
          </a:p>
          <a:p>
            <a:pPr algn="just" rtl="0">
              <a:lnSpc>
                <a:spcPct val="90000"/>
              </a:lnSpc>
            </a:pPr>
            <a:r>
              <a:rPr lang="en-US" sz="2800" dirty="0" smtClean="0">
                <a:solidFill>
                  <a:srgbClr val="FF0000"/>
                </a:solidFill>
              </a:rPr>
              <a:t>(Corrigan's sign)</a:t>
            </a:r>
            <a:r>
              <a:rPr lang="en-US" sz="2800" dirty="0" smtClean="0"/>
              <a:t>pulsation of the carotid arteries</a:t>
            </a:r>
          </a:p>
          <a:p>
            <a:pPr algn="just" rtl="0">
              <a:lnSpc>
                <a:spcPct val="90000"/>
              </a:lnSpc>
            </a:pPr>
            <a:r>
              <a:rPr lang="en-US" sz="2800" dirty="0" smtClean="0">
                <a:solidFill>
                  <a:srgbClr val="FF0000"/>
                </a:solidFill>
              </a:rPr>
              <a:t>(Mayne's sign) </a:t>
            </a:r>
            <a:r>
              <a:rPr lang="en-US" sz="2800" dirty="0" smtClean="0"/>
              <a:t>BP findings may  be a fall in diastolic BP of &gt; 15 mm Hg with arm elevation </a:t>
            </a:r>
          </a:p>
          <a:p>
            <a:pPr algn="just" rtl="0">
              <a:lnSpc>
                <a:spcPct val="90000"/>
              </a:lnSpc>
            </a:pPr>
            <a:r>
              <a:rPr lang="en-US" sz="2800" dirty="0" smtClean="0">
                <a:solidFill>
                  <a:srgbClr val="FF0000"/>
                </a:solidFill>
              </a:rPr>
              <a:t>(pistol-shot sound, or </a:t>
            </a:r>
            <a:r>
              <a:rPr lang="en-US" sz="2800" dirty="0" err="1" smtClean="0">
                <a:solidFill>
                  <a:srgbClr val="FF0000"/>
                </a:solidFill>
              </a:rPr>
              <a:t>Traube's</a:t>
            </a:r>
            <a:r>
              <a:rPr lang="en-US" sz="2800" dirty="0" smtClean="0">
                <a:solidFill>
                  <a:srgbClr val="FF0000"/>
                </a:solidFill>
              </a:rPr>
              <a:t> sign)</a:t>
            </a:r>
            <a:r>
              <a:rPr lang="en-US" sz="2800" dirty="0" smtClean="0"/>
              <a:t> </a:t>
            </a:r>
            <a:r>
              <a:rPr lang="en-US" sz="2800" dirty="0" err="1" smtClean="0"/>
              <a:t>Auscultatory</a:t>
            </a:r>
            <a:r>
              <a:rPr lang="en-US" sz="2800" dirty="0" smtClean="0"/>
              <a:t> signs include a sharp sound heard over the femoral pulse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Aortic Stenosis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/>
          </a:bodyPr>
          <a:lstStyle/>
          <a:p>
            <a:pPr algn="l" rtl="0" eaLnBrk="1" hangingPunct="1"/>
            <a:r>
              <a:rPr lang="en-US" sz="2800" dirty="0" smtClean="0"/>
              <a:t>Aortic </a:t>
            </a:r>
            <a:r>
              <a:rPr lang="en-US" sz="2800" dirty="0" err="1" smtClean="0"/>
              <a:t>stenosis</a:t>
            </a:r>
            <a:r>
              <a:rPr lang="en-US" sz="2800" dirty="0" smtClean="0"/>
              <a:t> (AS) is narrowing of the aortic valve obstructing blood flow from the left ventricle to the ascending aorta during systole.</a:t>
            </a:r>
          </a:p>
          <a:p>
            <a:pPr algn="l" rtl="0" eaLnBrk="1" hangingPunct="1"/>
            <a:r>
              <a:rPr lang="en-US" sz="2800" dirty="0" smtClean="0"/>
              <a:t>A valve area of 0.5 to 1.0 cm2 represents severe </a:t>
            </a:r>
            <a:r>
              <a:rPr lang="en-US" sz="2800" dirty="0" err="1" smtClean="0"/>
              <a:t>stenosis</a:t>
            </a:r>
            <a:r>
              <a:rPr lang="en-US" sz="2800" dirty="0" smtClean="0"/>
              <a:t>; an area &lt; 0.5 cm2 represent critical </a:t>
            </a:r>
            <a:r>
              <a:rPr lang="en-US" sz="2800" dirty="0" err="1" smtClean="0"/>
              <a:t>stenosis</a:t>
            </a:r>
            <a:endParaRPr lang="en-US" sz="2800" dirty="0" smtClean="0"/>
          </a:p>
        </p:txBody>
      </p:sp>
      <p:pic>
        <p:nvPicPr>
          <p:cNvPr id="4" name="Picture 3" descr="aortic-stenosis-l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3929066"/>
            <a:ext cx="518160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Symptoms</a:t>
            </a:r>
            <a:r>
              <a:rPr lang="en-US" smtClean="0"/>
              <a:t>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17681"/>
            <a:ext cx="8229600" cy="4525963"/>
          </a:xfrm>
        </p:spPr>
        <p:txBody>
          <a:bodyPr/>
          <a:lstStyle/>
          <a:p>
            <a:pPr algn="l" rtl="0" eaLnBrk="1" hangingPunct="1"/>
            <a:r>
              <a:rPr lang="en-US" sz="2800" dirty="0" smtClean="0"/>
              <a:t>The left ventricle (LV) gradually hypertrophies in response to AS. Significant LV hypertrophy  and, with progression, may lead to </a:t>
            </a:r>
            <a:r>
              <a:rPr lang="en-US" sz="2800" dirty="0" smtClean="0">
                <a:solidFill>
                  <a:srgbClr val="0070C0"/>
                </a:solidFill>
              </a:rPr>
              <a:t>decreased contractility</a:t>
            </a:r>
            <a:r>
              <a:rPr lang="en-US" sz="2800" dirty="0" smtClean="0"/>
              <a:t>, </a:t>
            </a:r>
            <a:r>
              <a:rPr lang="en-US" sz="2800" dirty="0" smtClean="0">
                <a:solidFill>
                  <a:srgbClr val="0070C0"/>
                </a:solidFill>
              </a:rPr>
              <a:t>ischemia, or fibrosis</a:t>
            </a:r>
            <a:r>
              <a:rPr lang="en-US" sz="2800" dirty="0" smtClean="0"/>
              <a:t>, any of which may cause heart failure (</a:t>
            </a:r>
            <a:r>
              <a:rPr lang="en-US" sz="2800" dirty="0" smtClean="0">
                <a:solidFill>
                  <a:srgbClr val="0070C0"/>
                </a:solidFill>
              </a:rPr>
              <a:t>HF</a:t>
            </a:r>
            <a:r>
              <a:rPr lang="en-US" sz="2800" dirty="0" smtClean="0"/>
              <a:t>). </a:t>
            </a:r>
          </a:p>
          <a:p>
            <a:pPr algn="l" rtl="0" eaLnBrk="1" hangingPunct="1"/>
            <a:r>
              <a:rPr lang="en-US" sz="2800" dirty="0" smtClean="0"/>
              <a:t>AS produces low </a:t>
            </a:r>
            <a:r>
              <a:rPr lang="en-US" sz="2800" dirty="0" err="1" smtClean="0"/>
              <a:t>cardic</a:t>
            </a:r>
            <a:r>
              <a:rPr lang="en-US" sz="2800" dirty="0" smtClean="0"/>
              <a:t> output ultimately results in </a:t>
            </a:r>
            <a:r>
              <a:rPr lang="en-US" sz="2800" dirty="0" smtClean="0">
                <a:solidFill>
                  <a:srgbClr val="0070C0"/>
                </a:solidFill>
              </a:rPr>
              <a:t>syncope, angina, and </a:t>
            </a:r>
            <a:r>
              <a:rPr lang="en-US" sz="2800" dirty="0" err="1" smtClean="0">
                <a:solidFill>
                  <a:srgbClr val="0070C0"/>
                </a:solidFill>
              </a:rPr>
              <a:t>exertional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dyspnea</a:t>
            </a:r>
            <a:r>
              <a:rPr lang="en-US" sz="2800" dirty="0" smtClean="0">
                <a:solidFill>
                  <a:srgbClr val="0070C0"/>
                </a:solidFill>
              </a:rPr>
              <a:t>; heart failure and arrhythmias {</a:t>
            </a:r>
            <a:r>
              <a:rPr lang="en-US" sz="2800" dirty="0" smtClean="0"/>
              <a:t>ventricular fibrillation } may develop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Signs</a:t>
            </a:r>
            <a:r>
              <a:rPr lang="en-US" smtClean="0"/>
              <a:t> 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algn="l" rtl="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/>
              <a:t>A decreased carotid and peripheral  pulsation . </a:t>
            </a:r>
          </a:p>
          <a:p>
            <a:pPr marL="274320" indent="-274320" algn="l" rtl="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/>
              <a:t>Systolic ejection murmur</a:t>
            </a:r>
            <a:r>
              <a:rPr lang="en-US" sz="2800" dirty="0" smtClean="0"/>
              <a:t>.</a:t>
            </a:r>
            <a:endParaRPr lang="en-US" sz="2800" dirty="0"/>
          </a:p>
          <a:p>
            <a:pPr marL="274320" indent="-274320" algn="l" rtl="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/>
              <a:t>. A palpable 4th heart sound (S4), felt best at the apex</a:t>
            </a:r>
          </a:p>
          <a:p>
            <a:pPr marL="274320" indent="-274320" algn="l" rtl="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dirty="0" smtClean="0"/>
              <a:t>Systolic </a:t>
            </a:r>
            <a:r>
              <a:rPr lang="en-US" sz="2800" dirty="0"/>
              <a:t>BP may be high with mild or moderate AS and fall as </a:t>
            </a:r>
            <a:r>
              <a:rPr lang="en-US" sz="2800" dirty="0" err="1"/>
              <a:t>AS</a:t>
            </a:r>
            <a:r>
              <a:rPr lang="en-US" sz="2800" dirty="0"/>
              <a:t> becomes more severe.</a:t>
            </a:r>
          </a:p>
          <a:p>
            <a:pPr marL="274320" indent="-274320" algn="l" rtl="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US" sz="2800" dirty="0" smtClean="0"/>
              <a:t>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Mitral Regurgitation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17681"/>
            <a:ext cx="8229600" cy="4525963"/>
          </a:xfrm>
        </p:spPr>
        <p:txBody>
          <a:bodyPr>
            <a:normAutofit/>
          </a:bodyPr>
          <a:lstStyle/>
          <a:p>
            <a:pPr algn="l" rtl="0" eaLnBrk="1" hangingPunct="1"/>
            <a:r>
              <a:rPr lang="en-US" sz="2800" dirty="0" smtClean="0"/>
              <a:t>Mitral regurgitation (MR) is incompetency of the mitral valve </a:t>
            </a:r>
            <a:r>
              <a:rPr lang="en-US" sz="2800" dirty="0" smtClean="0"/>
              <a:t>causing blood </a:t>
            </a:r>
            <a:r>
              <a:rPr lang="en-US" sz="2800" dirty="0" smtClean="0"/>
              <a:t>flow from the left ventricle (LV) into the left atrium during systole</a:t>
            </a:r>
          </a:p>
        </p:txBody>
      </p:sp>
      <p:pic>
        <p:nvPicPr>
          <p:cNvPr id="4" name="Picture 3" descr="valvular mitral regur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3071810"/>
            <a:ext cx="5972196" cy="3359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Mitral Regurgitation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/>
            <a:r>
              <a:rPr lang="en-US" dirty="0" err="1" smtClean="0"/>
              <a:t>Regurge</a:t>
            </a:r>
            <a:r>
              <a:rPr lang="en-US" dirty="0" smtClean="0"/>
              <a:t> of blood into LA during systole</a:t>
            </a:r>
          </a:p>
          <a:p>
            <a:pPr algn="l" rtl="0" eaLnBrk="1" hangingPunct="1"/>
            <a:r>
              <a:rPr lang="en-US" dirty="0" smtClean="0"/>
              <a:t>LA dilation and hypertrophy</a:t>
            </a:r>
          </a:p>
          <a:p>
            <a:pPr algn="l" rtl="0" eaLnBrk="1" hangingPunct="1"/>
            <a:r>
              <a:rPr lang="en-US" dirty="0" smtClean="0"/>
              <a:t>Pulmonary congestion</a:t>
            </a:r>
          </a:p>
          <a:p>
            <a:pPr algn="l" rtl="0" eaLnBrk="1" hangingPunct="1"/>
            <a:r>
              <a:rPr lang="en-US" dirty="0" smtClean="0"/>
              <a:t>RV failure	</a:t>
            </a:r>
          </a:p>
          <a:p>
            <a:pPr algn="l" rtl="0" eaLnBrk="1" hangingPunct="1"/>
            <a:r>
              <a:rPr lang="en-US" dirty="0" smtClean="0"/>
              <a:t>LV dilation and hypertrophy-to accommodate increased preload and decreased CO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Symptoms</a:t>
            </a:r>
            <a:r>
              <a:rPr lang="en-US" smtClean="0"/>
              <a:t>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1571612"/>
            <a:ext cx="8229600" cy="4525963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400" b="1" dirty="0" smtClean="0"/>
              <a:t> Most patients with chronic MR are initially asymptomatic and develop symptoms insidiously as the LA enlarges, pulmonary BP increases, and LV remodeling occurs. 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400" b="1" dirty="0" err="1" smtClean="0"/>
              <a:t>dyspnea</a:t>
            </a:r>
            <a:r>
              <a:rPr lang="en-US" sz="2400" b="1" dirty="0" smtClean="0"/>
              <a:t>,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400" b="1" dirty="0" smtClean="0"/>
              <a:t> fatigue (due to heart failure),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400" b="1" dirty="0" smtClean="0"/>
              <a:t>palpitations (often due to AF); rarely, 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400" b="1" dirty="0" smtClean="0"/>
              <a:t>patients present with </a:t>
            </a:r>
            <a:r>
              <a:rPr lang="en-US" sz="2400" b="1" dirty="0" err="1" smtClean="0"/>
              <a:t>endocarditis</a:t>
            </a:r>
            <a:r>
              <a:rPr lang="en-US" sz="2400" b="1" dirty="0" smtClean="0"/>
              <a:t> (</a:t>
            </a:r>
            <a:r>
              <a:rPr lang="en-US" sz="2400" b="1" dirty="0" err="1" smtClean="0"/>
              <a:t>eg</a:t>
            </a:r>
            <a:r>
              <a:rPr lang="en-US" sz="2400" b="1" dirty="0" smtClean="0"/>
              <a:t>, fever, weight loss,….).</a:t>
            </a:r>
          </a:p>
          <a:p>
            <a:pPr marL="0" indent="0" algn="l" rtl="0" eaLnBrk="1" hangingPunct="1">
              <a:lnSpc>
                <a:spcPct val="90000"/>
              </a:lnSpc>
              <a:buNone/>
            </a:pPr>
            <a:endParaRPr lang="en-US" sz="2400" b="1" dirty="0" smtClean="0"/>
          </a:p>
          <a:p>
            <a:pPr marL="0" indent="0" algn="l" rtl="0" eaLnBrk="1" hangingPunct="1">
              <a:lnSpc>
                <a:spcPct val="90000"/>
              </a:lnSpc>
              <a:buNone/>
            </a:pPr>
            <a:endParaRPr lang="en-US" sz="2400" b="1" dirty="0"/>
          </a:p>
          <a:p>
            <a:pPr marL="0" indent="0" algn="l" rtl="0" eaLnBrk="1" hangingPunct="1">
              <a:lnSpc>
                <a:spcPct val="90000"/>
              </a:lnSpc>
              <a:buNone/>
            </a:pPr>
            <a:r>
              <a:rPr lang="en-US" sz="2400" b="1" dirty="0" smtClean="0">
                <a:solidFill>
                  <a:schemeClr val="tx2"/>
                </a:solidFill>
              </a:rPr>
              <a:t>Signs develop only when MR becomes moderate to severe affected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Signs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 rtl="0" eaLnBrk="1" hangingPunct="1"/>
            <a:r>
              <a:rPr lang="en-US" sz="3400" dirty="0" smtClean="0">
                <a:cs typeface="+mj-cs"/>
              </a:rPr>
              <a:t>sustained </a:t>
            </a:r>
            <a:r>
              <a:rPr lang="en-US" sz="3400" dirty="0" smtClean="0">
                <a:solidFill>
                  <a:srgbClr val="0070C0"/>
                </a:solidFill>
                <a:cs typeface="+mj-cs"/>
              </a:rPr>
              <a:t>left </a:t>
            </a:r>
            <a:r>
              <a:rPr lang="en-US" sz="3400" dirty="0" err="1" smtClean="0">
                <a:solidFill>
                  <a:srgbClr val="0070C0"/>
                </a:solidFill>
                <a:cs typeface="+mj-cs"/>
              </a:rPr>
              <a:t>parasternal</a:t>
            </a:r>
            <a:r>
              <a:rPr lang="en-US" sz="3400" dirty="0" smtClean="0">
                <a:solidFill>
                  <a:srgbClr val="0070C0"/>
                </a:solidFill>
                <a:cs typeface="+mj-cs"/>
              </a:rPr>
              <a:t> movement </a:t>
            </a:r>
            <a:r>
              <a:rPr lang="en-US" sz="3400" dirty="0" smtClean="0">
                <a:cs typeface="+mj-cs"/>
              </a:rPr>
              <a:t>due to expansion of an enlarged LA. </a:t>
            </a:r>
          </a:p>
          <a:p>
            <a:pPr algn="just" rtl="0" eaLnBrk="1" hangingPunct="1"/>
            <a:r>
              <a:rPr lang="en-US" sz="3400" dirty="0" smtClean="0">
                <a:solidFill>
                  <a:srgbClr val="0070C0"/>
                </a:solidFill>
                <a:cs typeface="+mj-cs"/>
              </a:rPr>
              <a:t> LV impulse </a:t>
            </a:r>
            <a:r>
              <a:rPr lang="en-US" sz="3400" dirty="0" smtClean="0">
                <a:cs typeface="+mj-cs"/>
              </a:rPr>
              <a:t>is </a:t>
            </a:r>
            <a:r>
              <a:rPr lang="en-US" sz="3400" dirty="0" smtClean="0">
                <a:solidFill>
                  <a:srgbClr val="0070C0"/>
                </a:solidFill>
                <a:cs typeface="+mj-cs"/>
              </a:rPr>
              <a:t>displaced downward and to the left</a:t>
            </a:r>
            <a:r>
              <a:rPr lang="en-US" sz="3400" dirty="0" smtClean="0">
                <a:cs typeface="+mj-cs"/>
              </a:rPr>
              <a:t> suggests LV hypertrophy and dilation. </a:t>
            </a:r>
          </a:p>
          <a:p>
            <a:pPr algn="just" rtl="0">
              <a:lnSpc>
                <a:spcPct val="80000"/>
              </a:lnSpc>
            </a:pPr>
            <a:r>
              <a:rPr lang="en-US" sz="3400" dirty="0" smtClean="0">
                <a:solidFill>
                  <a:srgbClr val="0070C0"/>
                </a:solidFill>
                <a:cs typeface="+mj-cs"/>
              </a:rPr>
              <a:t>(S1) may be soft or absent </a:t>
            </a:r>
            <a:r>
              <a:rPr lang="en-US" sz="3400" dirty="0" smtClean="0">
                <a:cs typeface="+mj-cs"/>
              </a:rPr>
              <a:t>if valve leaflets are rigid  but is usually present if the leaflets are not rigid. </a:t>
            </a:r>
          </a:p>
          <a:p>
            <a:pPr algn="just" rtl="0">
              <a:lnSpc>
                <a:spcPct val="80000"/>
              </a:lnSpc>
            </a:pPr>
            <a:r>
              <a:rPr lang="en-US" sz="3400" dirty="0" smtClean="0">
                <a:solidFill>
                  <a:srgbClr val="0070C0"/>
                </a:solidFill>
                <a:cs typeface="+mj-cs"/>
              </a:rPr>
              <a:t>(S3), loud at the apex </a:t>
            </a:r>
            <a:r>
              <a:rPr lang="en-US" sz="3400" dirty="0" smtClean="0">
                <a:cs typeface="+mj-cs"/>
              </a:rPr>
              <a:t>in proportion to the degree of MR, reflects a greatly dilated LV.</a:t>
            </a:r>
          </a:p>
          <a:p>
            <a:pPr algn="just" rtl="0">
              <a:lnSpc>
                <a:spcPct val="80000"/>
              </a:lnSpc>
            </a:pPr>
            <a:r>
              <a:rPr lang="en-US" sz="3400" dirty="0" smtClean="0">
                <a:cs typeface="+mj-cs"/>
              </a:rPr>
              <a:t> </a:t>
            </a:r>
            <a:r>
              <a:rPr lang="en-US" sz="3400" dirty="0" smtClean="0">
                <a:solidFill>
                  <a:srgbClr val="0070C0"/>
                </a:solidFill>
                <a:cs typeface="+mj-cs"/>
              </a:rPr>
              <a:t>(S4) </a:t>
            </a:r>
            <a:r>
              <a:rPr lang="en-US" sz="3400" dirty="0" smtClean="0">
                <a:cs typeface="+mj-cs"/>
              </a:rPr>
              <a:t>is characteristic of recent ruptured </a:t>
            </a:r>
            <a:r>
              <a:rPr lang="en-US" sz="3400" dirty="0" err="1" smtClean="0">
                <a:cs typeface="+mj-cs"/>
              </a:rPr>
              <a:t>chordae</a:t>
            </a:r>
            <a:r>
              <a:rPr lang="en-US" sz="3400" dirty="0" smtClean="0">
                <a:cs typeface="+mj-cs"/>
              </a:rPr>
              <a:t>, when the LV has not had enough time to dilate.</a:t>
            </a:r>
          </a:p>
          <a:p>
            <a:pPr algn="just" rtl="0">
              <a:lnSpc>
                <a:spcPct val="80000"/>
              </a:lnSpc>
            </a:pPr>
            <a:endParaRPr lang="en-US" sz="3400" dirty="0" smtClean="0">
              <a:cs typeface="+mj-cs"/>
            </a:endParaRPr>
          </a:p>
          <a:p>
            <a:pPr algn="just" rtl="0">
              <a:lnSpc>
                <a:spcPct val="80000"/>
              </a:lnSpc>
            </a:pPr>
            <a:r>
              <a:rPr lang="en-US" sz="3400" dirty="0" err="1" smtClean="0">
                <a:solidFill>
                  <a:srgbClr val="0070C0"/>
                </a:solidFill>
                <a:cs typeface="+mj-cs"/>
              </a:rPr>
              <a:t>Apansystolic</a:t>
            </a:r>
            <a:r>
              <a:rPr lang="en-US" sz="3400" dirty="0" smtClean="0">
                <a:solidFill>
                  <a:srgbClr val="0070C0"/>
                </a:solidFill>
                <a:cs typeface="+mj-cs"/>
              </a:rPr>
              <a:t> murmur</a:t>
            </a:r>
            <a:r>
              <a:rPr lang="en-US" sz="3400" dirty="0" smtClean="0">
                <a:cs typeface="+mj-cs"/>
              </a:rPr>
              <a:t>, heard best at the apex with the diaphragm of the stethoscope when the patient is in the left lateral </a:t>
            </a:r>
            <a:r>
              <a:rPr lang="en-US" sz="3400" dirty="0" err="1" smtClean="0">
                <a:cs typeface="+mj-cs"/>
              </a:rPr>
              <a:t>decubitus</a:t>
            </a:r>
            <a:r>
              <a:rPr lang="en-US" sz="3400" dirty="0" smtClean="0">
                <a:cs typeface="+mj-cs"/>
              </a:rPr>
              <a:t> position </a:t>
            </a:r>
          </a:p>
          <a:p>
            <a:pPr algn="l" rtl="0"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b="1" dirty="0" smtClean="0"/>
              <a:t>Normal Valve Function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l" rtl="0">
              <a:defRPr/>
            </a:pPr>
            <a:r>
              <a:rPr lang="en-US" sz="2800" dirty="0" smtClean="0"/>
              <a:t>Maintain forward flow and prevent backward of</a:t>
            </a:r>
            <a:r>
              <a:rPr lang="ar-SA" sz="2800" dirty="0" smtClean="0"/>
              <a:t> </a:t>
            </a:r>
            <a:r>
              <a:rPr lang="en-US" sz="2800" dirty="0" smtClean="0"/>
              <a:t> blood flow.</a:t>
            </a:r>
          </a:p>
          <a:p>
            <a:pPr algn="l" rtl="0" eaLnBrk="1" hangingPunct="1">
              <a:defRPr/>
            </a:pPr>
            <a:r>
              <a:rPr lang="en-US" sz="2800" dirty="0" smtClean="0"/>
              <a:t>Valves open and close </a:t>
            </a:r>
            <a:r>
              <a:rPr lang="en-US" sz="2800" dirty="0" smtClean="0">
                <a:solidFill>
                  <a:srgbClr val="FF0000"/>
                </a:solidFill>
              </a:rPr>
              <a:t>in response to pressure differences </a:t>
            </a:r>
            <a:r>
              <a:rPr lang="en-US" sz="2800" dirty="0" smtClean="0"/>
              <a:t>(gradients) between cardiac chambers.</a:t>
            </a:r>
          </a:p>
        </p:txBody>
      </p:sp>
      <p:pic>
        <p:nvPicPr>
          <p:cNvPr id="6" name="Picture 2" descr="Heart Valves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785927"/>
            <a:ext cx="4143404" cy="450059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eft Lateral Decubitius Positi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642918"/>
            <a:ext cx="7572428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7724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Mitral Valve </a:t>
            </a:r>
            <a:r>
              <a:rPr lang="en-US" dirty="0" err="1" smtClean="0"/>
              <a:t>Stenosis</a:t>
            </a:r>
            <a:endParaRPr lang="en-US" dirty="0" smtClean="0"/>
          </a:p>
        </p:txBody>
      </p:sp>
      <p:pic>
        <p:nvPicPr>
          <p:cNvPr id="15363" name="Picture 3" descr="mitral valve stenosi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1676400"/>
            <a:ext cx="6172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642910" y="1714488"/>
            <a:ext cx="80724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the narrowing of the orifice of the </a:t>
            </a:r>
            <a:r>
              <a:rPr lang="en-US" sz="2400" dirty="0" smtClean="0">
                <a:hlinkClick r:id="rId4" tooltip="Mitral valve"/>
              </a:rPr>
              <a:t>mitral valve</a:t>
            </a:r>
            <a:r>
              <a:rPr lang="en-US" sz="2400" dirty="0" smtClean="0"/>
              <a:t> of the </a:t>
            </a:r>
            <a:r>
              <a:rPr lang="en-US" sz="2400" dirty="0" smtClean="0">
                <a:hlinkClick r:id="rId5" tooltip="Heart"/>
              </a:rPr>
              <a:t>heart</a:t>
            </a:r>
            <a:r>
              <a:rPr lang="en-US" baseline="30000" dirty="0" smtClean="0">
                <a:hlinkClick r:id="rId6"/>
              </a:rPr>
              <a:t>]</a:t>
            </a:r>
            <a:endParaRPr lang="ar-E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88913"/>
            <a:ext cx="8229600" cy="6477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smtClean="0"/>
              <a:t>Mitral Stenosis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 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468313" y="1357299"/>
            <a:ext cx="8424862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rtl="0">
              <a:buFont typeface="Wingdings" pitchFamily="2" charset="2"/>
              <a:buChar char="§"/>
            </a:pPr>
            <a:r>
              <a:rPr lang="en-US" sz="2400" dirty="0">
                <a:latin typeface="Arial" pitchFamily="34" charset="0"/>
              </a:rPr>
              <a:t>The normal area of the mitral valve orifice is 4 to 6 cm2</a:t>
            </a:r>
            <a:r>
              <a:rPr lang="en-US" sz="2400" dirty="0" smtClean="0">
                <a:latin typeface="Arial" pitchFamily="34" charset="0"/>
              </a:rPr>
              <a:t>.</a:t>
            </a:r>
          </a:p>
          <a:p>
            <a:pPr algn="just" rtl="0">
              <a:buFont typeface="Wingdings" pitchFamily="2" charset="2"/>
              <a:buChar char="§"/>
            </a:pPr>
            <a:r>
              <a:rPr lang="en-US" sz="2400" dirty="0" smtClean="0">
                <a:latin typeface="Arial" pitchFamily="34" charset="0"/>
              </a:rPr>
              <a:t> </a:t>
            </a:r>
            <a:r>
              <a:rPr lang="en-US" sz="2400" dirty="0">
                <a:latin typeface="Arial" pitchFamily="34" charset="0"/>
              </a:rPr>
              <a:t>An area </a:t>
            </a:r>
            <a:r>
              <a:rPr lang="en-US" sz="2400" dirty="0">
                <a:solidFill>
                  <a:srgbClr val="0070C0"/>
                </a:solidFill>
                <a:latin typeface="Arial" pitchFamily="34" charset="0"/>
              </a:rPr>
              <a:t>of 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</a:rPr>
              <a:t>2 </a:t>
            </a:r>
            <a:r>
              <a:rPr lang="en-US" sz="2400" dirty="0">
                <a:solidFill>
                  <a:srgbClr val="0070C0"/>
                </a:solidFill>
                <a:latin typeface="Arial" pitchFamily="34" charset="0"/>
              </a:rPr>
              <a:t>to 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</a:rPr>
              <a:t>1 </a:t>
            </a:r>
            <a:r>
              <a:rPr lang="en-US" sz="2400" dirty="0">
                <a:solidFill>
                  <a:srgbClr val="0070C0"/>
                </a:solidFill>
                <a:latin typeface="Arial" pitchFamily="34" charset="0"/>
              </a:rPr>
              <a:t>cm2 </a:t>
            </a:r>
            <a:r>
              <a:rPr lang="en-US" sz="2400" dirty="0">
                <a:latin typeface="Arial" pitchFamily="34" charset="0"/>
              </a:rPr>
              <a:t>reflects </a:t>
            </a:r>
            <a:r>
              <a:rPr lang="en-US" sz="2400" dirty="0">
                <a:solidFill>
                  <a:srgbClr val="0070C0"/>
                </a:solidFill>
                <a:latin typeface="Arial" pitchFamily="34" charset="0"/>
              </a:rPr>
              <a:t>moderate to severe </a:t>
            </a:r>
            <a:r>
              <a:rPr lang="en-US" sz="2400" dirty="0">
                <a:latin typeface="Arial" pitchFamily="34" charset="0"/>
              </a:rPr>
              <a:t>MS and often causes </a:t>
            </a:r>
            <a:r>
              <a:rPr lang="en-US" sz="2400" dirty="0" err="1">
                <a:solidFill>
                  <a:srgbClr val="0070C0"/>
                </a:solidFill>
                <a:latin typeface="Arial" pitchFamily="34" charset="0"/>
              </a:rPr>
              <a:t>exertional</a:t>
            </a:r>
            <a:r>
              <a:rPr lang="en-US" sz="2400" dirty="0">
                <a:solidFill>
                  <a:srgbClr val="0070C0"/>
                </a:solidFill>
                <a:latin typeface="Arial" pitchFamily="34" charset="0"/>
              </a:rPr>
              <a:t> symptoms</a:t>
            </a:r>
            <a:r>
              <a:rPr lang="en-US" sz="2400" dirty="0">
                <a:latin typeface="Arial" pitchFamily="34" charset="0"/>
              </a:rPr>
              <a:t>. </a:t>
            </a:r>
            <a:endParaRPr lang="en-US" sz="2400" dirty="0" smtClean="0">
              <a:latin typeface="Arial" pitchFamily="34" charset="0"/>
            </a:endParaRPr>
          </a:p>
          <a:p>
            <a:pPr algn="just" rtl="0">
              <a:buFont typeface="Wingdings" pitchFamily="2" charset="2"/>
              <a:buChar char="§"/>
            </a:pPr>
            <a:r>
              <a:rPr lang="en-US" sz="2400" dirty="0" smtClean="0">
                <a:latin typeface="Arial" pitchFamily="34" charset="0"/>
              </a:rPr>
              <a:t>An </a:t>
            </a:r>
            <a:r>
              <a:rPr lang="en-US" sz="2400" dirty="0">
                <a:latin typeface="Arial" pitchFamily="34" charset="0"/>
              </a:rPr>
              <a:t>area </a:t>
            </a:r>
            <a:r>
              <a:rPr lang="en-US" sz="2400" dirty="0">
                <a:solidFill>
                  <a:srgbClr val="0070C0"/>
                </a:solidFill>
                <a:latin typeface="Arial" pitchFamily="34" charset="0"/>
              </a:rPr>
              <a:t>&lt; 1 cm2 </a:t>
            </a:r>
            <a:r>
              <a:rPr lang="en-US" sz="2400" dirty="0">
                <a:latin typeface="Arial" pitchFamily="34" charset="0"/>
              </a:rPr>
              <a:t>represents </a:t>
            </a:r>
            <a:r>
              <a:rPr lang="en-US" sz="2400" dirty="0">
                <a:solidFill>
                  <a:srgbClr val="0070C0"/>
                </a:solidFill>
                <a:latin typeface="Arial" pitchFamily="34" charset="0"/>
              </a:rPr>
              <a:t>critical </a:t>
            </a:r>
            <a:r>
              <a:rPr lang="en-US" sz="2400" dirty="0" err="1">
                <a:solidFill>
                  <a:srgbClr val="0070C0"/>
                </a:solidFill>
                <a:latin typeface="Arial" pitchFamily="34" charset="0"/>
              </a:rPr>
              <a:t>stenosis</a:t>
            </a:r>
            <a:r>
              <a:rPr lang="en-US" sz="2400" dirty="0">
                <a:solidFill>
                  <a:srgbClr val="0070C0"/>
                </a:solidFill>
                <a:latin typeface="Arial" pitchFamily="34" charset="0"/>
              </a:rPr>
              <a:t> </a:t>
            </a:r>
            <a:r>
              <a:rPr lang="en-US" sz="2400" dirty="0">
                <a:latin typeface="Arial" pitchFamily="34" charset="0"/>
              </a:rPr>
              <a:t>and may cause </a:t>
            </a:r>
            <a:r>
              <a:rPr lang="en-US" sz="2400" dirty="0">
                <a:solidFill>
                  <a:srgbClr val="0070C0"/>
                </a:solidFill>
                <a:latin typeface="Arial" pitchFamily="34" charset="0"/>
              </a:rPr>
              <a:t>symptoms during rest</a:t>
            </a:r>
            <a:r>
              <a:rPr lang="en-US" sz="2400" dirty="0" smtClean="0">
                <a:latin typeface="Arial" pitchFamily="34" charset="0"/>
              </a:rPr>
              <a:t>.</a:t>
            </a:r>
          </a:p>
          <a:p>
            <a:pPr algn="just" rtl="0">
              <a:buFont typeface="Wingdings" pitchFamily="2" charset="2"/>
              <a:buChar char="§"/>
            </a:pPr>
            <a:r>
              <a:rPr lang="en-US" sz="2400" dirty="0" smtClean="0">
                <a:latin typeface="Arial" pitchFamily="34" charset="0"/>
              </a:rPr>
              <a:t> </a:t>
            </a:r>
            <a:r>
              <a:rPr lang="en-US" sz="2400" dirty="0">
                <a:latin typeface="Arial" pitchFamily="34" charset="0"/>
              </a:rPr>
              <a:t>Left </a:t>
            </a:r>
            <a:r>
              <a:rPr lang="en-US" sz="2400" dirty="0" err="1">
                <a:latin typeface="Arial" pitchFamily="34" charset="0"/>
              </a:rPr>
              <a:t>atrial</a:t>
            </a:r>
            <a:r>
              <a:rPr lang="en-US" sz="2400" dirty="0">
                <a:latin typeface="Arial" pitchFamily="34" charset="0"/>
              </a:rPr>
              <a:t> (LA) size and pressure </a:t>
            </a:r>
            <a:r>
              <a:rPr lang="en-US" sz="2400" dirty="0">
                <a:solidFill>
                  <a:srgbClr val="0070C0"/>
                </a:solidFill>
                <a:latin typeface="Arial" pitchFamily="34" charset="0"/>
              </a:rPr>
              <a:t>increase</a:t>
            </a:r>
            <a:r>
              <a:rPr lang="en-US" sz="2400" dirty="0">
                <a:latin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</a:rPr>
              <a:t> progressively </a:t>
            </a:r>
            <a:r>
              <a:rPr lang="en-US" sz="2400" dirty="0">
                <a:latin typeface="Arial" pitchFamily="34" charset="0"/>
              </a:rPr>
              <a:t>to compensate for MS</a:t>
            </a:r>
            <a:r>
              <a:rPr lang="en-US" sz="2400" dirty="0" smtClean="0">
                <a:latin typeface="Arial" pitchFamily="34" charset="0"/>
              </a:rPr>
              <a:t>;</a:t>
            </a:r>
          </a:p>
          <a:p>
            <a:pPr algn="just" rtl="0">
              <a:buFont typeface="Wingdings" pitchFamily="2" charset="2"/>
              <a:buChar char="§"/>
            </a:pPr>
            <a:r>
              <a:rPr lang="en-US" sz="2400" dirty="0" smtClean="0">
                <a:latin typeface="Arial" pitchFamily="34" charset="0"/>
              </a:rPr>
              <a:t> </a:t>
            </a:r>
            <a:r>
              <a:rPr lang="en-US" sz="2400" dirty="0">
                <a:latin typeface="Arial" pitchFamily="34" charset="0"/>
              </a:rPr>
              <a:t>pulmonary venous and capillary pressures also </a:t>
            </a:r>
            <a:r>
              <a:rPr lang="en-US" sz="2400" dirty="0">
                <a:solidFill>
                  <a:srgbClr val="0070C0"/>
                </a:solidFill>
                <a:latin typeface="Arial" pitchFamily="34" charset="0"/>
              </a:rPr>
              <a:t>increase</a:t>
            </a:r>
            <a:r>
              <a:rPr lang="en-US" sz="2400" dirty="0">
                <a:latin typeface="Arial" pitchFamily="34" charset="0"/>
              </a:rPr>
              <a:t> and may cause secondary </a:t>
            </a:r>
            <a:r>
              <a:rPr lang="en-US" sz="2400" dirty="0">
                <a:solidFill>
                  <a:srgbClr val="0070C0"/>
                </a:solidFill>
                <a:latin typeface="Arial" pitchFamily="34" charset="0"/>
              </a:rPr>
              <a:t>pulmonary hypertension</a:t>
            </a:r>
            <a:r>
              <a:rPr lang="en-US" sz="2400" dirty="0">
                <a:latin typeface="Arial" pitchFamily="34" charset="0"/>
              </a:rPr>
              <a:t>, leading to right ventricular (</a:t>
            </a:r>
            <a:r>
              <a:rPr lang="en-US" sz="2400" dirty="0">
                <a:solidFill>
                  <a:srgbClr val="0070C0"/>
                </a:solidFill>
                <a:latin typeface="Arial" pitchFamily="34" charset="0"/>
              </a:rPr>
              <a:t>RV) heart failure </a:t>
            </a:r>
            <a:r>
              <a:rPr lang="en-US" sz="2400" dirty="0">
                <a:latin typeface="Arial" pitchFamily="34" charset="0"/>
              </a:rPr>
              <a:t>and </a:t>
            </a:r>
            <a:r>
              <a:rPr lang="en-US" sz="2400" dirty="0">
                <a:solidFill>
                  <a:srgbClr val="0070C0"/>
                </a:solidFill>
                <a:latin typeface="Arial" pitchFamily="34" charset="0"/>
              </a:rPr>
              <a:t>tricuspid and </a:t>
            </a:r>
            <a:r>
              <a:rPr lang="en-US" sz="2400" dirty="0" err="1">
                <a:solidFill>
                  <a:srgbClr val="0070C0"/>
                </a:solidFill>
                <a:latin typeface="Arial" pitchFamily="34" charset="0"/>
              </a:rPr>
              <a:t>pulmonic</a:t>
            </a:r>
            <a:r>
              <a:rPr lang="en-US" sz="2400" dirty="0">
                <a:solidFill>
                  <a:srgbClr val="0070C0"/>
                </a:solidFill>
                <a:latin typeface="Arial" pitchFamily="34" charset="0"/>
              </a:rPr>
              <a:t> regurgitation. </a:t>
            </a:r>
            <a:endParaRPr lang="en-US" sz="2400" dirty="0" smtClean="0">
              <a:solidFill>
                <a:srgbClr val="0070C0"/>
              </a:solidFill>
              <a:latin typeface="Arial" pitchFamily="34" charset="0"/>
            </a:endParaRPr>
          </a:p>
          <a:p>
            <a:pPr algn="just" rtl="0">
              <a:buFont typeface="Wingdings" pitchFamily="2" charset="2"/>
              <a:buChar char="§"/>
            </a:pPr>
            <a:r>
              <a:rPr lang="en-US" sz="2400" dirty="0" err="1" smtClean="0">
                <a:latin typeface="Arial" pitchFamily="34" charset="0"/>
              </a:rPr>
              <a:t>Valvular</a:t>
            </a:r>
            <a:r>
              <a:rPr lang="en-US" sz="2400" dirty="0" smtClean="0">
                <a:latin typeface="Arial" pitchFamily="34" charset="0"/>
              </a:rPr>
              <a:t> </a:t>
            </a:r>
            <a:r>
              <a:rPr lang="en-US" sz="2400" dirty="0">
                <a:latin typeface="Arial" pitchFamily="34" charset="0"/>
              </a:rPr>
              <a:t>change with LA enlargement predisposes to </a:t>
            </a:r>
            <a:r>
              <a:rPr lang="en-US" sz="2400" dirty="0" err="1">
                <a:solidFill>
                  <a:srgbClr val="0070C0"/>
                </a:solidFill>
                <a:latin typeface="Arial" pitchFamily="34" charset="0"/>
              </a:rPr>
              <a:t>atrial</a:t>
            </a:r>
            <a:r>
              <a:rPr lang="en-US" sz="2400" dirty="0">
                <a:solidFill>
                  <a:srgbClr val="0070C0"/>
                </a:solidFill>
                <a:latin typeface="Arial" pitchFamily="34" charset="0"/>
              </a:rPr>
              <a:t> fibrillation (AF), a risk factor for </a:t>
            </a:r>
            <a:r>
              <a:rPr lang="en-US" sz="2400" dirty="0" err="1">
                <a:solidFill>
                  <a:srgbClr val="0070C0"/>
                </a:solidFill>
                <a:latin typeface="Arial" pitchFamily="34" charset="0"/>
              </a:rPr>
              <a:t>thromboembolism</a:t>
            </a:r>
            <a:r>
              <a:rPr lang="en-US" sz="2000" dirty="0">
                <a:solidFill>
                  <a:srgbClr val="0070C0"/>
                </a:solidFill>
                <a:latin typeface="Arial" pitchFamily="34" charset="0"/>
              </a:rPr>
              <a:t>.</a:t>
            </a:r>
          </a:p>
          <a:p>
            <a:pPr algn="ctr" rtl="0" eaLnBrk="0" hangingPunct="0"/>
            <a:endParaRPr lang="en-US" sz="2800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9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94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Symptoms</a:t>
            </a:r>
            <a:r>
              <a:rPr lang="en-US" dirty="0" smtClean="0"/>
              <a:t> 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71546"/>
            <a:ext cx="8229600" cy="5786454"/>
          </a:xfrm>
        </p:spPr>
        <p:txBody>
          <a:bodyPr>
            <a:normAutofit fontScale="55000" lnSpcReduction="20000"/>
          </a:bodyPr>
          <a:lstStyle/>
          <a:p>
            <a:pPr algn="l" rtl="0" eaLnBrk="1" hangingPunct="1">
              <a:lnSpc>
                <a:spcPct val="90000"/>
              </a:lnSpc>
            </a:pPr>
            <a:r>
              <a:rPr lang="en-US" sz="4200" b="1" dirty="0" smtClean="0"/>
              <a:t>many patients are asymptomatic until they become pregnant or AF develops. 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4200" b="1" dirty="0" smtClean="0">
                <a:solidFill>
                  <a:srgbClr val="002060"/>
                </a:solidFill>
              </a:rPr>
              <a:t>Initial symptoms</a:t>
            </a:r>
            <a:r>
              <a:rPr lang="en-US" sz="4200" b="1" dirty="0" smtClean="0"/>
              <a:t> are usually those of heart failure (</a:t>
            </a:r>
            <a:r>
              <a:rPr lang="en-US" sz="4200" b="1" dirty="0" err="1" smtClean="0"/>
              <a:t>eg</a:t>
            </a:r>
            <a:r>
              <a:rPr lang="en-US" sz="4200" b="1" dirty="0" smtClean="0"/>
              <a:t>, </a:t>
            </a:r>
            <a:r>
              <a:rPr lang="en-US" sz="4200" b="1" dirty="0" smtClean="0">
                <a:solidFill>
                  <a:srgbClr val="002060"/>
                </a:solidFill>
              </a:rPr>
              <a:t>exertional dyspnea, orthopnea, paroxysmal nocturnal dyspnea, fatigue</a:t>
            </a:r>
            <a:r>
              <a:rPr lang="en-US" sz="4200" b="1" dirty="0" smtClean="0"/>
              <a:t>). They typically do not appear until 15 to 40 yr after an episode of rheumatic fever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4200" b="1" dirty="0" smtClean="0"/>
              <a:t> Palpitation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4200" b="1" dirty="0" smtClean="0"/>
              <a:t>Chest pain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4200" b="1" dirty="0" err="1" smtClean="0"/>
              <a:t>Hemoptysis</a:t>
            </a:r>
            <a:endParaRPr lang="en-US" sz="4200" b="1" dirty="0" smtClean="0"/>
          </a:p>
          <a:p>
            <a:pPr algn="l" rtl="0"/>
            <a:r>
              <a:rPr lang="en-US" sz="4200" b="1" dirty="0" smtClean="0"/>
              <a:t>Thromboembolism  in later stages when the left atrial volume is increased (i.e., dilation). leads to increase risk of </a:t>
            </a:r>
            <a:r>
              <a:rPr lang="en-US" sz="4200" b="1" dirty="0" err="1" smtClean="0">
                <a:hlinkClick r:id="rId2" tooltip="Atrial fibrillation"/>
              </a:rPr>
              <a:t>atrial</a:t>
            </a:r>
            <a:r>
              <a:rPr lang="en-US" sz="4200" b="1" dirty="0" smtClean="0">
                <a:hlinkClick r:id="rId2" tooltip="Atrial fibrillation"/>
              </a:rPr>
              <a:t> fibrillation</a:t>
            </a:r>
            <a:r>
              <a:rPr lang="en-US" sz="4200" b="1" dirty="0" smtClean="0"/>
              <a:t>, which increases the risk of blood stasis .This increases the risk of coagulation.</a:t>
            </a:r>
          </a:p>
          <a:p>
            <a:pPr algn="l" rtl="0"/>
            <a:r>
              <a:rPr lang="en-US" sz="4200" b="1" dirty="0" err="1" smtClean="0"/>
              <a:t>Ascites</a:t>
            </a:r>
            <a:r>
              <a:rPr lang="en-US" sz="4200" b="1" dirty="0" smtClean="0"/>
              <a:t> and edema  and </a:t>
            </a:r>
            <a:r>
              <a:rPr lang="en-US" sz="4200" b="1" dirty="0" err="1" smtClean="0"/>
              <a:t>hepatomegaly</a:t>
            </a:r>
            <a:r>
              <a:rPr lang="en-US" sz="4200" b="1" dirty="0" smtClean="0"/>
              <a:t> (if right-side </a:t>
            </a:r>
            <a:r>
              <a:rPr lang="en-US" sz="4200" b="1" dirty="0" smtClean="0">
                <a:hlinkClick r:id="rId3" tooltip="Heart failure"/>
              </a:rPr>
              <a:t>heart failure</a:t>
            </a:r>
            <a:r>
              <a:rPr lang="en-US" sz="4200" b="1" dirty="0" smtClean="0"/>
              <a:t> develops)</a:t>
            </a:r>
          </a:p>
          <a:p>
            <a:pPr algn="l" rtl="0"/>
            <a:r>
              <a:rPr lang="en-US" sz="4200" b="1" dirty="0" smtClean="0"/>
              <a:t>Fatigue and weakness increase with exercise and pregnancy.</a:t>
            </a:r>
            <a:endParaRPr lang="en-US" sz="4200" b="1" baseline="30000" dirty="0" smtClean="0"/>
          </a:p>
          <a:p>
            <a:pPr algn="l" rtl="0">
              <a:buNone/>
            </a:pPr>
            <a:endParaRPr lang="en-US" sz="2400" dirty="0" smtClean="0"/>
          </a:p>
          <a:p>
            <a:pPr algn="l" rtl="0" eaLnBrk="1" hangingPunct="1">
              <a:lnSpc>
                <a:spcPct val="90000"/>
              </a:lnSpc>
            </a:pPr>
            <a:r>
              <a:rPr lang="en-US" sz="4200" b="1" dirty="0" smtClean="0">
                <a:solidFill>
                  <a:srgbClr val="002060"/>
                </a:solidFill>
              </a:rPr>
              <a:t>Less common symptoms include:</a:t>
            </a:r>
          </a:p>
          <a:p>
            <a:pPr lvl="1" algn="l" rtl="0">
              <a:lnSpc>
                <a:spcPct val="90000"/>
              </a:lnSpc>
            </a:pPr>
            <a:r>
              <a:rPr lang="en-US" sz="3800" b="1" dirty="0" smtClean="0"/>
              <a:t>hoarseness due to compression of the left recurrent laryngeal nerve by a dilated LA or pulmonary artery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0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0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Mitral Valve </a:t>
            </a:r>
            <a:r>
              <a:rPr lang="en-US" b="1" dirty="0" err="1" smtClean="0"/>
              <a:t>Prolapse</a:t>
            </a:r>
            <a:r>
              <a:rPr lang="en-US" b="1" dirty="0" smtClean="0"/>
              <a:t> (MVP)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>
              <a:buFont typeface="Wingdings" pitchFamily="2" charset="2"/>
              <a:buChar char="ü"/>
            </a:pPr>
            <a:r>
              <a:rPr lang="en-US" b="1" u="sng" dirty="0">
                <a:hlinkClick r:id="rId2"/>
              </a:rPr>
              <a:t/>
            </a:r>
            <a:br>
              <a:rPr lang="en-US" b="1" u="sng" dirty="0">
                <a:hlinkClick r:id="rId2"/>
              </a:rPr>
            </a:br>
            <a:r>
              <a:rPr lang="en-US" b="1" u="sng" dirty="0" smtClean="0"/>
              <a:t>It</a:t>
            </a:r>
            <a:r>
              <a:rPr lang="en-US" dirty="0"/>
              <a:t> is a very common condition, affecting 1 to 2 </a:t>
            </a:r>
            <a:r>
              <a:rPr lang="en-US" dirty="0" smtClean="0"/>
              <a:t>% </a:t>
            </a:r>
            <a:r>
              <a:rPr lang="en-US" dirty="0"/>
              <a:t>of the population</a:t>
            </a:r>
            <a:r>
              <a:rPr lang="en-US" dirty="0" smtClean="0"/>
              <a:t>.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 </a:t>
            </a:r>
            <a:r>
              <a:rPr lang="en-US" dirty="0"/>
              <a:t>MVP causes the leaflets of the mitral valve to flop back into the left atrium during the heart's contraction. </a:t>
            </a:r>
            <a:endParaRPr lang="en-US" dirty="0" smtClean="0"/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MVP </a:t>
            </a:r>
            <a:r>
              <a:rPr lang="en-US" dirty="0"/>
              <a:t>also causes the tissues of the valve to become abnormal and stretchy, causing the valve to leak. The condition rarely causes symptoms and usually doesn't require treatment.</a:t>
            </a:r>
          </a:p>
          <a:p>
            <a:endParaRPr lang="ar-E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mitral valve prolaps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0"/>
            <a:ext cx="769620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symptoms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/>
            <a:r>
              <a:rPr lang="en-US" dirty="0" smtClean="0"/>
              <a:t> MVP is usually asymptomatic, although chest pain, </a:t>
            </a:r>
            <a:r>
              <a:rPr lang="en-US" dirty="0" err="1" smtClean="0"/>
              <a:t>dyspnea</a:t>
            </a:r>
            <a:r>
              <a:rPr lang="en-US" dirty="0" smtClean="0"/>
              <a:t>, and symptoms of sympathetic excess (</a:t>
            </a:r>
            <a:r>
              <a:rPr lang="en-US" dirty="0" err="1" smtClean="0"/>
              <a:t>eg</a:t>
            </a:r>
            <a:r>
              <a:rPr lang="en-US" dirty="0" smtClean="0"/>
              <a:t>, palpitations, dizziness, syncope, migraines, anxiety) may develop.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Pulmonary regurge</a:t>
            </a:r>
            <a:r>
              <a:rPr lang="en-US" smtClean="0"/>
              <a:t> 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/>
            <a:r>
              <a:rPr lang="en-US" dirty="0" err="1" smtClean="0"/>
              <a:t>Pulmonic</a:t>
            </a:r>
            <a:r>
              <a:rPr lang="en-US" dirty="0" smtClean="0"/>
              <a:t> (pulmonary) regurgitation (PR) is incompetency of the </a:t>
            </a:r>
            <a:r>
              <a:rPr lang="en-US" dirty="0" err="1" smtClean="0"/>
              <a:t>pulmonic</a:t>
            </a:r>
            <a:r>
              <a:rPr lang="en-US" dirty="0" smtClean="0"/>
              <a:t> valve causing blood flow from the pulmonary artery into the right ventricle </a:t>
            </a:r>
            <a:r>
              <a:rPr lang="en-US" dirty="0" smtClean="0">
                <a:solidFill>
                  <a:srgbClr val="0070C0"/>
                </a:solidFill>
              </a:rPr>
              <a:t>during diastole</a:t>
            </a:r>
          </a:p>
          <a:p>
            <a:pPr algn="l" rtl="0" eaLnBrk="1" hangingPunct="1"/>
            <a:r>
              <a:rPr lang="en-US" dirty="0" smtClean="0"/>
              <a:t>The most common cause is pulmonary hypertension.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Symptoms</a:t>
            </a:r>
            <a:endParaRPr lang="en-US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>
              <a:lnSpc>
                <a:spcPct val="90000"/>
              </a:lnSpc>
            </a:pPr>
            <a:r>
              <a:rPr lang="en-US" dirty="0" smtClean="0"/>
              <a:t>PR may contribute to development of right ventricular (RV) hypertrophy and eventually RV dysfunction</a:t>
            </a:r>
            <a:r>
              <a:rPr lang="en-US" dirty="0" smtClean="0">
                <a:latin typeface="Arial" pitchFamily="34" charset="0"/>
              </a:rPr>
              <a:t>–</a:t>
            </a:r>
            <a:r>
              <a:rPr lang="en-US" dirty="0" smtClean="0"/>
              <a:t>induced heart failure (HF), but in most cases, pulmonary hypertension contributes to this complication much more significantly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dirty="0" smtClean="0"/>
              <a:t>PR is usually </a:t>
            </a:r>
            <a:r>
              <a:rPr lang="en-US" dirty="0" smtClean="0">
                <a:solidFill>
                  <a:srgbClr val="0070C0"/>
                </a:solidFill>
              </a:rPr>
              <a:t>asymptomatic</a:t>
            </a:r>
            <a:r>
              <a:rPr lang="en-US" dirty="0" smtClean="0"/>
              <a:t>. A few patients develop symptoms and signs of RV dysfunction</a:t>
            </a:r>
            <a:r>
              <a:rPr lang="en-US" dirty="0" smtClean="0">
                <a:latin typeface="Arial" pitchFamily="34" charset="0"/>
              </a:rPr>
              <a:t>–</a:t>
            </a:r>
            <a:r>
              <a:rPr lang="en-US" dirty="0" smtClean="0"/>
              <a:t>induced HF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Pulmonic stenosis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/>
            <a:r>
              <a:rPr lang="en-US" dirty="0" smtClean="0"/>
              <a:t>is narrowing of the pulmonary outflow tract causing obstruction of blood flow from the right ventricle to the pulmonary artery during systole. </a:t>
            </a:r>
          </a:p>
          <a:p>
            <a:pPr algn="l" rtl="0" eaLnBrk="1" hangingPunct="1"/>
            <a:r>
              <a:rPr lang="en-US" dirty="0" err="1" smtClean="0"/>
              <a:t>Pulmonic</a:t>
            </a:r>
            <a:r>
              <a:rPr lang="en-US" dirty="0" smtClean="0"/>
              <a:t> </a:t>
            </a:r>
            <a:r>
              <a:rPr lang="en-US" dirty="0" err="1" smtClean="0"/>
              <a:t>stenosis</a:t>
            </a:r>
            <a:r>
              <a:rPr lang="en-US" dirty="0" smtClean="0"/>
              <a:t> (PS) is most often congenital and affects predominantly children;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What Is </a:t>
            </a:r>
            <a:r>
              <a:rPr lang="en-US" b="1" dirty="0" err="1"/>
              <a:t>Valvular</a:t>
            </a:r>
            <a:r>
              <a:rPr lang="en-US" b="1" dirty="0"/>
              <a:t> Heart Disease?</a:t>
            </a:r>
            <a:br>
              <a:rPr lang="en-US" b="1" dirty="0"/>
            </a:b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Heart </a:t>
            </a:r>
            <a:r>
              <a:rPr lang="en-US" dirty="0"/>
              <a:t>valve disease occurs when your heart's valves do not work the way they should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>
                <a:latin typeface="Arial" pitchFamily="34" charset="0"/>
              </a:rPr>
              <a:t>The disease can affect the valve and derange its function in two ways:</a:t>
            </a:r>
          </a:p>
          <a:p>
            <a:pPr algn="ctr" rtl="0"/>
            <a:r>
              <a:rPr lang="en-US" dirty="0" smtClean="0">
                <a:latin typeface="Arial" pitchFamily="34" charset="0"/>
              </a:rPr>
              <a:t> 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>
                <a:latin typeface="Arial" pitchFamily="34" charset="0"/>
              </a:rPr>
              <a:t> Reduction in the orifice of the valve called </a:t>
            </a:r>
            <a:r>
              <a:rPr lang="en-US" dirty="0" err="1" smtClean="0">
                <a:solidFill>
                  <a:srgbClr val="FF0000"/>
                </a:solidFill>
                <a:latin typeface="Arial" pitchFamily="34" charset="0"/>
              </a:rPr>
              <a:t>stenosis</a:t>
            </a:r>
            <a:r>
              <a:rPr lang="en-US" dirty="0" smtClean="0">
                <a:latin typeface="Arial" pitchFamily="34" charset="0"/>
              </a:rPr>
              <a:t> which limits the forward blood flow</a:t>
            </a:r>
          </a:p>
          <a:p>
            <a:pPr algn="ctr" rtl="0">
              <a:buFont typeface="Wingdings" pitchFamily="2" charset="2"/>
              <a:buChar char="ü"/>
            </a:pPr>
            <a:endParaRPr lang="en-US" dirty="0" smtClean="0">
              <a:latin typeface="Arial" pitchFamily="34" charset="0"/>
            </a:endParaRPr>
          </a:p>
          <a:p>
            <a:pPr algn="l" rtl="0">
              <a:buFont typeface="Wingdings" pitchFamily="2" charset="2"/>
              <a:buChar char="ü"/>
            </a:pPr>
            <a:r>
              <a:rPr lang="en-US" dirty="0" smtClean="0">
                <a:latin typeface="Arial" pitchFamily="34" charset="0"/>
              </a:rPr>
              <a:t> Backward leak of blood due to inefficient closing of the valve called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</a:rPr>
              <a:t>regurgitation or insufficiency</a:t>
            </a:r>
            <a:r>
              <a:rPr lang="en-US" dirty="0" smtClean="0">
                <a:latin typeface="Arial" pitchFamily="34" charset="0"/>
              </a:rPr>
              <a:t>. </a:t>
            </a:r>
          </a:p>
          <a:p>
            <a:pPr algn="l" rtl="0"/>
            <a:endParaRPr lang="ar-E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Symptoms</a:t>
            </a:r>
            <a:endParaRPr 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/>
            <a:r>
              <a:rPr lang="en-US" dirty="0" smtClean="0"/>
              <a:t>When symptoms develop, they resemble those of aortic </a:t>
            </a:r>
            <a:r>
              <a:rPr lang="en-US" dirty="0" err="1" smtClean="0"/>
              <a:t>stenosis</a:t>
            </a:r>
            <a:r>
              <a:rPr lang="en-US" dirty="0" smtClean="0"/>
              <a:t> (syncope, angina, </a:t>
            </a:r>
            <a:r>
              <a:rPr lang="en-US" dirty="0" err="1" smtClean="0"/>
              <a:t>dyspnea</a:t>
            </a:r>
            <a:r>
              <a:rPr lang="en-US" dirty="0" smtClean="0"/>
              <a:t>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Tricusped regurge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/>
            <a:r>
              <a:rPr lang="en-US" dirty="0" smtClean="0"/>
              <a:t>is insufficiency of the tricuspid valve causing blood flow from the right ventricle to the right atrium during systole. </a:t>
            </a:r>
          </a:p>
          <a:p>
            <a:pPr algn="l" rtl="0" eaLnBrk="1" hangingPunct="1"/>
            <a:r>
              <a:rPr lang="en-US" dirty="0" smtClean="0"/>
              <a:t>The most common cause is dilation of the right ventricle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 Symptoms and signs 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 eaLnBrk="1" hangingPunct="1"/>
            <a:r>
              <a:rPr lang="en-US" dirty="0" smtClean="0"/>
              <a:t>are usually absent, but severe TR can cause</a:t>
            </a:r>
          </a:p>
          <a:p>
            <a:pPr lvl="2" algn="l" rtl="0"/>
            <a:r>
              <a:rPr lang="en-US" dirty="0" smtClean="0"/>
              <a:t> neck pulsations,</a:t>
            </a:r>
          </a:p>
          <a:p>
            <a:pPr lvl="2" algn="l" rtl="0"/>
            <a:r>
              <a:rPr lang="en-US" dirty="0" smtClean="0"/>
              <a:t> a </a:t>
            </a:r>
            <a:r>
              <a:rPr lang="en-US" dirty="0" err="1" smtClean="0"/>
              <a:t>holosystolic</a:t>
            </a:r>
            <a:r>
              <a:rPr lang="en-US" dirty="0" smtClean="0"/>
              <a:t> murmur,</a:t>
            </a:r>
          </a:p>
          <a:p>
            <a:pPr lvl="2" algn="l" rtl="0"/>
            <a:r>
              <a:rPr lang="en-US" dirty="0" smtClean="0"/>
              <a:t> right ventricular</a:t>
            </a:r>
            <a:r>
              <a:rPr lang="en-US" dirty="0" smtClean="0">
                <a:latin typeface="Arial" pitchFamily="34" charset="0"/>
              </a:rPr>
              <a:t>–</a:t>
            </a:r>
            <a:r>
              <a:rPr lang="en-US" dirty="0" smtClean="0"/>
              <a:t>induced heart failure or </a:t>
            </a:r>
            <a:r>
              <a:rPr lang="en-US" dirty="0" err="1" smtClean="0"/>
              <a:t>atrial</a:t>
            </a:r>
            <a:r>
              <a:rPr lang="en-US" dirty="0" smtClean="0"/>
              <a:t> fibrillation. </a:t>
            </a:r>
          </a:p>
          <a:p>
            <a:pPr algn="l" rtl="0" eaLnBrk="1" hangingPunct="1"/>
            <a:r>
              <a:rPr lang="en-US" dirty="0" smtClean="0"/>
              <a:t>TR is usually benign and does not require treatment, but some patients require valve repair or replacement.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How Are Valve Diseases Diagnosed?</a:t>
            </a:r>
            <a:br>
              <a:rPr lang="en-US" b="1" dirty="0" smtClean="0"/>
            </a:b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 rtl="0"/>
            <a:r>
              <a:rPr lang="en-US" dirty="0" smtClean="0"/>
              <a:t>symptoms</a:t>
            </a:r>
            <a:endParaRPr lang="en-US" dirty="0"/>
          </a:p>
          <a:p>
            <a:pPr algn="l" rtl="0"/>
            <a:r>
              <a:rPr lang="en-US" dirty="0" smtClean="0"/>
              <a:t>physical exam</a:t>
            </a:r>
          </a:p>
          <a:p>
            <a:pPr algn="l" rtl="0"/>
            <a:r>
              <a:rPr lang="en-US" dirty="0" smtClean="0"/>
              <a:t>the </a:t>
            </a:r>
            <a:r>
              <a:rPr lang="en-US" dirty="0"/>
              <a:t>doctor may order diagnostic tests. These may include:</a:t>
            </a:r>
          </a:p>
          <a:p>
            <a:pPr lvl="1" algn="l" rtl="0"/>
            <a:r>
              <a:rPr lang="en-US" u="sng" dirty="0">
                <a:hlinkClick r:id="rId2"/>
              </a:rPr>
              <a:t>Echocardiography</a:t>
            </a:r>
            <a:endParaRPr lang="en-US" dirty="0"/>
          </a:p>
          <a:p>
            <a:pPr lvl="1" algn="l" rtl="0"/>
            <a:r>
              <a:rPr lang="en-US" u="sng" dirty="0" err="1">
                <a:hlinkClick r:id="rId2"/>
              </a:rPr>
              <a:t>Transesophageal</a:t>
            </a:r>
            <a:r>
              <a:rPr lang="en-US" u="sng" dirty="0">
                <a:hlinkClick r:id="rId2"/>
              </a:rPr>
              <a:t> </a:t>
            </a:r>
            <a:r>
              <a:rPr lang="en-US" u="sng" dirty="0" smtClean="0">
                <a:hlinkClick r:id="rId2"/>
              </a:rPr>
              <a:t>echocardiography</a:t>
            </a:r>
            <a:r>
              <a:rPr lang="en-US" dirty="0" smtClean="0"/>
              <a:t> recent advances is the development of probes which can be advanced into the esophagus and take the images from the close proximity of the heart</a:t>
            </a:r>
            <a:endParaRPr lang="en-US" dirty="0"/>
          </a:p>
          <a:p>
            <a:pPr lvl="1" algn="l" rtl="0"/>
            <a:r>
              <a:rPr lang="en-US" u="sng" dirty="0">
                <a:hlinkClick r:id="rId3"/>
              </a:rPr>
              <a:t>Cardiac catheterization</a:t>
            </a:r>
            <a:r>
              <a:rPr lang="en-US" dirty="0"/>
              <a:t> (also called an angiogram)</a:t>
            </a:r>
          </a:p>
          <a:p>
            <a:pPr lvl="1" algn="l" rtl="0"/>
            <a:r>
              <a:rPr lang="en-US" dirty="0"/>
              <a:t>Radionuclide scans</a:t>
            </a:r>
          </a:p>
          <a:p>
            <a:pPr lvl="1" algn="l" rtl="0"/>
            <a:r>
              <a:rPr lang="en-US" u="sng" dirty="0">
                <a:hlinkClick r:id="rId4"/>
              </a:rPr>
              <a:t>Magnetic resonance imaging</a:t>
            </a:r>
            <a:r>
              <a:rPr lang="en-US" dirty="0"/>
              <a:t> (MRI)</a:t>
            </a:r>
          </a:p>
          <a:p>
            <a:pPr algn="l" rtl="0"/>
            <a:endParaRPr lang="ar-E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of treatment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 smtClean="0">
                <a:solidFill>
                  <a:srgbClr val="0070C0"/>
                </a:solidFill>
              </a:rPr>
              <a:t>There </a:t>
            </a:r>
            <a:r>
              <a:rPr lang="en-US" b="1" dirty="0">
                <a:solidFill>
                  <a:srgbClr val="0070C0"/>
                </a:solidFill>
              </a:rPr>
              <a:t>are three goals of treatment for heart valve disease: </a:t>
            </a:r>
            <a:endParaRPr lang="en-US" b="1" dirty="0" smtClean="0">
              <a:solidFill>
                <a:srgbClr val="0070C0"/>
              </a:solidFill>
            </a:endParaRP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protecting the </a:t>
            </a:r>
            <a:r>
              <a:rPr lang="en-US" dirty="0"/>
              <a:t>valve from further </a:t>
            </a:r>
            <a:r>
              <a:rPr lang="en-US" dirty="0" smtClean="0"/>
              <a:t>damage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 </a:t>
            </a:r>
            <a:r>
              <a:rPr lang="en-US" dirty="0"/>
              <a:t>lessening </a:t>
            </a:r>
            <a:r>
              <a:rPr lang="en-US" dirty="0" smtClean="0"/>
              <a:t>symptoms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repairing </a:t>
            </a:r>
            <a:r>
              <a:rPr lang="en-US" dirty="0"/>
              <a:t>or replacing valves.</a:t>
            </a:r>
          </a:p>
          <a:p>
            <a:endParaRPr lang="ar-E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Protecting the valve from further damage.</a:t>
            </a:r>
            <a:r>
              <a:rPr lang="en-US" dirty="0" smtClean="0"/>
              <a:t/>
            </a:r>
            <a:br>
              <a:rPr lang="en-US" dirty="0" smtClean="0"/>
            </a:b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715016"/>
          </a:xfrm>
        </p:spPr>
        <p:txBody>
          <a:bodyPr>
            <a:normAutofit fontScale="25000" lnSpcReduction="20000"/>
          </a:bodyPr>
          <a:lstStyle/>
          <a:p>
            <a:pPr algn="l" rtl="0">
              <a:buNone/>
            </a:pPr>
            <a:r>
              <a:rPr lang="en-US" sz="11200" dirty="0" smtClean="0">
                <a:solidFill>
                  <a:srgbClr val="0070C0"/>
                </a:solidFill>
              </a:rPr>
              <a:t>Patient is </a:t>
            </a:r>
            <a:r>
              <a:rPr lang="en-US" sz="11200" dirty="0">
                <a:solidFill>
                  <a:srgbClr val="0070C0"/>
                </a:solidFill>
              </a:rPr>
              <a:t>still at risk for </a:t>
            </a:r>
            <a:r>
              <a:rPr lang="en-US" sz="11200" dirty="0" err="1">
                <a:solidFill>
                  <a:srgbClr val="0070C0"/>
                </a:solidFill>
              </a:rPr>
              <a:t>endocarditis</a:t>
            </a:r>
            <a:r>
              <a:rPr lang="en-US" sz="11200" dirty="0">
                <a:solidFill>
                  <a:srgbClr val="0070C0"/>
                </a:solidFill>
              </a:rPr>
              <a:t>, even if </a:t>
            </a:r>
            <a:r>
              <a:rPr lang="en-US" sz="11200" dirty="0" smtClean="0">
                <a:solidFill>
                  <a:srgbClr val="0070C0"/>
                </a:solidFill>
              </a:rPr>
              <a:t>his valve </a:t>
            </a:r>
            <a:r>
              <a:rPr lang="en-US" sz="11200" dirty="0">
                <a:solidFill>
                  <a:srgbClr val="0070C0"/>
                </a:solidFill>
              </a:rPr>
              <a:t>is repaired or replaced through surgery. To protect </a:t>
            </a:r>
            <a:r>
              <a:rPr lang="en-US" sz="11200" dirty="0" smtClean="0">
                <a:solidFill>
                  <a:srgbClr val="0070C0"/>
                </a:solidFill>
              </a:rPr>
              <a:t>himself, give him the following advices:</a:t>
            </a:r>
            <a:endParaRPr lang="en-US" sz="11200" dirty="0">
              <a:solidFill>
                <a:srgbClr val="0070C0"/>
              </a:solidFill>
            </a:endParaRPr>
          </a:p>
          <a:p>
            <a:pPr algn="l" rtl="0">
              <a:buFont typeface="Wingdings" pitchFamily="2" charset="2"/>
              <a:buChar char="ü"/>
            </a:pPr>
            <a:r>
              <a:rPr lang="en-US" sz="11200" b="1" dirty="0" smtClean="0"/>
              <a:t>Know the type and extent of your valve disease.  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sz="11200" b="1" dirty="0" smtClean="0"/>
              <a:t>Tell all your doctors and dentist you have valve disease.  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sz="11200" b="1" dirty="0" smtClean="0"/>
              <a:t>Call your doctor if you have symptoms of an infection.  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sz="11200" b="1" dirty="0" smtClean="0"/>
              <a:t>Take good care of your teeth and gums. 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sz="11200" b="1" dirty="0" smtClean="0"/>
              <a:t>Take antibiotics before you undergo any procedure that may cause bleeding.    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sz="11200" b="1" dirty="0" smtClean="0"/>
              <a:t>Take your medications. Follow your doctor's instructions.  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sz="11200" b="1" dirty="0" smtClean="0"/>
              <a:t>See your heart doctor for regular visits, even if you have no symptoms. </a:t>
            </a:r>
            <a:br>
              <a:rPr lang="en-US" sz="11200" b="1" dirty="0" smtClean="0"/>
            </a:br>
            <a:endParaRPr lang="ar-EG" sz="11200" b="1" dirty="0" smtClean="0"/>
          </a:p>
          <a:p>
            <a:endParaRPr lang="ar-EG" sz="67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 for treatment </a:t>
            </a:r>
            <a:endParaRPr lang="ar-EG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How Is Heart Valve Disease Treated?</a:t>
            </a:r>
            <a:br>
              <a:rPr lang="en-US" b="1" dirty="0" smtClean="0"/>
            </a:b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 rtl="0">
              <a:buNone/>
            </a:pPr>
            <a:r>
              <a:rPr lang="en-US" b="1" dirty="0" smtClean="0"/>
              <a:t>Common Types of Medications</a:t>
            </a:r>
          </a:p>
          <a:p>
            <a:pPr algn="l" rtl="0"/>
            <a:r>
              <a:rPr lang="en-US" b="1" dirty="0" smtClean="0"/>
              <a:t>Diuretics </a:t>
            </a:r>
          </a:p>
          <a:p>
            <a:pPr algn="l" rtl="0"/>
            <a:r>
              <a:rPr lang="en-US" b="1" dirty="0" err="1" smtClean="0"/>
              <a:t>Antiarrhythmic</a:t>
            </a:r>
            <a:r>
              <a:rPr lang="en-US" b="1" dirty="0" smtClean="0"/>
              <a:t> </a:t>
            </a:r>
          </a:p>
          <a:p>
            <a:pPr algn="l" rtl="0"/>
            <a:r>
              <a:rPr lang="en-US" b="1" dirty="0" smtClean="0"/>
              <a:t>Vasodilators</a:t>
            </a:r>
            <a:endParaRPr lang="en-US" dirty="0" smtClean="0"/>
          </a:p>
          <a:p>
            <a:pPr algn="l" rtl="0"/>
            <a:r>
              <a:rPr lang="en-US" b="1" u="sng" dirty="0" smtClean="0">
                <a:hlinkClick r:id="rId2"/>
              </a:rPr>
              <a:t>ACE </a:t>
            </a:r>
            <a:r>
              <a:rPr lang="en-US" b="1" u="sng" dirty="0" err="1">
                <a:hlinkClick r:id="rId2"/>
              </a:rPr>
              <a:t>inhibitors</a:t>
            </a:r>
            <a:r>
              <a:rPr lang="en-US" dirty="0" err="1" smtClean="0"/>
              <a:t>A</a:t>
            </a:r>
            <a:r>
              <a:rPr lang="en-US" dirty="0" smtClean="0"/>
              <a:t> type of vasodilator used to treat </a:t>
            </a:r>
            <a:r>
              <a:rPr lang="en-US" u="sng" dirty="0">
                <a:hlinkClick r:id="rId3"/>
              </a:rPr>
              <a:t>high blood </a:t>
            </a:r>
            <a:r>
              <a:rPr lang="en-US" u="sng" dirty="0" err="1">
                <a:hlinkClick r:id="rId3"/>
              </a:rPr>
              <a:t>pressure</a:t>
            </a:r>
            <a:r>
              <a:rPr lang="en-US" dirty="0" err="1" smtClean="0"/>
              <a:t>and</a:t>
            </a:r>
            <a:r>
              <a:rPr lang="en-US" dirty="0" smtClean="0"/>
              <a:t> heart failure</a:t>
            </a:r>
          </a:p>
          <a:p>
            <a:pPr algn="l" rtl="0"/>
            <a:r>
              <a:rPr lang="en-US" b="1" u="sng" dirty="0" smtClean="0">
                <a:hlinkClick r:id="rId4"/>
              </a:rPr>
              <a:t>Beta </a:t>
            </a:r>
            <a:r>
              <a:rPr lang="en-US" b="1" u="sng" dirty="0" err="1">
                <a:hlinkClick r:id="rId4"/>
              </a:rPr>
              <a:t>blockers</a:t>
            </a:r>
            <a:r>
              <a:rPr lang="en-US" dirty="0" err="1" smtClean="0"/>
              <a:t>Treat</a:t>
            </a:r>
            <a:r>
              <a:rPr lang="en-US" dirty="0" smtClean="0"/>
              <a:t> high blood pressure and lessen the heart's work by helping the heart beat slower and less forcefully. Used to decrease palpitations in some patients.</a:t>
            </a:r>
          </a:p>
          <a:p>
            <a:pPr algn="l" rtl="0"/>
            <a:r>
              <a:rPr lang="en-US" b="1" dirty="0" smtClean="0"/>
              <a:t>Anticoagulants</a:t>
            </a:r>
            <a:endParaRPr lang="en-US" dirty="0"/>
          </a:p>
          <a:p>
            <a:endParaRPr lang="ar-E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Surgery and Other Procedures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endParaRPr lang="en-US" dirty="0"/>
          </a:p>
          <a:p>
            <a:pPr algn="l" rtl="0"/>
            <a:r>
              <a:rPr lang="en-US" dirty="0"/>
              <a:t>Surgical options include heart </a:t>
            </a:r>
            <a:r>
              <a:rPr lang="en-US" dirty="0">
                <a:solidFill>
                  <a:srgbClr val="0070C0"/>
                </a:solidFill>
              </a:rPr>
              <a:t>valve repair or replacement. </a:t>
            </a:r>
            <a:endParaRPr lang="en-US" dirty="0" smtClean="0">
              <a:solidFill>
                <a:srgbClr val="0070C0"/>
              </a:solidFill>
            </a:endParaRPr>
          </a:p>
          <a:p>
            <a:pPr algn="l" rtl="0"/>
            <a:r>
              <a:rPr lang="en-US" dirty="0" smtClean="0"/>
              <a:t>Heart </a:t>
            </a:r>
            <a:r>
              <a:rPr lang="en-US" dirty="0"/>
              <a:t>valves may also be repaired by other procedures such as </a:t>
            </a:r>
            <a:r>
              <a:rPr lang="en-US" dirty="0">
                <a:solidFill>
                  <a:srgbClr val="0070C0"/>
                </a:solidFill>
              </a:rPr>
              <a:t>percutaneous balloon </a:t>
            </a:r>
            <a:r>
              <a:rPr lang="en-US" dirty="0" err="1">
                <a:solidFill>
                  <a:srgbClr val="0070C0"/>
                </a:solidFill>
              </a:rPr>
              <a:t>valvotomy</a:t>
            </a:r>
            <a:r>
              <a:rPr lang="en-US" dirty="0">
                <a:solidFill>
                  <a:srgbClr val="0070C0"/>
                </a:solidFill>
              </a:rPr>
              <a:t>.</a:t>
            </a:r>
          </a:p>
          <a:p>
            <a:endParaRPr lang="ar-E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Treatment</a:t>
            </a:r>
            <a:endParaRPr lang="en-US" smtClean="0"/>
          </a:p>
        </p:txBody>
      </p:sp>
      <p:sp>
        <p:nvSpPr>
          <p:cNvPr id="34819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 eaLnBrk="1" hangingPunct="1">
              <a:lnSpc>
                <a:spcPct val="90000"/>
              </a:lnSpc>
            </a:pPr>
            <a:r>
              <a:rPr lang="en-US" sz="2800" b="1" i="1" dirty="0" smtClean="0"/>
              <a:t>Valve Surgery (repair):</a:t>
            </a:r>
            <a:br>
              <a:rPr lang="en-US" sz="2800" b="1" i="1" dirty="0" smtClean="0"/>
            </a:br>
            <a:endParaRPr lang="en-US" sz="2800" dirty="0" smtClean="0">
              <a:latin typeface="Arial" pitchFamily="34" charset="0"/>
            </a:endParaRPr>
          </a:p>
          <a:p>
            <a:pPr algn="l" rtl="0" eaLnBrk="1" hangingPunct="1">
              <a:lnSpc>
                <a:spcPct val="90000"/>
              </a:lnSpc>
            </a:pPr>
            <a:r>
              <a:rPr lang="en-US" sz="2800" dirty="0" smtClean="0"/>
              <a:t> Various technique can be used:</a:t>
            </a:r>
            <a:r>
              <a:rPr lang="en-US" sz="2800" dirty="0" smtClean="0">
                <a:latin typeface="Arial" pitchFamily="34" charset="0"/>
              </a:rPr>
              <a:t> (</a:t>
            </a:r>
            <a:r>
              <a:rPr lang="en-US" sz="2800" dirty="0" err="1" smtClean="0">
                <a:latin typeface="Arial" pitchFamily="34" charset="0"/>
              </a:rPr>
              <a:t>eg</a:t>
            </a:r>
            <a:r>
              <a:rPr lang="en-US" sz="2800" dirty="0" smtClean="0">
                <a:latin typeface="Arial" pitchFamily="34" charset="0"/>
              </a:rPr>
              <a:t>:</a:t>
            </a:r>
            <a:r>
              <a:rPr lang="en-US" sz="2800" dirty="0" smtClean="0"/>
              <a:t> Leaflet repair, Use of prosthetic rings and etc).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800" dirty="0" smtClean="0"/>
              <a:t> to optimize the valve orifice making sure that the valve is no longer </a:t>
            </a:r>
            <a:r>
              <a:rPr lang="en-US" sz="2800" dirty="0" err="1" smtClean="0"/>
              <a:t>stenotic</a:t>
            </a:r>
            <a:r>
              <a:rPr lang="en-US" sz="2800" dirty="0" smtClean="0"/>
              <a:t> or </a:t>
            </a:r>
            <a:r>
              <a:rPr lang="en-US" sz="2800" dirty="0" err="1" smtClean="0"/>
              <a:t>regurgitant</a:t>
            </a:r>
            <a:r>
              <a:rPr lang="en-US" sz="2800" dirty="0" smtClean="0"/>
              <a:t>.</a:t>
            </a:r>
          </a:p>
          <a:p>
            <a:pPr algn="l" rtl="0" eaLnBrk="1" hangingPunct="1">
              <a:lnSpc>
                <a:spcPct val="90000"/>
              </a:lnSpc>
            </a:pPr>
            <a:r>
              <a:rPr lang="en-US" sz="2800" dirty="0" smtClean="0"/>
              <a:t>Generally, repairs are preferred over replacements.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What Are the Types of Valve Disease?</a:t>
            </a:r>
            <a:endParaRPr lang="ar-EG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i="1" dirty="0" smtClean="0"/>
              <a:t>Valve replacement</a:t>
            </a:r>
            <a:r>
              <a:rPr lang="en-US" i="1" dirty="0" smtClean="0"/>
              <a:t>: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4422"/>
            <a:ext cx="8229600" cy="5214974"/>
          </a:xfrm>
        </p:spPr>
        <p:txBody>
          <a:bodyPr>
            <a:noAutofit/>
          </a:bodyPr>
          <a:lstStyle/>
          <a:p>
            <a:pPr algn="l" rtl="0" eaLnBrk="1" hangingPunct="1">
              <a:lnSpc>
                <a:spcPct val="80000"/>
              </a:lnSpc>
            </a:pPr>
            <a:r>
              <a:rPr lang="en-US" sz="2800" dirty="0" smtClean="0"/>
              <a:t>It occur ,When the valve is severely damaged and it is not possible to repair.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sz="2800" dirty="0" smtClean="0"/>
              <a:t> The artificial valves are of three types</a:t>
            </a:r>
          </a:p>
          <a:p>
            <a:pPr lvl="1" algn="l" rtl="0">
              <a:lnSpc>
                <a:spcPct val="80000"/>
              </a:lnSpc>
            </a:pP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</a:rPr>
              <a:t>a mechanical (metallic) valve</a:t>
            </a:r>
          </a:p>
          <a:p>
            <a:pPr lvl="1" algn="l" rtl="0">
              <a:lnSpc>
                <a:spcPct val="80000"/>
              </a:lnSpc>
            </a:pPr>
            <a:r>
              <a:rPr lang="en-US" sz="2000" b="1" dirty="0" smtClean="0">
                <a:solidFill>
                  <a:srgbClr val="0070C0"/>
                </a:solidFill>
              </a:rPr>
              <a:t> a valve made from animal tissue</a:t>
            </a:r>
          </a:p>
          <a:p>
            <a:pPr lvl="1" algn="l" rtl="0">
              <a:lnSpc>
                <a:spcPct val="80000"/>
              </a:lnSpc>
            </a:pPr>
            <a:r>
              <a:rPr lang="en-US" sz="2000" b="1" dirty="0" smtClean="0">
                <a:solidFill>
                  <a:srgbClr val="0070C0"/>
                </a:solidFill>
              </a:rPr>
              <a:t> or a human valve removed from the human cadaver and frozen to preserve its integrity (cryopreservation).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sz="2800" dirty="0" smtClean="0"/>
              <a:t>The mechanical valve is the most durable but it has the disadvantage </a:t>
            </a:r>
            <a:r>
              <a:rPr lang="en-US" sz="2800" dirty="0" smtClean="0">
                <a:solidFill>
                  <a:srgbClr val="0070C0"/>
                </a:solidFill>
              </a:rPr>
              <a:t>of the risk of blood clot formation</a:t>
            </a:r>
            <a:r>
              <a:rPr lang="en-US" sz="2800" dirty="0" smtClean="0"/>
              <a:t>. 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sz="2800" dirty="0" smtClean="0"/>
              <a:t>Valve repair or replacement with tissue valves have the advantage that blood clot formation is not a risk. 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sz="2800" dirty="0" smtClean="0"/>
              <a:t>The decision about the type of the artificial heart valve is made by the cardiologist and surgeon </a:t>
            </a:r>
            <a:r>
              <a:rPr lang="en-US" sz="2400" dirty="0" smtClean="0"/>
              <a:t>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/>
              <a:t>Indications for MV Replacement in Severe MR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/>
            <a:r>
              <a:rPr lang="en-US" u="sng" dirty="0" smtClean="0"/>
              <a:t>ANY Symptoms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at rest or exercise </a:t>
            </a:r>
            <a:r>
              <a:rPr lang="en-US" dirty="0" smtClean="0"/>
              <a:t>with (repair if feasible)</a:t>
            </a:r>
          </a:p>
          <a:p>
            <a:pPr algn="l" rtl="0" eaLnBrk="1" hangingPunct="1"/>
            <a:r>
              <a:rPr lang="en-US" dirty="0" smtClean="0"/>
              <a:t>Asymptomatic:</a:t>
            </a:r>
          </a:p>
          <a:p>
            <a:pPr lvl="1" algn="l" rtl="0" eaLnBrk="1" hangingPunct="1"/>
            <a:r>
              <a:rPr lang="en-US" dirty="0" smtClean="0"/>
              <a:t>If </a:t>
            </a:r>
            <a:r>
              <a:rPr lang="en-US" dirty="0" smtClean="0">
                <a:solidFill>
                  <a:srgbClr val="FF0000"/>
                </a:solidFill>
              </a:rPr>
              <a:t>EF &lt;60%</a:t>
            </a:r>
          </a:p>
          <a:p>
            <a:pPr lvl="1" algn="l" rtl="0" eaLnBrk="1" hangingPunct="1"/>
            <a:r>
              <a:rPr lang="en-US" dirty="0" smtClean="0"/>
              <a:t>If new onset </a:t>
            </a:r>
            <a:r>
              <a:rPr lang="en-US" dirty="0" err="1" smtClean="0">
                <a:solidFill>
                  <a:srgbClr val="FF0000"/>
                </a:solidFill>
              </a:rPr>
              <a:t>atrial</a:t>
            </a:r>
            <a:r>
              <a:rPr lang="en-US" dirty="0" smtClean="0">
                <a:solidFill>
                  <a:srgbClr val="FF0000"/>
                </a:solidFill>
              </a:rPr>
              <a:t> fibrillation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/>
              <a:t>Indications for Surgical Treatment of AR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/>
            <a:r>
              <a:rPr lang="en-US" dirty="0" smtClean="0">
                <a:solidFill>
                  <a:srgbClr val="FF0000"/>
                </a:solidFill>
              </a:rPr>
              <a:t>ANY Symptoms at rest or exercise</a:t>
            </a:r>
          </a:p>
          <a:p>
            <a:pPr algn="l" rtl="0" eaLnBrk="1" hangingPunct="1"/>
            <a:r>
              <a:rPr lang="en-US" dirty="0" smtClean="0"/>
              <a:t>Asymptomatic treatment if:</a:t>
            </a:r>
          </a:p>
          <a:p>
            <a:pPr lvl="1" algn="l" rtl="0" eaLnBrk="1" hangingPunct="1"/>
            <a:r>
              <a:rPr lang="en-US" sz="3200" dirty="0" smtClean="0"/>
              <a:t>EF drops </a:t>
            </a:r>
            <a:r>
              <a:rPr lang="en-US" sz="3200" dirty="0" smtClean="0">
                <a:solidFill>
                  <a:srgbClr val="FF0000"/>
                </a:solidFill>
              </a:rPr>
              <a:t>below 50% </a:t>
            </a:r>
            <a:r>
              <a:rPr lang="en-US" sz="3200" dirty="0" smtClean="0"/>
              <a:t>or </a:t>
            </a:r>
            <a:r>
              <a:rPr lang="en-US" sz="3200" dirty="0" smtClean="0">
                <a:solidFill>
                  <a:srgbClr val="FF0000"/>
                </a:solidFill>
              </a:rPr>
              <a:t>LV</a:t>
            </a:r>
            <a:r>
              <a:rPr lang="en-US" sz="3200" dirty="0" smtClean="0"/>
              <a:t> becomes </a:t>
            </a:r>
            <a:r>
              <a:rPr lang="en-US" sz="3200" dirty="0" smtClean="0">
                <a:solidFill>
                  <a:srgbClr val="FF0000"/>
                </a:solidFill>
              </a:rPr>
              <a:t>dilated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 sz="4000" dirty="0" smtClean="0"/>
              <a:t>Indications for Mitral valve </a:t>
            </a:r>
            <a:r>
              <a:rPr lang="ar-EG" altLang="en-US" sz="4000" dirty="0" smtClean="0"/>
              <a:t> </a:t>
            </a:r>
            <a:r>
              <a:rPr lang="en-US" altLang="en-US" sz="4000" dirty="0" smtClean="0"/>
              <a:t>MS)</a:t>
            </a:r>
            <a:r>
              <a:rPr lang="ar-EG" altLang="en-US" sz="4000" dirty="0" smtClean="0"/>
              <a:t>)</a:t>
            </a:r>
            <a:r>
              <a:rPr lang="en-US" altLang="en-US" sz="4000" dirty="0" smtClean="0"/>
              <a:t>replacement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09800"/>
            <a:ext cx="7772400" cy="3886200"/>
          </a:xfrm>
        </p:spPr>
        <p:txBody>
          <a:bodyPr/>
          <a:lstStyle/>
          <a:p>
            <a:pPr algn="l" rtl="0" eaLnBrk="1" hangingPunct="1"/>
            <a:r>
              <a:rPr lang="en-US" altLang="en-US" u="sng" dirty="0" smtClean="0">
                <a:solidFill>
                  <a:srgbClr val="FF0000"/>
                </a:solidFill>
              </a:rPr>
              <a:t>ANY SYMPTOMATIC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r>
              <a:rPr lang="en-US" altLang="en-US" dirty="0" smtClean="0"/>
              <a:t>Patient with NYHA Class III or IV Symptoms</a:t>
            </a:r>
          </a:p>
          <a:p>
            <a:pPr algn="l" rtl="0" eaLnBrk="1" hangingPunct="1"/>
            <a:endParaRPr lang="en-US" altLang="en-US" dirty="0" smtClean="0"/>
          </a:p>
          <a:p>
            <a:pPr algn="l" rtl="0" eaLnBrk="1" hangingPunct="1"/>
            <a:r>
              <a:rPr lang="en-US" altLang="en-US" dirty="0" smtClean="0"/>
              <a:t>Asymptomatic </a:t>
            </a:r>
            <a:r>
              <a:rPr lang="en-US" altLang="en-US" dirty="0" smtClean="0">
                <a:solidFill>
                  <a:srgbClr val="FF0000"/>
                </a:solidFill>
              </a:rPr>
              <a:t>moderate or Severe </a:t>
            </a:r>
            <a:r>
              <a:rPr lang="en-US" altLang="en-US" dirty="0" smtClean="0"/>
              <a:t>MS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/>
              <a:t>Indications for Surgery in Aortic </a:t>
            </a:r>
            <a:r>
              <a:rPr lang="en-US" sz="4000" dirty="0" err="1" smtClean="0"/>
              <a:t>Stenosis</a:t>
            </a:r>
            <a:endParaRPr lang="en-US" sz="4000" dirty="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/>
            <a:r>
              <a:rPr lang="en-US" dirty="0" smtClean="0">
                <a:solidFill>
                  <a:srgbClr val="FF0000"/>
                </a:solidFill>
              </a:rPr>
              <a:t>Any SYMPTOMATIC </a:t>
            </a:r>
            <a:r>
              <a:rPr lang="en-US" dirty="0" smtClean="0"/>
              <a:t>patient with severe AS (includes symptoms with exercise)</a:t>
            </a:r>
          </a:p>
          <a:p>
            <a:pPr algn="l" rtl="0" eaLnBrk="1" hangingPunct="1"/>
            <a:r>
              <a:rPr lang="en-US" dirty="0" smtClean="0"/>
              <a:t>Any patient with </a:t>
            </a:r>
            <a:r>
              <a:rPr lang="en-US" dirty="0" smtClean="0">
                <a:solidFill>
                  <a:srgbClr val="FF0000"/>
                </a:solidFill>
              </a:rPr>
              <a:t>decreasing EF</a:t>
            </a:r>
          </a:p>
          <a:p>
            <a:pPr algn="l" rtl="0" eaLnBrk="1" hangingPunct="1"/>
            <a:r>
              <a:rPr lang="en-US" dirty="0" smtClean="0"/>
              <a:t>Any patient undergoing CABG with moderate or severe 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C:\Users\Public\Pictures\Sample Pictures\Fore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>
                <a:solidFill>
                  <a:srgbClr val="FF0000"/>
                </a:solidFill>
              </a:rPr>
              <a:t>Question?</a:t>
            </a:r>
            <a:endParaRPr lang="ar-SA" sz="8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images.medicinenet.com/images/ccf/42350_valvediseas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714356"/>
            <a:ext cx="7643866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1500174"/>
            <a:ext cx="74295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2800" dirty="0" smtClean="0">
                <a:latin typeface="Arial" pitchFamily="34" charset="0"/>
              </a:rPr>
              <a:t>The valves affected most commonly by the disease are aortic and mitral valves. The pulmonary and tricuspid valves are affected less often</a:t>
            </a:r>
            <a:r>
              <a:rPr lang="en-US" dirty="0" smtClean="0">
                <a:latin typeface="Arial" pitchFamily="34" charset="0"/>
              </a:rPr>
              <a:t>. </a:t>
            </a:r>
            <a:endParaRPr lang="en-US" dirty="0">
              <a:latin typeface="Arial" pitchFamily="34" charset="0"/>
            </a:endParaRPr>
          </a:p>
        </p:txBody>
      </p:sp>
      <p:pic>
        <p:nvPicPr>
          <p:cNvPr id="3" name="Picture 2" descr="Heart Valv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3643314"/>
            <a:ext cx="4143404" cy="25717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What Causes </a:t>
            </a:r>
            <a:r>
              <a:rPr lang="en-US" b="1" dirty="0" err="1"/>
              <a:t>Valvular</a:t>
            </a:r>
            <a:r>
              <a:rPr lang="en-US" b="1" dirty="0"/>
              <a:t> Heart Disease?</a:t>
            </a:r>
            <a:br>
              <a:rPr lang="en-US" b="1" dirty="0"/>
            </a:b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l" rtl="0">
              <a:buFontTx/>
              <a:buChar char="•"/>
            </a:pPr>
            <a:r>
              <a:rPr lang="en-US" b="1" u="sng" dirty="0" smtClean="0">
                <a:solidFill>
                  <a:srgbClr val="0033CC"/>
                </a:solidFill>
                <a:latin typeface="Arial" pitchFamily="34" charset="0"/>
              </a:rPr>
              <a:t>idiopathic</a:t>
            </a:r>
            <a:r>
              <a:rPr lang="en-US" u="sng" dirty="0" smtClean="0">
                <a:solidFill>
                  <a:srgbClr val="0033CC"/>
                </a:solidFill>
                <a:latin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</a:rPr>
              <a:t>valvular</a:t>
            </a:r>
            <a:r>
              <a:rPr lang="en-US" dirty="0" smtClean="0">
                <a:latin typeface="Arial" pitchFamily="34" charset="0"/>
              </a:rPr>
              <a:t> degeneration,</a:t>
            </a:r>
            <a:r>
              <a:rPr lang="en-US" dirty="0" smtClean="0"/>
              <a:t> unknown cause.</a:t>
            </a:r>
            <a:endParaRPr lang="ar-EG" dirty="0" smtClean="0"/>
          </a:p>
          <a:p>
            <a:pPr algn="l" rtl="0"/>
            <a:r>
              <a:rPr lang="en-US" b="1" u="sng" dirty="0" smtClean="0">
                <a:hlinkClick r:id="rId3"/>
              </a:rPr>
              <a:t>Congenital </a:t>
            </a:r>
            <a:r>
              <a:rPr lang="en-US" b="1" u="sng" dirty="0">
                <a:hlinkClick r:id="rId3"/>
              </a:rPr>
              <a:t>valve disease</a:t>
            </a:r>
            <a:r>
              <a:rPr lang="en-US" b="1" dirty="0"/>
              <a:t>.</a:t>
            </a:r>
            <a:r>
              <a:rPr lang="en-US" dirty="0"/>
              <a:t> Most often affects the aortic or </a:t>
            </a:r>
            <a:r>
              <a:rPr lang="en-US" dirty="0" smtClean="0"/>
              <a:t>pulmonary valve.</a:t>
            </a:r>
            <a:r>
              <a:rPr lang="en-US" u="sng" dirty="0" smtClean="0">
                <a:hlinkClick r:id="rId4"/>
              </a:rPr>
              <a:t> </a:t>
            </a:r>
          </a:p>
          <a:p>
            <a:pPr algn="l" rtl="0"/>
            <a:r>
              <a:rPr lang="en-US" b="1" u="sng" dirty="0" smtClean="0">
                <a:solidFill>
                  <a:srgbClr val="0033CC"/>
                </a:solidFill>
                <a:latin typeface="Arial" pitchFamily="34" charset="0"/>
                <a:hlinkClick r:id="rId4"/>
              </a:rPr>
              <a:t>Rheumatic fever</a:t>
            </a:r>
            <a:endParaRPr lang="en-US" b="1" u="sng" dirty="0" smtClean="0">
              <a:solidFill>
                <a:srgbClr val="0033CC"/>
              </a:solidFill>
              <a:latin typeface="Arial" pitchFamily="34" charset="0"/>
            </a:endParaRPr>
          </a:p>
          <a:p>
            <a:pPr algn="l" rtl="0"/>
            <a:r>
              <a:rPr lang="en-US" b="1" u="sng" dirty="0" err="1" smtClean="0">
                <a:solidFill>
                  <a:srgbClr val="0033CC"/>
                </a:solidFill>
                <a:latin typeface="Arial" pitchFamily="34" charset="0"/>
                <a:hlinkClick r:id="rId5"/>
              </a:rPr>
              <a:t>Endocarditis</a:t>
            </a:r>
            <a:endParaRPr lang="en-US" b="1" u="sng" dirty="0" smtClean="0">
              <a:solidFill>
                <a:srgbClr val="0033CC"/>
              </a:solidFill>
              <a:latin typeface="Arial" pitchFamily="34" charset="0"/>
              <a:hlinkClick r:id="rId4"/>
            </a:endParaRPr>
          </a:p>
          <a:p>
            <a:pPr algn="l" rtl="0"/>
            <a:r>
              <a:rPr lang="en-US" b="1" u="sng" dirty="0" smtClean="0">
                <a:solidFill>
                  <a:srgbClr val="0033CC"/>
                </a:solidFill>
                <a:latin typeface="Arial" pitchFamily="34" charset="0"/>
                <a:hlinkClick r:id="rId5"/>
              </a:rPr>
              <a:t>Other causes of valve disease include</a:t>
            </a:r>
            <a:r>
              <a:rPr lang="en-US" dirty="0" smtClean="0"/>
              <a:t>: </a:t>
            </a:r>
          </a:p>
          <a:p>
            <a:pPr algn="l" rtl="0">
              <a:buNone/>
            </a:pPr>
            <a:r>
              <a:rPr lang="en-US" dirty="0" smtClean="0"/>
              <a:t>coronary artery disease, heart attack, </a:t>
            </a:r>
            <a:r>
              <a:rPr lang="en-US" dirty="0" err="1" smtClean="0"/>
              <a:t>cardomyopathy</a:t>
            </a:r>
            <a:r>
              <a:rPr lang="en-US" dirty="0" smtClean="0"/>
              <a:t>, syphilis, hypertension , and connective tissue diseases.</a:t>
            </a:r>
          </a:p>
          <a:p>
            <a:pPr algn="l" rtl="0">
              <a:buNone/>
            </a:pPr>
            <a:r>
              <a:rPr lang="en-US" dirty="0" smtClean="0"/>
              <a:t> </a:t>
            </a:r>
          </a:p>
          <a:p>
            <a:pPr algn="l" rtl="0"/>
            <a:endParaRPr lang="en-US" dirty="0"/>
          </a:p>
          <a:p>
            <a:endParaRPr lang="ar-E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2800" dirty="0">
                <a:latin typeface="Apple Chancery"/>
                <a:cs typeface="Apple Chancery"/>
              </a:rPr>
              <a:t>Rheumatic fever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24744"/>
            <a:ext cx="9036496" cy="5733256"/>
          </a:xfrm>
        </p:spPr>
        <p:txBody>
          <a:bodyPr>
            <a:normAutofit/>
          </a:bodyPr>
          <a:lstStyle/>
          <a:p>
            <a:pPr algn="just" rtl="0">
              <a:lnSpc>
                <a:spcPct val="90000"/>
              </a:lnSpc>
            </a:pPr>
            <a:r>
              <a:rPr lang="en-US" sz="2700" dirty="0" smtClean="0">
                <a:latin typeface="Arial" pitchFamily="34" charset="0"/>
              </a:rPr>
              <a:t>Is </a:t>
            </a:r>
            <a:r>
              <a:rPr lang="en-US" sz="2700" dirty="0">
                <a:latin typeface="Arial" pitchFamily="34" charset="0"/>
              </a:rPr>
              <a:t>an inflammatory disease that can develop as a complication of inadequately treated strep throat or scarlet fever. </a:t>
            </a:r>
            <a:r>
              <a:rPr lang="en-US" sz="2700" dirty="0" smtClean="0">
                <a:latin typeface="Arial" pitchFamily="34" charset="0"/>
              </a:rPr>
              <a:t>Which are </a:t>
            </a:r>
            <a:r>
              <a:rPr lang="en-US" sz="2700" dirty="0">
                <a:latin typeface="Arial" pitchFamily="34" charset="0"/>
              </a:rPr>
              <a:t>caused by a streptococcus bacterium </a:t>
            </a:r>
            <a:r>
              <a:rPr lang="en-US" sz="2700" dirty="0" smtClean="0">
                <a:latin typeface="Arial" pitchFamily="34" charset="0"/>
              </a:rPr>
              <a:t>infection.</a:t>
            </a:r>
          </a:p>
          <a:p>
            <a:pPr algn="just" rtl="0">
              <a:lnSpc>
                <a:spcPct val="90000"/>
              </a:lnSpc>
            </a:pPr>
            <a:r>
              <a:rPr lang="en-US" sz="2700" dirty="0" smtClean="0">
                <a:latin typeface="Arial" pitchFamily="34" charset="0"/>
              </a:rPr>
              <a:t>Develop </a:t>
            </a:r>
            <a:r>
              <a:rPr lang="en-US" sz="2700" dirty="0">
                <a:latin typeface="Arial" pitchFamily="34" charset="0"/>
              </a:rPr>
              <a:t>in younger children and adults</a:t>
            </a:r>
            <a:r>
              <a:rPr lang="en-US" sz="2700" dirty="0" smtClean="0">
                <a:latin typeface="Arial" pitchFamily="34" charset="0"/>
              </a:rPr>
              <a:t>.</a:t>
            </a:r>
          </a:p>
          <a:p>
            <a:pPr algn="just" rtl="0">
              <a:lnSpc>
                <a:spcPct val="90000"/>
              </a:lnSpc>
            </a:pPr>
            <a:r>
              <a:rPr lang="en-US" sz="2700" dirty="0">
                <a:latin typeface="Arial" pitchFamily="34" charset="0"/>
              </a:rPr>
              <a:t>The cardiac </a:t>
            </a:r>
            <a:r>
              <a:rPr lang="en-US" sz="2700" dirty="0" smtClean="0">
                <a:latin typeface="Arial" pitchFamily="34" charset="0"/>
              </a:rPr>
              <a:t>manifestation </a:t>
            </a:r>
            <a:r>
              <a:rPr lang="en-US" sz="2700" dirty="0">
                <a:latin typeface="Arial" pitchFamily="34" charset="0"/>
              </a:rPr>
              <a:t>of rheumatic fever </a:t>
            </a:r>
            <a:r>
              <a:rPr lang="en-US" sz="2700" dirty="0" smtClean="0">
                <a:latin typeface="Arial" pitchFamily="34" charset="0"/>
              </a:rPr>
              <a:t>is  focal </a:t>
            </a:r>
            <a:r>
              <a:rPr lang="en-US" sz="2700" dirty="0">
                <a:latin typeface="Arial" pitchFamily="34" charset="0"/>
              </a:rPr>
              <a:t>inflammatory involvement of the interstitial tissue in all 3 layers of the </a:t>
            </a:r>
            <a:r>
              <a:rPr lang="en-US" sz="2700" dirty="0" smtClean="0">
                <a:latin typeface="Arial" pitchFamily="34" charset="0"/>
              </a:rPr>
              <a:t>heart(pan-</a:t>
            </a:r>
            <a:r>
              <a:rPr lang="en-US" sz="2700" dirty="0" err="1" smtClean="0">
                <a:latin typeface="Arial" pitchFamily="34" charset="0"/>
              </a:rPr>
              <a:t>carditis</a:t>
            </a:r>
            <a:r>
              <a:rPr lang="en-US" sz="2700" dirty="0" smtClean="0">
                <a:latin typeface="Arial" pitchFamily="34" charset="0"/>
              </a:rPr>
              <a:t>)</a:t>
            </a:r>
          </a:p>
          <a:p>
            <a:pPr algn="just" rtl="0">
              <a:lnSpc>
                <a:spcPct val="90000"/>
              </a:lnSpc>
            </a:pPr>
            <a:r>
              <a:rPr lang="en-US" sz="2700" dirty="0" smtClean="0">
                <a:latin typeface="Arial" pitchFamily="34" charset="0"/>
              </a:rPr>
              <a:t>The </a:t>
            </a:r>
            <a:r>
              <a:rPr lang="en-US" sz="2700" dirty="0">
                <a:latin typeface="Arial" pitchFamily="34" charset="0"/>
              </a:rPr>
              <a:t>pathognomonic feature of </a:t>
            </a:r>
            <a:r>
              <a:rPr lang="en-US" sz="2700" dirty="0" err="1">
                <a:latin typeface="Arial" pitchFamily="34" charset="0"/>
              </a:rPr>
              <a:t>pancarditis</a:t>
            </a:r>
            <a:r>
              <a:rPr lang="en-US" sz="2700" dirty="0">
                <a:latin typeface="Arial" pitchFamily="34" charset="0"/>
              </a:rPr>
              <a:t> </a:t>
            </a:r>
            <a:r>
              <a:rPr lang="en-US" sz="2700" dirty="0" smtClean="0">
                <a:latin typeface="Arial" pitchFamily="34" charset="0"/>
              </a:rPr>
              <a:t>is </a:t>
            </a:r>
            <a:r>
              <a:rPr lang="en-US" sz="2700" dirty="0">
                <a:latin typeface="Arial" pitchFamily="34" charset="0"/>
              </a:rPr>
              <a:t>the presence of </a:t>
            </a:r>
            <a:r>
              <a:rPr lang="en-US" sz="2700" dirty="0" err="1">
                <a:latin typeface="Arial" pitchFamily="34" charset="0"/>
              </a:rPr>
              <a:t>Aschoff</a:t>
            </a:r>
            <a:r>
              <a:rPr lang="en-US" sz="2700" dirty="0">
                <a:latin typeface="Arial" pitchFamily="34" charset="0"/>
              </a:rPr>
              <a:t> </a:t>
            </a:r>
            <a:r>
              <a:rPr lang="en-US" sz="2700" dirty="0" smtClean="0">
                <a:latin typeface="Arial" pitchFamily="34" charset="0"/>
              </a:rPr>
              <a:t>nodules.</a:t>
            </a:r>
            <a:endParaRPr lang="en-US" sz="2700" dirty="0">
              <a:latin typeface="Arial" pitchFamily="34" charset="0"/>
            </a:endParaRPr>
          </a:p>
          <a:p>
            <a:pPr algn="just" rtl="0">
              <a:lnSpc>
                <a:spcPct val="90000"/>
              </a:lnSpc>
            </a:pPr>
            <a:endParaRPr lang="en-IE" sz="2700" dirty="0">
              <a:latin typeface="Arial" pitchFamily="34" charset="0"/>
            </a:endParaRPr>
          </a:p>
          <a:p>
            <a:pPr algn="l" rtl="0">
              <a:lnSpc>
                <a:spcPct val="90000"/>
              </a:lnSpc>
            </a:pPr>
            <a:endParaRPr lang="en-US" sz="2700" dirty="0">
              <a:latin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741" y="4869160"/>
            <a:ext cx="4283968" cy="2194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3926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/>
              <a:t>Aortic Regurgitation</a:t>
            </a:r>
            <a:r>
              <a:rPr lang="en-US"/>
              <a:t>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algn="l" rtl="0" eaLnBrk="1" hangingPunct="1"/>
            <a:r>
              <a:rPr lang="en-US" dirty="0" smtClean="0"/>
              <a:t>Aortic regurgitation is incompetency of the aortic valve causing </a:t>
            </a:r>
            <a:r>
              <a:rPr lang="en-US" dirty="0" smtClean="0"/>
              <a:t>blood flow </a:t>
            </a:r>
            <a:r>
              <a:rPr lang="en-US" dirty="0" smtClean="0"/>
              <a:t>from the aorta into the left ventricle during diastole  ..</a:t>
            </a:r>
          </a:p>
        </p:txBody>
      </p:sp>
      <p:pic>
        <p:nvPicPr>
          <p:cNvPr id="4" name="Picture 3" descr="aortic-regurgitation-l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3286124"/>
            <a:ext cx="548640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1012</TotalTime>
  <Words>1822</Words>
  <Application>Microsoft Office PowerPoint</Application>
  <PresentationFormat>On-screen Show (4:3)</PresentationFormat>
  <Paragraphs>226</Paragraphs>
  <Slides>45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Office Theme</vt:lpstr>
      <vt:lpstr>Valvular heart disease</vt:lpstr>
      <vt:lpstr>Normal Valve Function</vt:lpstr>
      <vt:lpstr>What Is Valvular Heart Disease? </vt:lpstr>
      <vt:lpstr>What Are the Types of Valve Disease?</vt:lpstr>
      <vt:lpstr>PowerPoint Presentation</vt:lpstr>
      <vt:lpstr>PowerPoint Presentation</vt:lpstr>
      <vt:lpstr>What Causes Valvular Heart Disease? </vt:lpstr>
      <vt:lpstr>Rheumatic fever </vt:lpstr>
      <vt:lpstr>Aortic Regurgitation </vt:lpstr>
      <vt:lpstr>Signs</vt:lpstr>
      <vt:lpstr>Symptoms</vt:lpstr>
      <vt:lpstr>signs</vt:lpstr>
      <vt:lpstr>Aortic Stenosis</vt:lpstr>
      <vt:lpstr>Symptoms </vt:lpstr>
      <vt:lpstr>Signs </vt:lpstr>
      <vt:lpstr>Mitral Regurgitation</vt:lpstr>
      <vt:lpstr>Mitral Regurgitation</vt:lpstr>
      <vt:lpstr>Symptoms </vt:lpstr>
      <vt:lpstr>Signs</vt:lpstr>
      <vt:lpstr>PowerPoint Presentation</vt:lpstr>
      <vt:lpstr>Mitral Valve Stenosis</vt:lpstr>
      <vt:lpstr>Mitral Stenosis</vt:lpstr>
      <vt:lpstr>Symptoms </vt:lpstr>
      <vt:lpstr>Mitral Valve Prolapse (MVP)</vt:lpstr>
      <vt:lpstr>PowerPoint Presentation</vt:lpstr>
      <vt:lpstr>symptoms</vt:lpstr>
      <vt:lpstr>Pulmonary regurge </vt:lpstr>
      <vt:lpstr>Symptoms</vt:lpstr>
      <vt:lpstr>Pulmonic stenosis</vt:lpstr>
      <vt:lpstr>Symptoms</vt:lpstr>
      <vt:lpstr>Tricusped regurge</vt:lpstr>
      <vt:lpstr> Symptoms and signs </vt:lpstr>
      <vt:lpstr>How Are Valve Diseases Diagnosed? </vt:lpstr>
      <vt:lpstr>Goals of treatment</vt:lpstr>
      <vt:lpstr>Protecting the valve from further damage. </vt:lpstr>
      <vt:lpstr>Strategies for treatment </vt:lpstr>
      <vt:lpstr>How Is Heart Valve Disease Treated? </vt:lpstr>
      <vt:lpstr>Surgery and Other Procedures</vt:lpstr>
      <vt:lpstr>Treatment</vt:lpstr>
      <vt:lpstr>Valve replacement:</vt:lpstr>
      <vt:lpstr>Indications for MV Replacement in Severe MR</vt:lpstr>
      <vt:lpstr>Indications for Surgical Treatment of AR</vt:lpstr>
      <vt:lpstr>Indications for Mitral valve  MS))replacement</vt:lpstr>
      <vt:lpstr>Indications for Surgery in Aortic Stenosis</vt:lpstr>
      <vt:lpstr>Question?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Valvular heart disease</dc:title>
  <dc:creator>DELL</dc:creator>
  <cp:lastModifiedBy>Rehab Gwada</cp:lastModifiedBy>
  <cp:revision>74</cp:revision>
  <dcterms:created xsi:type="dcterms:W3CDTF">2014-10-11T20:27:42Z</dcterms:created>
  <dcterms:modified xsi:type="dcterms:W3CDTF">2016-03-05T14:36:53Z</dcterms:modified>
</cp:coreProperties>
</file>