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6.xml" ContentType="application/vnd.openxmlformats-officedocument.presentationml.slide+xml"/>
  <Override PartName="/ppt/slides/slide62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57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7.xml" ContentType="application/vnd.openxmlformats-officedocument.presentationml.slide+xml"/>
  <Override PartName="/ppt/slides/slide56.xml" ContentType="application/vnd.openxmlformats-officedocument.presentationml.slide+xml"/>
  <Override PartName="/ppt/slides/slide55.xml" ContentType="application/vnd.openxmlformats-officedocument.presentationml.slide+xml"/>
  <Override PartName="/ppt/slides/slide54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53.xml" ContentType="application/vnd.openxmlformats-officedocument.presentationml.slide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50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26.xml" ContentType="application/vnd.openxmlformats-officedocument.presentationml.slide+xml"/>
  <Override PartName="/ppt/slides/slide32.xml" ContentType="application/vnd.openxmlformats-officedocument.presentationml.slide+xml"/>
  <Override PartName="/ppt/slides/slide24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25.xml" ContentType="application/vnd.openxmlformats-officedocument.presentationml.slide+xml"/>
  <Override PartName="/ppt/slides/slide20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s/slide19.xml" ContentType="application/vnd.openxmlformats-officedocument.presentationml.slide+xml"/>
  <Override PartName="/ppt/slides/slide2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64"/>
  </p:notesMasterIdLst>
  <p:sldIdLst>
    <p:sldId id="256" r:id="rId2"/>
    <p:sldId id="398" r:id="rId3"/>
    <p:sldId id="263" r:id="rId4"/>
    <p:sldId id="401" r:id="rId5"/>
    <p:sldId id="266" r:id="rId6"/>
    <p:sldId id="267" r:id="rId7"/>
    <p:sldId id="268" r:id="rId8"/>
    <p:sldId id="269" r:id="rId9"/>
    <p:sldId id="270" r:id="rId10"/>
    <p:sldId id="403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83" r:id="rId19"/>
    <p:sldId id="284" r:id="rId20"/>
    <p:sldId id="285" r:id="rId21"/>
    <p:sldId id="287" r:id="rId22"/>
    <p:sldId id="300" r:id="rId23"/>
    <p:sldId id="412" r:id="rId24"/>
    <p:sldId id="303" r:id="rId25"/>
    <p:sldId id="304" r:id="rId26"/>
    <p:sldId id="305" r:id="rId27"/>
    <p:sldId id="306" r:id="rId28"/>
    <p:sldId id="307" r:id="rId29"/>
    <p:sldId id="414" r:id="rId30"/>
    <p:sldId id="415" r:id="rId31"/>
    <p:sldId id="313" r:id="rId32"/>
    <p:sldId id="417" r:id="rId33"/>
    <p:sldId id="314" r:id="rId34"/>
    <p:sldId id="315" r:id="rId35"/>
    <p:sldId id="316" r:id="rId36"/>
    <p:sldId id="317" r:id="rId37"/>
    <p:sldId id="418" r:id="rId38"/>
    <p:sldId id="347" r:id="rId39"/>
    <p:sldId id="438" r:id="rId40"/>
    <p:sldId id="349" r:id="rId41"/>
    <p:sldId id="439" r:id="rId42"/>
    <p:sldId id="351" r:id="rId43"/>
    <p:sldId id="440" r:id="rId44"/>
    <p:sldId id="354" r:id="rId45"/>
    <p:sldId id="356" r:id="rId46"/>
    <p:sldId id="441" r:id="rId47"/>
    <p:sldId id="358" r:id="rId48"/>
    <p:sldId id="359" r:id="rId49"/>
    <p:sldId id="442" r:id="rId50"/>
    <p:sldId id="361" r:id="rId51"/>
    <p:sldId id="363" r:id="rId52"/>
    <p:sldId id="364" r:id="rId53"/>
    <p:sldId id="365" r:id="rId54"/>
    <p:sldId id="445" r:id="rId55"/>
    <p:sldId id="366" r:id="rId56"/>
    <p:sldId id="367" r:id="rId57"/>
    <p:sldId id="373" r:id="rId58"/>
    <p:sldId id="375" r:id="rId59"/>
    <p:sldId id="447" r:id="rId60"/>
    <p:sldId id="457" r:id="rId61"/>
    <p:sldId id="458" r:id="rId62"/>
    <p:sldId id="460" r:id="rId6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customXml" Target="../customXml/item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61AB7D9-F382-4EC6-8319-DE7A83C3867F}" type="datetimeFigureOut">
              <a:rPr lang="en-US"/>
              <a:pPr>
                <a:defRPr/>
              </a:pPr>
              <a:t>2/15/2012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182ECDA-98C0-4EB0-9190-C4C90B5F1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53F7704-2758-460E-84BF-721D409E9616}" type="datetime1">
              <a:rPr lang="en-US" smtClean="0"/>
              <a:t>2/15/2012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AB191E9-8D89-46FD-BC48-0D0D803E0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2743200" y="6408738"/>
            <a:ext cx="3987800" cy="365125"/>
          </a:xfrm>
        </p:spPr>
        <p:txBody>
          <a:bodyPr/>
          <a:lstStyle>
            <a:lvl1pPr>
              <a:defRPr smtClean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B51D6-5CFC-4AC7-9870-E93037CA178A}" type="datetime1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8B14E-065E-4CAD-A815-62364A8637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1EC9F-0C70-490C-BD70-55F796004027}" type="datetime1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86353-3686-4AC5-A271-A2F122396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7888288" y="6408738"/>
            <a:ext cx="9509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23C61-6B10-4EDB-AA1C-67BF7247B766}" type="datetime1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3733800" y="6408738"/>
            <a:ext cx="4216400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7A1A2-1E94-490F-BCB7-9E729756F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634431-E538-4947-AD7E-E882BA05B304}" type="datetime1">
              <a:rPr lang="en-US" smtClean="0"/>
              <a:t>2/15/2012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408738"/>
            <a:ext cx="2616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B940B6-58A9-488B-AA8A-7A3B75044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89436B-9426-465D-A9A1-7316B3F30C70}" type="datetime1">
              <a:rPr lang="en-US" smtClean="0"/>
              <a:t>2/15/2012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DF9F22-6E3A-4255-8DFF-00E21422C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9554B9-1A4E-4C59-9AE5-40B95E1E2A0B}" type="datetime1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39DF5D-6304-419C-A0AD-21813A003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D74D8C-E4B7-4179-8C1A-83E513891F45}" type="datetime1">
              <a:rPr lang="en-US" smtClean="0"/>
              <a:t>2/15/2012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DFFADF-6C17-48DA-824B-A57442AD5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551471-22F0-4450-8D91-D8B7AD2C7F3F}" type="datetime1">
              <a:rPr lang="en-US" smtClean="0"/>
              <a:t>2/15/2012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C151CB-6C16-454F-BD58-12A300D4B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94ADD-3226-4E91-B000-9D950C2C8569}" type="datetime1">
              <a:rPr lang="en-US" smtClean="0"/>
              <a:t>2/15/2012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61FF5-C0D1-4EAE-889D-A7CE953DB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C7FBCC-D412-4F59-8D69-14D8BA136036}" type="datetime1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5ABEE6-FA82-438E-B8E6-7D076921B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893227D-CF3A-4F3D-8C1C-0C94A2606C2D}" type="datetime1">
              <a:rPr lang="en-US" smtClean="0"/>
              <a:t>2/15/2012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BE83CB8-6568-4221-ACB9-E34F8C2CA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D73BDED-6126-447A-86B2-12C1A8E10A7A}" type="datetime1">
              <a:rPr lang="en-US" smtClean="0"/>
              <a:t>2/15/2012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EA23833-2A5B-455E-8CDC-A892304CE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82" r:id="rId7"/>
    <p:sldLayoutId id="2147483692" r:id="rId8"/>
    <p:sldLayoutId id="2147483693" r:id="rId9"/>
    <p:sldLayoutId id="2147483683" r:id="rId10"/>
    <p:sldLayoutId id="2147483684" r:id="rId11"/>
    <p:sldLayoutId id="2147483685" r:id="rId1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Goudy Sans Medium"/>
              </a:rPr>
              <a:t/>
            </a:r>
            <a:br>
              <a:rPr lang="en-US" smtClean="0">
                <a:solidFill>
                  <a:srgbClr val="3380E6"/>
                </a:solidFill>
                <a:latin typeface="Goudy Sans Medium"/>
              </a:rPr>
            </a:br>
            <a:r>
              <a:rPr lang="en-US" smtClean="0">
                <a:solidFill>
                  <a:srgbClr val="3380E6"/>
                </a:solidFill>
                <a:latin typeface="Goudy Sans Medium"/>
              </a:rPr>
              <a:t>Introduction to Visual Basic Programming</a:t>
            </a:r>
          </a:p>
        </p:txBody>
      </p:sp>
      <p:sp>
        <p:nvSpPr>
          <p:cNvPr id="10243" name="Subtitle 4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r>
              <a:rPr lang="en-US" smtClean="0"/>
              <a:t>Visual Basic 2010 How to Program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191E9-8D89-46FD-BC48-0D0D803E051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 descr="vbhtp5_03imagesagain_Page_0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pic>
        <p:nvPicPr>
          <p:cNvPr id="4" name="Picture 1" descr="vbhtp5_03imagesagain_Page_09.png"/>
          <p:cNvPicPr>
            <a:picLocks noGrp="1" noChangeAspect="1"/>
          </p:cNvPicPr>
          <p:nvPr isPhoto="1"/>
        </p:nvPicPr>
        <p:blipFill>
          <a:blip r:embed="rId3" cstate="print"/>
          <a:srcRect b="60967"/>
          <a:stretch>
            <a:fillRect/>
          </a:stretch>
        </p:blipFill>
        <p:spPr bwMode="auto">
          <a:xfrm>
            <a:off x="0" y="3048000"/>
            <a:ext cx="9144000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Visual Basic Is Not Case Sensitive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Visual Basic keywords and identifiers are not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case sensitive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Uppercase and lowercase letters are considered to be identical, so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interpreted as the same identifier.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If you write any keyword in lower cas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 format the IDE will automatically correct it to upper case letter, for example: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If you write the word “class” IDE convert it to “Class” directly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Blank Lines and Whitespace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7 (Fig. 3.2) is a blank line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Blank lines, space characters and tab characters are used throughout a program to make it easier to read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These are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whitespace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Blank lines are ignored by the compiler.</a:t>
            </a: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69106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The Form’s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Event and Method </a:t>
            </a:r>
            <a:r>
              <a:rPr lang="en-US" b="1" i="1" dirty="0" err="1" smtClean="0">
                <a:solidFill>
                  <a:srgbClr val="000000"/>
                </a:solidFill>
                <a:latin typeface="Lucida Console" pitchFamily="49" charset="0"/>
              </a:rPr>
              <a:t>ASimpleProgram_Load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GUIs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are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driven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the user interacts with a GUI component, the interaction—known as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—causes the program to perform a task by “calling” a method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Common events (user interactions) include clicking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Button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selecting an item from a menu, closing a window and moving the mouse.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337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All GUI controls, including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s, have events associated with them.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method that performs a task in response to an event is called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handler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he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process of responding to events is known as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handling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of a GUI application’s functionality executes based on events.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Event handling methods are called automatically.</a:t>
            </a:r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common event for 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its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Load event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, which occurs just before 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displayed on the screen—typically as a result of executing the program.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Lines 5–9 define the method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as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event handler.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When this event is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raised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(that is, the event occurs), method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executes to perform its task—changing the text in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358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At the end of line 6, the clause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Handles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Lucida Console" pitchFamily="49" charset="0"/>
              </a:rPr>
              <a:t>MyBase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.Load</a:t>
            </a: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>
              <a:buFont typeface="Wingdings 3" pitchFamily="18" charset="2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indicates that method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the one that will be called to handle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event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Font typeface="Wingdings 3" pitchFamily="18" charset="2"/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IDE automatically inserts this clause for you when you create the event handler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58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7672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Defining a Method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5) begins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method declaration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9) close the method declaration.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body of the method declaration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appears between the keywords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short for “subroutine”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Methods are also sometimes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procedures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419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this line executes, it changes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</a:p>
          <a:p>
            <a:endParaRPr lang="en-US" sz="24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property to the message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Visual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Basic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fun!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updates the text on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(Fig. 3.2).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statement uses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assignment operator (=)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to give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property a new value.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statement is read as, “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Label1.Text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gets the value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"Visual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Basic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fun!"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.” </a:t>
            </a:r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Label1.Text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contains two identifiers separated by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dot separator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.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identifier to the right of the dot is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property name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and the identifier to the left of the dot is the name of the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control.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When you add a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to a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the IDE gives it the name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by default for the first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you add.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vbhtp5_03imagesagain_Page_0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Note About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and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classes you’ll define begin with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event-handling methods begin with the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3.2.2 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Naming the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Class </a:t>
            </a:r>
          </a:p>
          <a:p>
            <a:pPr>
              <a:lnSpc>
                <a:spcPct val="90000"/>
              </a:lnSpc>
            </a:pPr>
            <a:endParaRPr lang="en-US" sz="24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larger programs, you might have several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 inside the solution with different purposes.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To change the file name from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Form1.vb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ASimpleProgram.vb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do the following: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Right click the file in the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Solution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Explorer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Select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Rename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Type the new file name.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3.2.2 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b="1" i="1" dirty="0" smtClean="0">
                <a:solidFill>
                  <a:srgbClr val="000000"/>
                </a:solidFill>
                <a:latin typeface="AGaramond" pitchFamily="50" charset="0"/>
              </a:rPr>
              <a:t>Writing Code and Using IntelliSense</a:t>
            </a:r>
          </a:p>
          <a:p>
            <a:pPr lvl="1">
              <a:lnSpc>
                <a:spcPct val="90000"/>
              </a:lnSpc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As you begin typing, a small window appears (Fig. 3.6).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IDE feature, called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Intelli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-Sense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lists keywords, class names,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members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of a class (which include property and method names)</a:t>
            </a:r>
          </a:p>
          <a:p>
            <a:pPr lvl="2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Tabs (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Common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All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 in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Intelli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-Sense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Common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: view the most commonly used matches.</a:t>
            </a:r>
          </a:p>
          <a:p>
            <a:pPr lvl="2">
              <a:lnSpc>
                <a:spcPct val="90000"/>
              </a:lnSpc>
            </a:pPr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</a:rPr>
              <a:t>All: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view all the available matches.</a:t>
            </a:r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" descr="vbhtp5_03imagesagain_Page_17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3.2.2 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Notice that once you type the dot (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.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after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Label1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, the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IntelliSense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window shows only the members of class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that can be used on the right side of the dot.</a:t>
            </a:r>
          </a:p>
        </p:txBody>
      </p:sp>
      <p:sp>
        <p:nvSpPr>
          <p:cNvPr id="624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3.2.2 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6349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Compiling and Running the Program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execute your program  :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Select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Debug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&gt;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Start Debugging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Or press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F5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Or the toolbar      button . </a:t>
            </a:r>
            <a:endParaRPr lang="en-US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 run a program, the IDE first compiles it.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2971800" y="3200400"/>
            <a:ext cx="304800" cy="152400"/>
          </a:xfrm>
          <a:prstGeom prst="triangl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3.2.2 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You can also compile the program without running it by:</a:t>
            </a: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selecting </a:t>
            </a:r>
            <a:r>
              <a:rPr lang="en-US" sz="2100" dirty="0" smtClean="0">
                <a:solidFill>
                  <a:srgbClr val="000000"/>
                </a:solidFill>
                <a:latin typeface="Arial" pitchFamily="34" charset="0"/>
              </a:rPr>
              <a:t>Debug &gt; Build </a:t>
            </a:r>
            <a:r>
              <a:rPr lang="en-US" sz="2100" dirty="0" err="1" smtClean="0">
                <a:solidFill>
                  <a:srgbClr val="000000"/>
                </a:solidFill>
                <a:latin typeface="Arial" pitchFamily="34" charset="0"/>
              </a:rPr>
              <a:t>ASimpleProgram</a:t>
            </a:r>
            <a:endParaRPr lang="en-US" sz="21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/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creates a new file with the project’s name and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.exe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file-name extension (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ASimpleProgram.exe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file contains a program’s code, which executes on the .NET Framework.</a:t>
            </a:r>
          </a:p>
          <a:p>
            <a:pPr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.exe file extension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indicates that the file is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executable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  </a:t>
            </a:r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3.2.2 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Syntax Errors, Error Messages and the </a:t>
            </a:r>
            <a:r>
              <a:rPr lang="en-US" b="1" i="1" dirty="0" smtClean="0">
                <a:solidFill>
                  <a:srgbClr val="000000"/>
                </a:solidFill>
                <a:latin typeface="Arial" pitchFamily="34" charset="0"/>
              </a:rPr>
              <a:t>Error List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Window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 type a line in an incorrect way a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syntax error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occur.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Syntax error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means one or more statements violate Visual Basic’s syntax rules, It happens before execution time 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Syntax errors occur for various reasons, such as missing parentheses and misspelled keywords.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a syntax error occurs, the IDE places a blue squiggle below the error and provides a description of the error in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runtime error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is an error that has its effect 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at execution time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3.2.2 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the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Error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List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window is not visible in the IDE, select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View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&gt; Other Windows &gt;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Error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List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display it.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Fig. 3.7, we omitted the parenthesis at the end of line 6.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error contains the text “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')' expected.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” and specifies that the error is in column 33 of line 6.</a:t>
            </a:r>
          </a:p>
          <a:p>
            <a:pPr>
              <a:lnSpc>
                <a:spcPct val="8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informs you that a right parenthesis is missing in line 6.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can double click an error message in the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Error List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jump to the line of code that caused the error.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For some errors (such as this one), the IDE shows the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Error Correction Options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drop-down list and allows you to simply click a link to fix the error.</a:t>
            </a:r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 descr="vbhtp5_03imagesagain_Page_1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3.2  Programmatically Displaying Text in a 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Label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Visual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Basic programmers use a combination of visual programming and conventional programming techniques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Fig. 3.2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displays a code that modify a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’s text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programmatically. 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he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text displayed on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change when you execute the program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code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performs an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action (change the label’s text)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loads that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is, when the program executes and displays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" descr="vbhtp5_03imagesagain_Page_2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3.3  Addition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Variable Declarations and Naming</a:t>
            </a:r>
          </a:p>
          <a:p>
            <a:pPr>
              <a:lnSpc>
                <a:spcPct val="90000"/>
              </a:lnSpc>
              <a:buNone/>
            </a:pPr>
            <a:endParaRPr lang="en-US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Lines 8–10 are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declarations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which begin with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Dim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words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identifiers for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variables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Variables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are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locations in the computer’s memory where values can be stored for use by a program.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All variables must be declared before they can be used.</a:t>
            </a:r>
          </a:p>
          <a:p>
            <a:pPr lvl="1">
              <a:lnSpc>
                <a:spcPct val="90000"/>
              </a:lnSpc>
            </a:pPr>
            <a:endParaRPr lang="en-US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variables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data of type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Integer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(that is, whole numbers such as 919, –11, 0 and 138624).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Data types defined as part of the Visual Basic language, such as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are known as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primitive types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their type names are keywords (Fig 3.9).   </a:t>
            </a:r>
          </a:p>
        </p:txBody>
      </p:sp>
      <p:sp>
        <p:nvSpPr>
          <p:cNvPr id="7578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1" descr="vbhtp5_03imagesagain_Page_22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3.3  Addition Program</a:t>
            </a: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 variable name can be any valid identifier.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Variables of the same type can be declared in separate statements or they can be declared in one statement separated by a comma.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should choose meaningful variable names to make your programs “self-documenting” &amp; more readable. </a:t>
            </a:r>
          </a:p>
        </p:txBody>
      </p:sp>
      <p:sp>
        <p:nvSpPr>
          <p:cNvPr id="778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3.3  Addition Program</a:t>
            </a:r>
          </a:p>
        </p:txBody>
      </p:sp>
      <p:sp>
        <p:nvSpPr>
          <p:cNvPr id="788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Tips in naming variables</a:t>
            </a:r>
          </a:p>
          <a:p>
            <a:pPr>
              <a:lnSpc>
                <a:spcPct val="70000"/>
              </a:lnSpc>
              <a:buNone/>
            </a:pPr>
            <a:endParaRPr lang="en-US" sz="23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- The “camel case”.</a:t>
            </a:r>
            <a:endParaRPr lang="en-US" sz="2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It is a way for naming variables so that The first word in a variable-name begins with a lowercase letter and every word after the first one should with an uppercase letter.</a:t>
            </a:r>
          </a:p>
          <a:p>
            <a:pPr lvl="1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/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Example: </a:t>
            </a:r>
            <a:r>
              <a:rPr lang="en-US" sz="2400" b="1" dirty="0" err="1" smtClean="0">
                <a:solidFill>
                  <a:srgbClr val="000000"/>
                </a:solidFill>
                <a:latin typeface="Lucida Console" pitchFamily="49" charset="0"/>
              </a:rPr>
              <a:t>firstNumber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2">
              <a:buNone/>
            </a:pP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Helps make your programs more readable. </a:t>
            </a:r>
          </a:p>
        </p:txBody>
      </p:sp>
      <p:sp>
        <p:nvSpPr>
          <p:cNvPr id="788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3.3  Addition Program</a:t>
            </a:r>
          </a:p>
        </p:txBody>
      </p:sp>
      <p:sp>
        <p:nvSpPr>
          <p:cNvPr id="7987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Using Variables to Store the Values Entered by the User</a:t>
            </a:r>
          </a:p>
          <a:p>
            <a:pPr>
              <a:buNone/>
            </a:pPr>
            <a:endParaRPr lang="en-US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 12:   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We call this statement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assignment statement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because it assigns a value to a variable.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gets the value that the user typed in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98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3.3  Addition Program</a:t>
            </a:r>
          </a:p>
        </p:txBody>
      </p:sp>
      <p:sp>
        <p:nvSpPr>
          <p:cNvPr id="808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What if the User Doesn’t Enter an Integer?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this program, if the user types a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noninteger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value, such as "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hello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," a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runtime error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occurs.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detailed description of the error is displayed in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message displayed in Fig. 3.10 appears when you run the application using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Debug &gt; Start Debugging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(or press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F5).</a:t>
            </a:r>
          </a:p>
          <a:p>
            <a:pPr lvl="1">
              <a:buNone/>
            </a:pPr>
            <a:endParaRPr lang="en-US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this case, you can terminate the program by selecting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Debug &gt; Stop Debugging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or typing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Ctrl + Alt + Break.</a:t>
            </a:r>
          </a:p>
        </p:txBody>
      </p:sp>
      <p:sp>
        <p:nvSpPr>
          <p:cNvPr id="809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" descr="vbhtp5_03imagesagain_Page_2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3.5  Memory Concepts</a:t>
            </a:r>
          </a:p>
        </p:txBody>
      </p:sp>
      <p:sp>
        <p:nvSpPr>
          <p:cNvPr id="12185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Suppose the user enters the characters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45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This input is returned by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and assigned to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The program places the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value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45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into location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, as shown in Fig. 3.20.</a:t>
            </a:r>
          </a:p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Whenever a value is placed in a memory location, this value replaces the value previously stored in that location.</a:t>
            </a:r>
          </a:p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The previous value is lost.</a:t>
            </a:r>
          </a:p>
        </p:txBody>
      </p:sp>
      <p:sp>
        <p:nvSpPr>
          <p:cNvPr id="1218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1" descr="vbhtp5_03imagesagain_Page_44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 descr="vbhtp5_03imagesagain_Page_06.png"/>
          <p:cNvPicPr>
            <a:picLocks noGrp="1" noChangeAspect="1"/>
          </p:cNvPicPr>
          <p:nvPr isPhoto="1"/>
        </p:nvPicPr>
        <p:blipFill>
          <a:blip r:embed="rId2" cstate="print"/>
          <a:srcRect r="27500" b="51358"/>
          <a:stretch>
            <a:fillRect/>
          </a:stretch>
        </p:blipFill>
        <p:spPr bwMode="auto">
          <a:xfrm>
            <a:off x="-304800" y="-228600"/>
            <a:ext cx="662940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pic>
        <p:nvPicPr>
          <p:cNvPr id="4" name="Picture 1" descr="vbhtp5_03imagesagain_Page_07.png"/>
          <p:cNvPicPr>
            <a:picLocks noGrp="1" noChangeAspect="1"/>
          </p:cNvPicPr>
          <p:nvPr isPhoto="1"/>
        </p:nvPicPr>
        <p:blipFill>
          <a:blip r:embed="rId3" cstate="print"/>
          <a:srcRect t="6091" r="34167" b="32142"/>
          <a:stretch>
            <a:fillRect/>
          </a:stretch>
        </p:blipFill>
        <p:spPr bwMode="auto">
          <a:xfrm>
            <a:off x="2743200" y="2667000"/>
            <a:ext cx="6019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3.5  Memory Concepts</a:t>
            </a:r>
          </a:p>
        </p:txBody>
      </p:sp>
      <p:sp>
        <p:nvSpPr>
          <p:cNvPr id="12390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Suppose that the user then enters the characters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72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in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number2TextBox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Line 13</a:t>
            </a:r>
          </a:p>
          <a:p>
            <a:pPr lvl="2">
              <a:buFont typeface="Wingdings 2" pitchFamily="18" charset="2"/>
              <a:buNone/>
            </a:pPr>
            <a:r>
              <a:rPr lang="en-US" smtClean="0">
                <a:solidFill>
                  <a:srgbClr val="00BF00"/>
                </a:solidFill>
                <a:latin typeface="Lucida Console" pitchFamily="49" charset="0"/>
              </a:rPr>
              <a:t>	' get the second number entered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number2 = number2TextBox.Text</a:t>
            </a:r>
            <a:endParaRPr lang="en-US" smtClean="0">
              <a:solidFill>
                <a:srgbClr val="00BF00"/>
              </a:solidFill>
              <a:latin typeface="Lucida Console" pitchFamily="49" charset="0"/>
            </a:endParaRPr>
          </a:p>
          <a:p>
            <a:pPr>
              <a:buFont typeface="Wingdings 3" pitchFamily="18" charset="2"/>
              <a:buNone/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	places the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value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72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into location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, and memory appears, as shown in Fig. 3.21.</a:t>
            </a:r>
          </a:p>
        </p:txBody>
      </p:sp>
      <p:sp>
        <p:nvSpPr>
          <p:cNvPr id="1239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1" descr="vbhtp5_03imagesagain_Page_4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3.5  Memory Concepts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Once the program has obtained values for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it adds these values and places their total into variable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statement (line 14) </a:t>
            </a:r>
          </a:p>
          <a:p>
            <a:pPr lvl="2">
              <a:lnSpc>
                <a:spcPct val="80000"/>
              </a:lnSpc>
              <a:buFont typeface="Wingdings 2" pitchFamily="18" charset="2"/>
              <a:buNone/>
            </a:pP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	</a:t>
            </a:r>
            <a: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  <a:t>' add the two numbers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total = number1 + number2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	</a:t>
            </a:r>
            <a:endParaRPr lang="en-US" sz="2300" dirty="0" smtClean="0">
              <a:solidFill>
                <a:srgbClr val="000000"/>
              </a:solidFill>
              <a:latin typeface="AGaramond" pitchFamily="50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After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is calculated, memory appears, as in Fig. 3.22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values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appear exactly as they did before they were used in the calculation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Although these values were used when the computer performed the calculation, they remain unchanged.</a:t>
            </a:r>
          </a:p>
          <a:p>
            <a:pPr>
              <a:lnSpc>
                <a:spcPct val="8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As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this illustrates, when a value is read from a memory location, the value is retained in memory.</a:t>
            </a:r>
          </a:p>
        </p:txBody>
      </p:sp>
      <p:sp>
        <p:nvSpPr>
          <p:cNvPr id="1259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1" descr="vbhtp5_03imagesagain_Page_46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7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3.6  Arithmetic</a:t>
            </a:r>
          </a:p>
        </p:txBody>
      </p:sp>
      <p:sp>
        <p:nvSpPr>
          <p:cNvPr id="12800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AGaramond" pitchFamily="50" charset="0"/>
              </a:rPr>
              <a:t>Programs often perform arithmetic calculations.</a:t>
            </a: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arithmetic operators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summarized in Fig. 3.23.</a:t>
            </a: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asterisk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*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indicates multiplication, and the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represents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operator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(also known as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modulus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modulo operator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80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3.6  Arithmetic</a:t>
            </a:r>
          </a:p>
        </p:txBody>
      </p:sp>
      <p:sp>
        <p:nvSpPr>
          <p:cNvPr id="1290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of the arithmetic operators in Fig. 3.23 are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binary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operators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because each operates on two operands.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Visual Basic also provides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unary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operators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that take only one operand.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unary versions of plus (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 and minus (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–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 are provided, so that you can write expressions such as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+9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–19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290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1" descr="vbhtp5_03imagesagain_Page_47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3.6  Arithmetic</a:t>
            </a:r>
          </a:p>
        </p:txBody>
      </p:sp>
      <p:sp>
        <p:nvSpPr>
          <p:cNvPr id="1310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Division Operators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Visual Basic has separate operators for: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integer division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(the backslash,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floating-point division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(the forward slash,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 lvl="2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Integer division takes two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operands and yields an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result;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3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3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11 \ 2 = 5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Any fractional part in an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division result simply is discarded .</a:t>
            </a:r>
          </a:p>
        </p:txBody>
      </p:sp>
      <p:sp>
        <p:nvSpPr>
          <p:cNvPr id="1310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3.6  Arithmetic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When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floating-point numbers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are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used with the integer division operator, the numbers are first rounded to the nearest whole number, then divided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means that, </a:t>
            </a: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7/4 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evaluates to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7.1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evaluates to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evaluates to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, because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is rounded to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8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before the division occurs.</a:t>
            </a:r>
          </a:p>
          <a:p>
            <a:pPr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21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1" descr="vbhtp5_03imagesagain_Page_4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pic>
        <p:nvPicPr>
          <p:cNvPr id="4" name="Picture 1" descr="vbhtp5_03imagesagain_Page_49.png"/>
          <p:cNvPicPr>
            <a:picLocks noGrp="1" noChangeAspect="1"/>
          </p:cNvPicPr>
          <p:nvPr isPhoto="1"/>
        </p:nvPicPr>
        <p:blipFill>
          <a:blip r:embed="rId3" cstate="print"/>
          <a:srcRect b="76065"/>
          <a:stretch>
            <a:fillRect/>
          </a:stretch>
        </p:blipFill>
        <p:spPr bwMode="auto">
          <a:xfrm>
            <a:off x="0" y="2438400"/>
            <a:ext cx="91440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vbhtp5_03imagesagain_Page_50.png"/>
          <p:cNvPicPr>
            <a:picLocks noGrp="1" noChangeAspect="1"/>
          </p:cNvPicPr>
          <p:nvPr isPhoto="1"/>
        </p:nvPicPr>
        <p:blipFill>
          <a:blip r:embed="rId4" cstate="print"/>
          <a:srcRect b="70575"/>
          <a:stretch>
            <a:fillRect/>
          </a:stretch>
        </p:blipFill>
        <p:spPr bwMode="auto">
          <a:xfrm>
            <a:off x="0" y="3733800"/>
            <a:ext cx="9144000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2355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Line Numbers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All of our program listings include line numbers—these are not part of Visual Basic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line numbers help us refer to specific parts of a program.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3.6  Arithmetic</a:t>
            </a:r>
          </a:p>
        </p:txBody>
      </p:sp>
      <p:sp>
        <p:nvSpPr>
          <p:cNvPr id="1361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 yields the remainder after division.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yields the remainder after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divided by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Thus,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yields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17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5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yields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You use this operator mostly with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operands, but it also can be used with other types.</a:t>
            </a:r>
          </a:p>
        </p:txBody>
      </p:sp>
      <p:sp>
        <p:nvSpPr>
          <p:cNvPr id="1361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3.6  Arithmetic</a:t>
            </a:r>
          </a:p>
        </p:txBody>
      </p:sp>
      <p:sp>
        <p:nvSpPr>
          <p:cNvPr id="1382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Arithmetic Expressions in Straight-Line Form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Arithmetic expressions must be entered into the computer in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straight-line 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Thus, expressions such as “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divided by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” must be written as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so that all constants, variables and operators appear in a straight line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82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3.6  Arithmetic</a:t>
            </a:r>
          </a:p>
        </p:txBody>
      </p:sp>
      <p:sp>
        <p:nvSpPr>
          <p:cNvPr id="13926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Parentheses for Grouping </a:t>
            </a:r>
            <a:r>
              <a:rPr lang="en-US" b="1" i="1" dirty="0" err="1" smtClean="0">
                <a:solidFill>
                  <a:srgbClr val="000000"/>
                </a:solidFill>
                <a:latin typeface="AGaramond" pitchFamily="50" charset="0"/>
              </a:rPr>
              <a:t>Subexpressions</a:t>
            </a:r>
            <a:endParaRPr lang="en-US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Parentheses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are used in Visual Basic expressions in the same manner as in algebraic expressions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to multiply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times the quantity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we write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*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(b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c)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392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3.6  Arithmetic</a:t>
            </a:r>
          </a:p>
        </p:txBody>
      </p:sp>
      <p:sp>
        <p:nvSpPr>
          <p:cNvPr id="14029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Operators in arithmetic expressions are applied in a precise sequence determined by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rules of operator precedence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(Fig. 3.24), which are similar to those in algebra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Operators in the same row of the table are said to have the same level of precedence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we say operators are evaluated from left to right, we’re referring to the operators’ </a:t>
            </a:r>
            <a:r>
              <a:rPr lang="en-US" dirty="0" err="1" smtClean="0">
                <a:solidFill>
                  <a:srgbClr val="0000FF"/>
                </a:solidFill>
                <a:latin typeface="Times New Roman" pitchFamily="18" charset="0"/>
              </a:rPr>
              <a:t>associativity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402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1" descr="vbhtp5_03imagesagain_Page_5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3.6  Arithmetic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Rules of Operator 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Precedence</a:t>
            </a:r>
          </a:p>
          <a:p>
            <a:pPr>
              <a:lnSpc>
                <a:spcPct val="90000"/>
              </a:lnSpc>
            </a:pPr>
            <a:endParaRPr lang="en-US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Operators in arithmetic expressions are applied in a precise sequence determined by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rules of operator precedence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(Fig. 3.24), which are similar to those in algebra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Operators in the same row of the table are said to have the same level of precedence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we say operators are evaluated from left to right, we’re referring to the operators’ </a:t>
            </a:r>
            <a:r>
              <a:rPr lang="en-US" dirty="0" err="1" smtClean="0">
                <a:solidFill>
                  <a:srgbClr val="0000FF"/>
                </a:solidFill>
                <a:latin typeface="Times New Roman" pitchFamily="18" charset="0"/>
              </a:rPr>
              <a:t>associativity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All binary operators associate from left to right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If there are multiple operators, each with the same precedence, the order in which the operators are applied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is determined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by the operators’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associativity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42340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657600" y="6477000"/>
            <a:ext cx="4114800" cy="296863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3.6  Arithmetic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Operators in expressions contained within a pair of parentheses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“()” are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evaluated before those that are outside the parentheses.</a:t>
            </a: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Parentheses can be used to group expressions and change the order of evaluation to occur in any sequence you desire.</a:t>
            </a: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With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nested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parentheses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the operators contained in the innermost pair of parentheses are applied first.</a:t>
            </a: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For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example, although the expression</a:t>
            </a:r>
          </a:p>
          <a:p>
            <a:pPr lvl="2">
              <a:lnSpc>
                <a:spcPct val="90000"/>
              </a:lnSpc>
            </a:pPr>
            <a:r>
              <a:rPr lang="pt-BR" sz="1800" dirty="0" smtClean="0">
                <a:solidFill>
                  <a:srgbClr val="000000"/>
                </a:solidFill>
                <a:latin typeface="Lucida Console" pitchFamily="49" charset="0"/>
              </a:rPr>
              <a:t>a * (b + c) + c * (d + e)</a:t>
            </a: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contains multiple sets of parentheses, none are nested.</a:t>
            </a: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Rather, these sets are said to be “on the same level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.”</a:t>
            </a: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33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3.6  Arithmetic</a:t>
            </a:r>
          </a:p>
        </p:txBody>
      </p:sp>
      <p:sp>
        <p:nvSpPr>
          <p:cNvPr id="1443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pic>
        <p:nvPicPr>
          <p:cNvPr id="6" name="Picture 1" descr="vbhtp5_03imagesagain_Page_52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3.6  Arithmetic</a:t>
            </a:r>
          </a:p>
        </p:txBody>
      </p:sp>
      <p:sp>
        <p:nvSpPr>
          <p:cNvPr id="1464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Redundant Parentheses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As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algebra, it is acceptable to place unnecessary parentheses in an expression to make the expression clearer—these are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redundant parentheses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many people might parenthesize the preceding assignment statement for clarity as</a:t>
            </a:r>
          </a:p>
          <a:p>
            <a:pPr lvl="3"/>
            <a:r>
              <a:rPr lang="es-ES" dirty="0" smtClean="0">
                <a:solidFill>
                  <a:srgbClr val="000000"/>
                </a:solidFill>
                <a:latin typeface="Lucida Console" pitchFamily="49" charset="0"/>
              </a:rPr>
              <a:t>y = (a * x ^ </a:t>
            </a:r>
            <a:r>
              <a:rPr lang="es-ES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  <a:r>
              <a:rPr lang="es-ES" dirty="0" smtClean="0">
                <a:solidFill>
                  <a:srgbClr val="000000"/>
                </a:solidFill>
                <a:latin typeface="Lucida Console" pitchFamily="49" charset="0"/>
              </a:rPr>
              <a:t>) + (b * x) + c</a:t>
            </a:r>
          </a:p>
        </p:txBody>
      </p:sp>
      <p:sp>
        <p:nvSpPr>
          <p:cNvPr id="1464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1" descr="vbhtp5_03imagesagain_Page_5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pic>
        <p:nvPicPr>
          <p:cNvPr id="5" name="Picture 1" descr="vbhtp5_03imagesagain_Page_54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458200" cy="5562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Comments</a:t>
            </a:r>
          </a:p>
          <a:p>
            <a:pPr>
              <a:lnSpc>
                <a:spcPct val="80000"/>
              </a:lnSpc>
              <a:buNone/>
            </a:pPr>
            <a:endParaRPr lang="en-US" sz="28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Line 1 of Fig. 3.2 begins with a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single-quote character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(')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which indicates that the remainder of the line is a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comment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Comments improve the code’s readability—you can write anything you want in a comment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Comments can be placed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either: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O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n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their own lines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( “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full-line comments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”; as in lines 1–2) 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O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r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at the end of a line of Visual Basic code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(“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end-of-line comments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”; as in lines 9 and 10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 lvl="2"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compiler ignores comments—they do not cause the computer to perform any actions when a program runs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3.7  Decision Making: Equality and Relational Operators</a:t>
            </a:r>
          </a:p>
        </p:txBody>
      </p:sp>
      <p:sp>
        <p:nvSpPr>
          <p:cNvPr id="1720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Operator Precedence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Figure 3.30 shows the precedence of the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operators.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operators are displayed from top to bottom in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decreasing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order (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from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highest to the lowest priority) of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precedence.</a:t>
            </a:r>
          </a:p>
        </p:txBody>
      </p:sp>
      <p:sp>
        <p:nvSpPr>
          <p:cNvPr id="1720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1" descr="vbhtp5_03imagesagain_Page_6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0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3.3  Addition Program</a:t>
            </a:r>
          </a:p>
        </p:txBody>
      </p:sp>
      <p:sp>
        <p:nvSpPr>
          <p:cNvPr id="819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Using Variables in a Calculation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assignment statement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ctr">
              <a:buNone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Total = number1+number2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expression to the right of the = is always evaluated first before the assignment occurs.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addition (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 operator is called a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binary operator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because it has two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operands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19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Classes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Windows Forms applications consist of pieces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are logical groupings of methods and data that simplify program organization.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Methods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perform tasks and can return information when the tasks are completed.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Lines 3–10 define a class that represents our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These lines collectively are called a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 declaration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Every Windows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 application consists of at least one class that typically contains methods that perform tasks. 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Keywords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words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3) are examples of keywords.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Keywords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words reserved for use by Visual Basic.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B38C"/>
                </a:solidFill>
                <a:latin typeface="Goudy Sans Medium"/>
              </a:rPr>
              <a:t>3.2.1 Analyzing the Program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Class Names and Identifiers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name of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in line 3—is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identifier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which is a series of characters consisting of letters, digits and underscores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_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Identifiers cannot begin with a digit and cannot contain spaces.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Examples of valid identifiers are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value1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Welcome1-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xy_coordinate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_total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grossPay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name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7Welcome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invalid because it begins with a digit;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input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field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ivalid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because it contains a space.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AFE353B007E3499ED563C17C9AE2FE" ma:contentTypeVersion="1" ma:contentTypeDescription="Create a new document." ma:contentTypeScope="" ma:versionID="165ac9ecf2fd97af5b0a55a7d387ac9f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A4740FF-38EB-4415-BA4D-25BF84E8EF9E}"/>
</file>

<file path=customXml/itemProps2.xml><?xml version="1.0" encoding="utf-8"?>
<ds:datastoreItem xmlns:ds="http://schemas.openxmlformats.org/officeDocument/2006/customXml" ds:itemID="{229FB365-2310-4BC0-9082-05F6A8BAE43A}"/>
</file>

<file path=customXml/itemProps3.xml><?xml version="1.0" encoding="utf-8"?>
<ds:datastoreItem xmlns:ds="http://schemas.openxmlformats.org/officeDocument/2006/customXml" ds:itemID="{CFF1A163-3771-4BD0-8B14-67AD1932EB28}"/>
</file>

<file path=docProps/app.xml><?xml version="1.0" encoding="utf-8"?>
<Properties xmlns="http://schemas.openxmlformats.org/officeDocument/2006/extended-properties" xmlns:vt="http://schemas.openxmlformats.org/officeDocument/2006/docPropsVTypes">
  <Template>DeitelPowerPointTemplate</Template>
  <TotalTime>1515</TotalTime>
  <Words>3046</Words>
  <Application>Microsoft Office PowerPoint</Application>
  <PresentationFormat>On-screen Show (4:3)</PresentationFormat>
  <Paragraphs>481</Paragraphs>
  <Slides>62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Concourse</vt:lpstr>
      <vt:lpstr> Introduction to Visual Basic Programming</vt:lpstr>
      <vt:lpstr>Slide 2</vt:lpstr>
      <vt:lpstr>3.2  Programmatically Displaying Text in a Label </vt:lpstr>
      <vt:lpstr>Slide 4</vt:lpstr>
      <vt:lpstr>3.2.1 Analyzing the Program</vt:lpstr>
      <vt:lpstr>3.2.1 Analyzing the Program</vt:lpstr>
      <vt:lpstr>3.2.1 Analyzing the Program</vt:lpstr>
      <vt:lpstr>3.2.1 Analyzing the Program</vt:lpstr>
      <vt:lpstr>3.2.1 Analyzing the Program</vt:lpstr>
      <vt:lpstr>Slide 10</vt:lpstr>
      <vt:lpstr>3.2.1 Analyzing the Program</vt:lpstr>
      <vt:lpstr>3.2.1 Analyzing the Program</vt:lpstr>
      <vt:lpstr>3.2.1 Analyzing the Program</vt:lpstr>
      <vt:lpstr>3.2.1 Analyzing the Program</vt:lpstr>
      <vt:lpstr>3.2.1 Analyzing the Program</vt:lpstr>
      <vt:lpstr>3.2.1 Analyzing the Program</vt:lpstr>
      <vt:lpstr>3.2.1 Analyzing the Program</vt:lpstr>
      <vt:lpstr>3.2.1 Analyzing the Program</vt:lpstr>
      <vt:lpstr>3.2.1 Analyzing the Program</vt:lpstr>
      <vt:lpstr>3.2.1 Analyzing the Program</vt:lpstr>
      <vt:lpstr>3.2.2 Modifying ASimpleProgram to Programmatically Change the Label’s Text Property</vt:lpstr>
      <vt:lpstr>3.2.2 Modifying ASimpleProgram to Programmatically Change the Label’s Text Property</vt:lpstr>
      <vt:lpstr>Slide 23</vt:lpstr>
      <vt:lpstr>3.2.2 Modifying ASimpleProgram to Programmatically Change the Label’s Text Property</vt:lpstr>
      <vt:lpstr>3.2.2 Modifying ASimpleProgram to Programmatically Change the Label’s Text Property</vt:lpstr>
      <vt:lpstr>3.2.2 Modifying ASimpleProgram to Programmatically Change the Label’s Text Property</vt:lpstr>
      <vt:lpstr>3.2.2 Modifying ASimpleProgram to Programmatically Change the Label’s Text Property</vt:lpstr>
      <vt:lpstr>3.2.2 Modifying ASimpleProgram to Programmatically Change the Label’s Text Property</vt:lpstr>
      <vt:lpstr>Slide 29</vt:lpstr>
      <vt:lpstr>Slide 30</vt:lpstr>
      <vt:lpstr>3.3  Addition Program</vt:lpstr>
      <vt:lpstr>Slide 32</vt:lpstr>
      <vt:lpstr>3.3  Addition Program</vt:lpstr>
      <vt:lpstr>3.3  Addition Program</vt:lpstr>
      <vt:lpstr>3.3  Addition Program</vt:lpstr>
      <vt:lpstr>3.3  Addition Program</vt:lpstr>
      <vt:lpstr>Slide 37</vt:lpstr>
      <vt:lpstr>3.5  Memory Concepts</vt:lpstr>
      <vt:lpstr>Slide 39</vt:lpstr>
      <vt:lpstr>3.5  Memory Concepts</vt:lpstr>
      <vt:lpstr>Slide 41</vt:lpstr>
      <vt:lpstr>3.5  Memory Concepts</vt:lpstr>
      <vt:lpstr>Slide 43</vt:lpstr>
      <vt:lpstr>3.6  Arithmetic</vt:lpstr>
      <vt:lpstr>3.6  Arithmetic</vt:lpstr>
      <vt:lpstr>Slide 46</vt:lpstr>
      <vt:lpstr>3.6  Arithmetic</vt:lpstr>
      <vt:lpstr>3.6  Arithmetic</vt:lpstr>
      <vt:lpstr>Slide 49</vt:lpstr>
      <vt:lpstr>3.6  Arithmetic</vt:lpstr>
      <vt:lpstr>3.6  Arithmetic</vt:lpstr>
      <vt:lpstr>3.6  Arithmetic</vt:lpstr>
      <vt:lpstr>3.6  Arithmetic</vt:lpstr>
      <vt:lpstr>Slide 54</vt:lpstr>
      <vt:lpstr>3.6  Arithmetic</vt:lpstr>
      <vt:lpstr>3.6  Arithmetic</vt:lpstr>
      <vt:lpstr>3.6  Arithmetic</vt:lpstr>
      <vt:lpstr>3.6  Arithmetic</vt:lpstr>
      <vt:lpstr>Slide 59</vt:lpstr>
      <vt:lpstr>3.7  Decision Making: Equality and Relational Operators</vt:lpstr>
      <vt:lpstr>Slide 61</vt:lpstr>
      <vt:lpstr>3.3  Addition Program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Visual Basic Programming</dc:title>
  <dc:creator>Windows User</dc:creator>
  <cp:lastModifiedBy>Maysoon</cp:lastModifiedBy>
  <cp:revision>92</cp:revision>
  <dcterms:created xsi:type="dcterms:W3CDTF">2010-03-03T16:13:09Z</dcterms:created>
  <dcterms:modified xsi:type="dcterms:W3CDTF">2012-02-15T20:15:37Z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0x01010099AFE353B007E3499ED563C17C9AE2FE</vt:lpwstr>
  </property>
</Properties>
</file>