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handoutMasterIdLst>
    <p:handoutMasterId r:id="rId13"/>
  </p:handoutMasterIdLst>
  <p:sldIdLst>
    <p:sldId id="256" r:id="rId2"/>
    <p:sldId id="448" r:id="rId3"/>
    <p:sldId id="432" r:id="rId4"/>
    <p:sldId id="456" r:id="rId5"/>
    <p:sldId id="457" r:id="rId6"/>
    <p:sldId id="458" r:id="rId7"/>
    <p:sldId id="461" r:id="rId8"/>
    <p:sldId id="462" r:id="rId9"/>
    <p:sldId id="463" r:id="rId10"/>
    <p:sldId id="4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F9FD"/>
    <a:srgbClr val="CDF36D"/>
    <a:srgbClr val="B2ED1F"/>
    <a:srgbClr val="D3D735"/>
    <a:srgbClr val="FFC50D"/>
    <a:srgbClr val="F8CA78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720" y="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6BBB0-D0F5-4C8A-90AF-2022C1B32E76}" type="datetimeFigureOut">
              <a:rPr lang="en-US" smtClean="0"/>
              <a:pPr/>
              <a:t>4/20/2016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BF9A5-3A65-4D1D-8139-1ACA9E381F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696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CB43C-611E-4E9E-A2DE-BAF14633E483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2F02A-2B40-4D5D-858B-B854990613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400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4/20/2016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4/20/2016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4/20/2016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4/20/2016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4/20/2016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4/20/2016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4/20/2016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4/20/2016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4/20/2016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4/20/2016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4/20/2016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52F91-40E9-4F8A-8939-C8518E502EED}" type="datetimeFigureOut">
              <a:rPr lang="en-US" smtClean="0"/>
              <a:pPr/>
              <a:t>4/20/2016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faculty.ksu.edu.sa/20752/ksu%20logo/ksuLogo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14300" y="5357826"/>
            <a:ext cx="8886856" cy="14287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214810" y="5643578"/>
            <a:ext cx="4714908" cy="10715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1800" kern="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    </a:t>
            </a:r>
            <a:r>
              <a:rPr lang="en-GB" sz="180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Dr. </a:t>
            </a:r>
            <a:r>
              <a:rPr lang="en-GB" sz="1800" kern="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Walied</a:t>
            </a:r>
            <a:r>
              <a:rPr lang="en-GB" sz="1800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sz="18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A. </a:t>
            </a:r>
            <a:r>
              <a:rPr lang="en-GB" sz="1800" kern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Elsaigh</a:t>
            </a:r>
            <a:endParaRPr lang="en-GB" sz="1800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1800" b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           </a:t>
            </a:r>
            <a:r>
              <a:rPr lang="en-GB" sz="1800" b="1" u="sng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welsaigh@ksu.edu.sa</a:t>
            </a:r>
            <a:endParaRPr lang="en-GB" sz="1800" b="1" u="sng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1800" b="1" i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     Asst. Prof. </a:t>
            </a:r>
            <a:r>
              <a:rPr lang="en-GB" sz="1800" b="1" i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of Civil </a:t>
            </a:r>
            <a:r>
              <a:rPr lang="en-GB" sz="1800" b="1" i="1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Engineering</a:t>
            </a:r>
            <a:endParaRPr lang="en-GB" sz="1800" b="1" i="1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5699485"/>
            <a:ext cx="44291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33CC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             </a:t>
            </a:r>
            <a:endParaRPr lang="en-GB" sz="20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GB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              CE 435</a:t>
            </a:r>
          </a:p>
          <a:p>
            <a:r>
              <a:rPr lang="en-GB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Railway Engineering</a:t>
            </a:r>
            <a:endParaRPr lang="en-GB" sz="2000" dirty="0">
              <a:solidFill>
                <a:srgbClr val="33CC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40" name="Picture 16" descr="Pictur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571480"/>
            <a:ext cx="1828800" cy="1828800"/>
          </a:xfrm>
          <a:prstGeom prst="rect">
            <a:avLst/>
          </a:prstGeom>
          <a:noFill/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437208"/>
            <a:ext cx="950912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857356" y="2643182"/>
            <a:ext cx="536236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Geometric Design </a:t>
            </a:r>
          </a:p>
          <a:p>
            <a:pPr algn="ctr"/>
            <a:r>
              <a:rPr lang="en-GB" sz="4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of Railway Track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63858" y="73390"/>
            <a:ext cx="3101105" cy="1569660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GB" sz="4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Vertical </a:t>
            </a:r>
          </a:p>
          <a:p>
            <a:pPr algn="ctr"/>
            <a:r>
              <a:rPr lang="en-GB" sz="4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Alignment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>
            <a:normAutofit fontScale="90000"/>
          </a:bodyPr>
          <a:lstStyle/>
          <a:p>
            <a:r>
              <a:rPr lang="en-US" altLang="ar-SA" sz="3200" smtClean="0">
                <a:cs typeface="Times New Roman" pitchFamily="18" charset="0"/>
              </a:rPr>
              <a:t>Calculations for point elevations at even </a:t>
            </a:r>
            <a:br>
              <a:rPr lang="en-US" altLang="ar-SA" sz="3200" smtClean="0">
                <a:cs typeface="Times New Roman" pitchFamily="18" charset="0"/>
              </a:rPr>
            </a:br>
            <a:r>
              <a:rPr lang="en-US" altLang="ar-SA" sz="3200" smtClean="0">
                <a:cs typeface="Times New Roman" pitchFamily="18" charset="0"/>
              </a:rPr>
              <a:t>25-ft stations along the vertical curve </a:t>
            </a:r>
            <a:endParaRPr lang="en-US" altLang="ar-SA" sz="320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63" y="1500188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718"/>
                <a:gridCol w="1214446"/>
                <a:gridCol w="2143140"/>
                <a:gridCol w="1071570"/>
                <a:gridCol w="2471726"/>
              </a:tblGrid>
              <a:tr h="1042982"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i="1" dirty="0">
                          <a:latin typeface="Times New Roman"/>
                          <a:ea typeface="Times New Roman"/>
                        </a:rPr>
                        <a:t>Station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i="1" dirty="0">
                          <a:latin typeface="Times New Roman"/>
                          <a:ea typeface="Times New Roman"/>
                        </a:rPr>
                        <a:t>x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i="1" dirty="0">
                          <a:latin typeface="Times New Roman"/>
                          <a:ea typeface="Times New Roman"/>
                        </a:rPr>
                        <a:t>(feet)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i="1" dirty="0">
                          <a:latin typeface="Times New Roman"/>
                          <a:ea typeface="Times New Roman"/>
                        </a:rPr>
                        <a:t>Elevation on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i="1" dirty="0">
                          <a:latin typeface="Times New Roman"/>
                          <a:ea typeface="Times New Roman"/>
                        </a:rPr>
                        <a:t>Initial Tangent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i="1" dirty="0">
                          <a:latin typeface="Times New Roman"/>
                          <a:ea typeface="Times New Roman"/>
                        </a:rPr>
                        <a:t>y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603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i="1" dirty="0">
                          <a:latin typeface="Times New Roman"/>
                          <a:ea typeface="Times New Roman"/>
                        </a:rPr>
                        <a:t>Final Elevation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  <a:p>
                      <a:pPr marL="2603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i="1" dirty="0">
                          <a:latin typeface="Times New Roman"/>
                          <a:ea typeface="Times New Roman"/>
                        </a:rPr>
                        <a:t>on Curve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  <a:p>
                      <a:pPr marL="2603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i="1" dirty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en-US" sz="2000" i="1" dirty="0" err="1">
                          <a:latin typeface="Times New Roman"/>
                          <a:ea typeface="Times New Roman"/>
                        </a:rPr>
                        <a:t>Elev</a:t>
                      </a:r>
                      <a:r>
                        <a:rPr lang="en-US" sz="2000" i="1" dirty="0">
                          <a:latin typeface="Times New Roman"/>
                          <a:ea typeface="Times New Roman"/>
                        </a:rPr>
                        <a:t> on tan </a:t>
                      </a: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- </a:t>
                      </a:r>
                      <a:r>
                        <a:rPr lang="en-US" sz="2000" i="1" dirty="0">
                          <a:latin typeface="Times New Roman"/>
                          <a:ea typeface="Times New Roman"/>
                        </a:rPr>
                        <a:t>y)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2 + 50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20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318.30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-0.06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603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318.24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2 + 75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45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319.05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-0.28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603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318.77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3 + 00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70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319.80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-0.68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603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319.12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3 + 25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95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320.55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-1.25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603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319.30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3 + 50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120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321.30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-2.00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603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319.30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3 + 75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145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322.05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-2.92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603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319.13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4 + 00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170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322.80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-4.01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603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318.79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4 + 10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180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</a:rPr>
                        <a:t>323.10</a:t>
                      </a:r>
                      <a:endParaRPr lang="en-US" sz="200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-4.50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603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</a:rPr>
                        <a:t>318.60</a:t>
                      </a:r>
                      <a:endParaRPr lang="en-US" sz="2000" dirty="0"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685800" y="2449520"/>
            <a:ext cx="7772400" cy="3051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Railway vertical curves – old formula: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 = D / R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 = algebraic difference of grade (ft. per 100-ft. station)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 = rate of change per 100-ft. station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0.05 ft. per station for crest on main track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0.10 ft. per station for sag on main track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Secondary line may be twice those for main line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357166"/>
            <a:ext cx="54122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Vertical Alignment </a:t>
            </a:r>
          </a:p>
          <a:p>
            <a:pPr algn="ctr"/>
            <a:r>
              <a:rPr lang="en-GB" sz="4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Curve Length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500166" y="142852"/>
            <a:ext cx="546450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 Vertical Alignment</a:t>
            </a:r>
          </a:p>
          <a:p>
            <a:pPr algn="ctr"/>
            <a:r>
              <a:rPr lang="en-GB" sz="4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Curve Length</a:t>
            </a:r>
            <a:endParaRPr lang="en-GB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57200" y="1643050"/>
            <a:ext cx="8229600" cy="439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Old railway formula developed in 1880’s for “hook and pin” couplers in those days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 day couplers can accommodate shorter vertical curves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 formula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developed in recent years: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L = 2.15 V</a:t>
            </a:r>
            <a:r>
              <a:rPr kumimoji="0" lang="en-US" sz="28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 / A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 = train speed in mph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 = algebraic difference of grade in decimal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= vertical acceleration in ft./sec</a:t>
            </a:r>
            <a:r>
              <a:rPr kumimoji="0" lang="en-US" sz="24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0.1 ft./ sec</a:t>
            </a:r>
            <a:r>
              <a:rPr kumimoji="0" lang="en-US" sz="20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freight, 0.6 ft./ sec</a:t>
            </a:r>
            <a:r>
              <a:rPr kumimoji="0" lang="en-US" sz="20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passenger or transit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 descr="C:\High_Engineering\ch07\CH07\F07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225550"/>
            <a:ext cx="7315200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243" name="TextBox 2"/>
          <p:cNvSpPr txBox="1">
            <a:spLocks noChangeArrowheads="1"/>
          </p:cNvSpPr>
          <p:nvPr/>
        </p:nvSpPr>
        <p:spPr bwMode="auto">
          <a:xfrm>
            <a:off x="1571625" y="5929313"/>
            <a:ext cx="6572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ar-SA" sz="2400">
                <a:latin typeface="Times New Roman" pitchFamily="18" charset="0"/>
                <a:cs typeface="Times New Roman" pitchFamily="18" charset="0"/>
              </a:rPr>
              <a:t>Types of Crest and Sag Vertical Curves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 descr="C:\High_Engineering\ch07\CH07\F07_11.jpg"/>
          <p:cNvPicPr>
            <a:picLocks noChangeAspect="1" noChangeArrowheads="1"/>
          </p:cNvPicPr>
          <p:nvPr/>
        </p:nvPicPr>
        <p:blipFill>
          <a:blip r:embed="rId2"/>
          <a:srcRect b="37653"/>
          <a:stretch>
            <a:fillRect/>
          </a:stretch>
        </p:blipFill>
        <p:spPr bwMode="auto">
          <a:xfrm>
            <a:off x="642938" y="357188"/>
            <a:ext cx="73152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267" name="TextBox 3"/>
          <p:cNvSpPr txBox="1">
            <a:spLocks noChangeArrowheads="1"/>
          </p:cNvSpPr>
          <p:nvPr/>
        </p:nvSpPr>
        <p:spPr bwMode="auto">
          <a:xfrm>
            <a:off x="1357313" y="6143625"/>
            <a:ext cx="6143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ar-SA" sz="2400">
                <a:latin typeface="Times New Roman" pitchFamily="18" charset="0"/>
                <a:cs typeface="Times New Roman" pitchFamily="18" charset="0"/>
              </a:rPr>
              <a:t>Properties of Typical Vertical Curve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 descr="C:\High_Engineering\ch07\CH07\F07_11.jpg"/>
          <p:cNvPicPr>
            <a:picLocks noChangeAspect="1" noChangeArrowheads="1"/>
          </p:cNvPicPr>
          <p:nvPr/>
        </p:nvPicPr>
        <p:blipFill>
          <a:blip r:embed="rId2"/>
          <a:srcRect t="62347" b="-5122"/>
          <a:stretch>
            <a:fillRect/>
          </a:stretch>
        </p:blipFill>
        <p:spPr bwMode="auto">
          <a:xfrm>
            <a:off x="571500" y="571500"/>
            <a:ext cx="7858125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solidFill>
                  <a:srgbClr val="0070C0"/>
                </a:solidFill>
                <a:ea typeface="+mn-ea"/>
                <a:cs typeface="+mn-cs"/>
              </a:rPr>
              <a:t>EXAMPLE-1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42339" name="Content Placeholder 2"/>
          <p:cNvSpPr>
            <a:spLocks noGrp="1"/>
          </p:cNvSpPr>
          <p:nvPr>
            <p:ph idx="1"/>
          </p:nvPr>
        </p:nvSpPr>
        <p:spPr>
          <a:xfrm>
            <a:off x="285750" y="1357313"/>
            <a:ext cx="8715375" cy="492918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 plus 3.0 percent grade intersects a minus 2.0 percent grade at station 3 + 20 and at an elevation of 320.40 ft. Given that a 180-ft length of curve is utilized, </a:t>
            </a:r>
          </a:p>
          <a:p>
            <a:pPr marL="514350" indent="-514350">
              <a:buFont typeface="Arial" charset="0"/>
              <a:buAutoNum type="arabicParenBoth"/>
              <a:defRPr/>
            </a:pPr>
            <a:r>
              <a:rPr lang="en-US" dirty="0" smtClean="0"/>
              <a:t>Determine the </a:t>
            </a:r>
            <a:r>
              <a:rPr lang="en-US" u="sng" dirty="0" smtClean="0"/>
              <a:t>station</a:t>
            </a:r>
            <a:r>
              <a:rPr lang="en-US" dirty="0" smtClean="0"/>
              <a:t> and </a:t>
            </a:r>
            <a:r>
              <a:rPr lang="en-US" u="sng" dirty="0" smtClean="0"/>
              <a:t>elevation</a:t>
            </a:r>
            <a:r>
              <a:rPr lang="en-US" dirty="0" smtClean="0"/>
              <a:t> of the PVC and PVT. </a:t>
            </a:r>
          </a:p>
          <a:p>
            <a:pPr marL="514350" indent="-514350">
              <a:buFont typeface="Arial" charset="0"/>
              <a:buAutoNum type="arabicParenBoth"/>
              <a:defRPr/>
            </a:pPr>
            <a:r>
              <a:rPr lang="en-US" dirty="0" smtClean="0"/>
              <a:t>Calculate elevations at every even 25-ft station</a:t>
            </a:r>
          </a:p>
          <a:p>
            <a:pPr marL="514350" indent="-514350">
              <a:buFont typeface="Arial" charset="0"/>
              <a:buAutoNum type="arabicParenBoth"/>
              <a:defRPr/>
            </a:pPr>
            <a:r>
              <a:rPr lang="en-US" dirty="0" smtClean="0"/>
              <a:t>Compute the station and elevation of the high point of the curve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60000">
            <a:off x="577850" y="998538"/>
            <a:ext cx="7427913" cy="558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85938" y="214313"/>
            <a:ext cx="528637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u="sng" dirty="0" smtClean="0">
                <a:solidFill>
                  <a:srgbClr val="0070C0"/>
                </a:solidFill>
                <a:latin typeface="Times New Roman"/>
                <a:ea typeface="+mj-ea"/>
                <a:cs typeface="+mj-cs"/>
              </a:rPr>
              <a:t>Solution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r>
              <a:rPr lang="en-US" altLang="ar-SA" sz="3200" b="1" dirty="0" smtClean="0">
                <a:solidFill>
                  <a:srgbClr val="0070C0"/>
                </a:solidFill>
              </a:rPr>
              <a:t>EXAMPLE  (continued)</a:t>
            </a:r>
            <a:endParaRPr lang="en-US" altLang="ar-SA" b="1" dirty="0" smtClean="0"/>
          </a:p>
        </p:txBody>
      </p:sp>
      <p:sp>
        <p:nvSpPr>
          <p:cNvPr id="145411" name="Content Placeholder 2"/>
          <p:cNvSpPr>
            <a:spLocks noGrp="1"/>
          </p:cNvSpPr>
          <p:nvPr>
            <p:ph idx="1"/>
          </p:nvPr>
        </p:nvSpPr>
        <p:spPr>
          <a:xfrm>
            <a:off x="0" y="1000125"/>
            <a:ext cx="9001125" cy="5857875"/>
          </a:xfrm>
        </p:spPr>
        <p:txBody>
          <a:bodyPr/>
          <a:lstStyle/>
          <a:p>
            <a:r>
              <a:rPr lang="en-US" altLang="ar-SA" sz="2800" smtClean="0"/>
              <a:t>E</a:t>
            </a:r>
            <a:r>
              <a:rPr lang="en-US" altLang="ar-SA" sz="2800" baseline="-25000" smtClean="0"/>
              <a:t>PVC</a:t>
            </a:r>
            <a:r>
              <a:rPr lang="en-US" altLang="ar-SA" sz="2800" smtClean="0"/>
              <a:t> = E</a:t>
            </a:r>
            <a:r>
              <a:rPr lang="en-US" altLang="ar-SA" sz="2800" baseline="-25000" smtClean="0"/>
              <a:t>PVI</a:t>
            </a:r>
            <a:r>
              <a:rPr lang="en-US" altLang="ar-SA" sz="2800" smtClean="0"/>
              <a:t> - (G</a:t>
            </a:r>
            <a:r>
              <a:rPr lang="en-US" altLang="ar-SA" sz="2800" baseline="-25000" smtClean="0"/>
              <a:t>1</a:t>
            </a:r>
            <a:r>
              <a:rPr lang="en-US" altLang="ar-SA" sz="2800" smtClean="0"/>
              <a:t>/100)(L/2) = 320.40 - 0.03(90) = 317.70 ft </a:t>
            </a:r>
          </a:p>
          <a:p>
            <a:r>
              <a:rPr lang="en-US" altLang="ar-SA" sz="2800" smtClean="0"/>
              <a:t>E</a:t>
            </a:r>
            <a:r>
              <a:rPr lang="en-US" altLang="ar-SA" sz="2800" baseline="-25000" smtClean="0"/>
              <a:t>PVT</a:t>
            </a:r>
            <a:r>
              <a:rPr lang="en-US" altLang="ar-SA" sz="2800" smtClean="0"/>
              <a:t> = E</a:t>
            </a:r>
            <a:r>
              <a:rPr lang="en-US" altLang="ar-SA" sz="2800" baseline="-25000" smtClean="0"/>
              <a:t>PVI</a:t>
            </a:r>
            <a:r>
              <a:rPr lang="en-US" altLang="ar-SA" sz="2800" smtClean="0"/>
              <a:t> - (G</a:t>
            </a:r>
            <a:r>
              <a:rPr lang="en-US" altLang="ar-SA" sz="2800" baseline="-25000" smtClean="0"/>
              <a:t>2</a:t>
            </a:r>
            <a:r>
              <a:rPr lang="en-US" altLang="ar-SA" sz="2800" smtClean="0"/>
              <a:t>/100)(L/2) = 320.40 - 0.02(90) = 318.60 ft </a:t>
            </a:r>
          </a:p>
          <a:p>
            <a:endParaRPr lang="en-US" altLang="ar-SA" sz="2800" smtClean="0"/>
          </a:p>
          <a:p>
            <a:r>
              <a:rPr lang="en-US" altLang="ar-SA" sz="2800" smtClean="0"/>
              <a:t>Location of high point:</a:t>
            </a:r>
          </a:p>
          <a:p>
            <a:endParaRPr lang="en-US" altLang="ar-SA" sz="2800" smtClean="0"/>
          </a:p>
          <a:p>
            <a:r>
              <a:rPr lang="en-US" altLang="ar-SA" sz="2800" smtClean="0"/>
              <a:t>High point Sta = PVC Sta + X</a:t>
            </a:r>
            <a:r>
              <a:rPr lang="en-US" altLang="ar-SA" sz="2800" baseline="-25000" smtClean="0"/>
              <a:t>m</a:t>
            </a:r>
            <a:r>
              <a:rPr lang="en-US" altLang="ar-SA" sz="2800" smtClean="0"/>
              <a:t> = 230 + 108 = 338 → Sta 3+ 38 </a:t>
            </a:r>
          </a:p>
          <a:p>
            <a:r>
              <a:rPr lang="en-US" altLang="ar-SA" sz="2800" smtClean="0"/>
              <a:t>Elevation of high point:</a:t>
            </a:r>
          </a:p>
          <a:p>
            <a:endParaRPr lang="en-US" altLang="ar-SA" smtClean="0"/>
          </a:p>
          <a:p>
            <a:endParaRPr lang="en-US" altLang="ar-SA" smtClean="0"/>
          </a:p>
        </p:txBody>
      </p:sp>
      <p:sp>
        <p:nvSpPr>
          <p:cNvPr id="14541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 altLang="ar-SA"/>
          </a:p>
        </p:txBody>
      </p:sp>
      <p:pic>
        <p:nvPicPr>
          <p:cNvPr id="14541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2357438"/>
            <a:ext cx="3929063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414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ar-SA" altLang="ar-SA"/>
          </a:p>
        </p:txBody>
      </p:sp>
      <p:sp>
        <p:nvSpPr>
          <p:cNvPr id="14541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 altLang="ar-SA"/>
          </a:p>
        </p:txBody>
      </p:sp>
      <p:pic>
        <p:nvPicPr>
          <p:cNvPr id="14541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4500563"/>
            <a:ext cx="37861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41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SA" altLang="ar-SA"/>
          </a:p>
        </p:txBody>
      </p:sp>
      <p:pic>
        <p:nvPicPr>
          <p:cNvPr id="145418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8" y="5214938"/>
            <a:ext cx="507206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419" name="Rectangle 8"/>
          <p:cNvSpPr>
            <a:spLocks noChangeArrowheads="1"/>
          </p:cNvSpPr>
          <p:nvPr/>
        </p:nvSpPr>
        <p:spPr bwMode="auto">
          <a:xfrm>
            <a:off x="0" y="847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ar-SA" alt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5200</TotalTime>
  <Words>313</Words>
  <Application>Microsoft Office PowerPoint</Application>
  <PresentationFormat>On-screen Show (4:3)</PresentationFormat>
  <Paragraphs>95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EXAMPLE-1 </vt:lpstr>
      <vt:lpstr>PowerPoint Presentation</vt:lpstr>
      <vt:lpstr>EXAMPLE  (continued)</vt:lpstr>
      <vt:lpstr>Calculations for point elevations at even  25-ft stations along the vertical curve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ksu</dc:creator>
  <cp:lastModifiedBy>Eng-Helmi</cp:lastModifiedBy>
  <cp:revision>428</cp:revision>
  <dcterms:created xsi:type="dcterms:W3CDTF">2013-01-26T10:38:29Z</dcterms:created>
  <dcterms:modified xsi:type="dcterms:W3CDTF">2016-04-20T02:38:09Z</dcterms:modified>
</cp:coreProperties>
</file>