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0"/>
  </p:notesMasterIdLst>
  <p:sldIdLst>
    <p:sldId id="352" r:id="rId2"/>
    <p:sldId id="394" r:id="rId3"/>
    <p:sldId id="362" r:id="rId4"/>
    <p:sldId id="259" r:id="rId5"/>
    <p:sldId id="371" r:id="rId6"/>
    <p:sldId id="260" r:id="rId7"/>
    <p:sldId id="262" r:id="rId8"/>
    <p:sldId id="263" r:id="rId9"/>
    <p:sldId id="266" r:id="rId10"/>
    <p:sldId id="268" r:id="rId11"/>
    <p:sldId id="269" r:id="rId12"/>
    <p:sldId id="270" r:id="rId13"/>
    <p:sldId id="307" r:id="rId14"/>
    <p:sldId id="271" r:id="rId15"/>
    <p:sldId id="317" r:id="rId16"/>
    <p:sldId id="265" r:id="rId17"/>
    <p:sldId id="264" r:id="rId18"/>
    <p:sldId id="274" r:id="rId19"/>
    <p:sldId id="275" r:id="rId20"/>
    <p:sldId id="328" r:id="rId21"/>
    <p:sldId id="354" r:id="rId22"/>
    <p:sldId id="277" r:id="rId23"/>
    <p:sldId id="381" r:id="rId24"/>
    <p:sldId id="382" r:id="rId25"/>
    <p:sldId id="383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91" r:id="rId34"/>
    <p:sldId id="372" r:id="rId35"/>
    <p:sldId id="373" r:id="rId36"/>
    <p:sldId id="374" r:id="rId37"/>
    <p:sldId id="375" r:id="rId38"/>
    <p:sldId id="376" r:id="rId39"/>
    <p:sldId id="378" r:id="rId40"/>
    <p:sldId id="379" r:id="rId41"/>
    <p:sldId id="380" r:id="rId42"/>
    <p:sldId id="377" r:id="rId43"/>
    <p:sldId id="355" r:id="rId44"/>
    <p:sldId id="363" r:id="rId45"/>
    <p:sldId id="358" r:id="rId46"/>
    <p:sldId id="359" r:id="rId47"/>
    <p:sldId id="370" r:id="rId48"/>
    <p:sldId id="393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61500" autoAdjust="0"/>
  </p:normalViewPr>
  <p:slideViewPr>
    <p:cSldViewPr>
      <p:cViewPr varScale="1">
        <p:scale>
          <a:sx n="78" d="100"/>
          <a:sy n="78" d="100"/>
        </p:scale>
        <p:origin x="-9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2C32D0E-B231-42F7-B581-B09D8C6D62D3}" type="datetimeFigureOut">
              <a:rPr lang="ar-SA" smtClean="0"/>
              <a:pPr/>
              <a:t>08/06/1436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58C5E87-1CCD-4E3C-A7B2-888309511DA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75BEB-1A75-4CE0-B5DE-B5CB609736F7}" type="slidenum">
              <a:rPr lang="ar-SA" smtClean="0"/>
              <a:pPr/>
              <a:t>1</a:t>
            </a:fld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A17B371-CE54-4E19-A246-AF90329F38EB}" type="datetime1">
              <a:rPr lang="en-US" smtClean="0"/>
              <a:pPr/>
              <a:t>3/28/2015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Prof.M.Hamam</a:t>
            </a:r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21</a:t>
            </a:fld>
            <a:endParaRPr lang="ar-S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23</a:t>
            </a:fld>
            <a:endParaRPr lang="ar-S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24</a:t>
            </a:fld>
            <a:endParaRPr lang="ar-S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25</a:t>
            </a:fld>
            <a:endParaRPr lang="ar-S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26</a:t>
            </a:fld>
            <a:endParaRPr lang="ar-SA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27</a:t>
            </a:fld>
            <a:endParaRPr lang="ar-SA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28</a:t>
            </a:fld>
            <a:endParaRPr lang="ar-SA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29</a:t>
            </a:fld>
            <a:endParaRPr lang="ar-SA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30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31</a:t>
            </a:fld>
            <a:endParaRPr lang="ar-SA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33</a:t>
            </a:fld>
            <a:endParaRPr lang="ar-SA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34</a:t>
            </a:fld>
            <a:endParaRPr lang="ar-SA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35</a:t>
            </a:fld>
            <a:endParaRPr lang="ar-SA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36</a:t>
            </a:fld>
            <a:endParaRPr lang="ar-SA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37</a:t>
            </a:fld>
            <a:endParaRPr lang="ar-SA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38</a:t>
            </a:fld>
            <a:endParaRPr lang="ar-SA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39</a:t>
            </a:fld>
            <a:endParaRPr lang="ar-SA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40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41</a:t>
            </a:fld>
            <a:endParaRPr lang="ar-SA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42</a:t>
            </a:fld>
            <a:endParaRPr lang="ar-SA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43</a:t>
            </a:fld>
            <a:endParaRPr lang="ar-SA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44</a:t>
            </a:fld>
            <a:endParaRPr lang="ar-SA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45</a:t>
            </a:fld>
            <a:endParaRPr lang="ar-SA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46</a:t>
            </a:fld>
            <a:endParaRPr lang="ar-SA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47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5E87-1CCD-4E3C-A7B2-888309511DA1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CF8C1-D614-4599-B2D1-A166708B1EBF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3852-9A42-4984-B349-7F2CA709626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797F0-F6A5-4E59-9756-C936727EF22F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73A68-2C10-41D4-98A5-34B6080C783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F801C-ABBA-49C4-BF51-024AFD421154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88361-1049-4AED-9CEC-0048C324D245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88913-3F6F-45FC-A1F1-9B6F56D6F38B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0F0BE-1259-41C9-85FC-A67803B3D9D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DE54-8C79-451D-AF52-CB0268881533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9F4BB-25BD-492F-89F0-DF38F7047F1B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6DE50-3A2B-4C55-AC4E-3D6A63D4071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1023F-67DF-48F5-81D4-59871EE89FA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B1F83-E637-406C-A553-22D8CAD7A2C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1/1/2008</a:t>
            </a:r>
            <a:endParaRPr lang="ar-S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Prof.M.Hamam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C0D7A-8FBA-4603-A5F2-6E23BABA6879}" type="slidenum">
              <a:rPr lang="ar-SA" smtClean="0"/>
              <a:pPr/>
              <a:t>1</a:t>
            </a:fld>
            <a:endParaRPr lang="ar-SA"/>
          </a:p>
        </p:txBody>
      </p:sp>
      <p:pic>
        <p:nvPicPr>
          <p:cNvPr id="98308" name="Picture 4" descr="Slid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95400"/>
            <a:ext cx="10820400" cy="861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8715404" cy="1785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100" dirty="0" smtClean="0"/>
              <a:t>A 12-year-old female with primary herpetic gingivostomatitis</a:t>
            </a:r>
            <a:br>
              <a:rPr lang="en-US" sz="3100" dirty="0" smtClean="0"/>
            </a:br>
            <a:r>
              <a:rPr lang="en-US" sz="3100" dirty="0" smtClean="0"/>
              <a:t>causing discrete vesicles and ulcers surrounded by inflammation.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 smtClean="0"/>
          </a:p>
        </p:txBody>
      </p:sp>
      <p:pic>
        <p:nvPicPr>
          <p:cNvPr id="819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46200" y="2269331"/>
            <a:ext cx="6451600" cy="3187700"/>
          </a:xfrm>
          <a:noFill/>
          <a:ln w="76200">
            <a:solidFill>
              <a:schemeClr val="tx1"/>
            </a:solidFill>
          </a:ln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07CE-28AB-495F-B264-53B8B72F6FCE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714512"/>
          </a:xfrm>
        </p:spPr>
        <p:txBody>
          <a:bodyPr>
            <a:noAutofit/>
          </a:bodyPr>
          <a:lstStyle/>
          <a:p>
            <a:r>
              <a:rPr lang="en-US" sz="2800" dirty="0" smtClean="0"/>
              <a:t>Primary herpes infection in a 17-year-old male. Note the </a:t>
            </a:r>
            <a:r>
              <a:rPr lang="en-US" sz="2800" dirty="0" err="1" smtClean="0"/>
              <a:t>unruptured</a:t>
            </a:r>
            <a:r>
              <a:rPr lang="en-US" sz="2800" dirty="0" smtClean="0"/>
              <a:t> palatal vesicles and intense marginal gingivitis.</a:t>
            </a:r>
            <a:br>
              <a:rPr lang="en-US" sz="2800" dirty="0" smtClean="0"/>
            </a:br>
            <a:endParaRPr lang="en-GB" sz="28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150" y="2218531"/>
            <a:ext cx="5473700" cy="3289300"/>
          </a:xfrm>
          <a:noFill/>
          <a:ln w="76200">
            <a:solidFill>
              <a:schemeClr val="tx1"/>
            </a:solidFill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447E2-A87E-45CB-AF28-B4E8F785972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 </a:t>
            </a:r>
            <a:r>
              <a:rPr lang="en-US" dirty="0" smtClean="0"/>
              <a:t>Acute marginal gingivitis characteristic of primary HSV infection. </a:t>
            </a:r>
            <a:br>
              <a:rPr lang="en-US" dirty="0" smtClean="0"/>
            </a:br>
            <a:endParaRPr lang="en-GB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2550" y="1812131"/>
            <a:ext cx="6438900" cy="4102100"/>
          </a:xfrm>
          <a:noFill/>
          <a:ln w="76200">
            <a:solidFill>
              <a:schemeClr val="tx1"/>
            </a:solidFill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B30C7-1943-4940-A785-F0F208173D9A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Primary herpetic gengivostomatitis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BDBA7-B627-4576-B2E8-098C54D1C28D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2050" name="Picture 2" descr="181 primary herpetic gingivostomatit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421484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182 primary herpetic gingivostomatit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71612"/>
            <a:ext cx="435771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85720" y="5214950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Tongue is inflamed ,enlarged ,multiple vesicle extend on the dorsal surface, rupture ,ulcer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43438" y="5691157"/>
            <a:ext cx="4357718" cy="6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Gingiva</a:t>
            </a:r>
            <a:r>
              <a:rPr lang="en-US" dirty="0" smtClean="0">
                <a:solidFill>
                  <a:srgbClr val="FFFF00"/>
                </a:solidFill>
              </a:rPr>
              <a:t> is inflamed, loss of gingival margins &amp;</a:t>
            </a:r>
            <a:r>
              <a:rPr lang="en-US" dirty="0" err="1" smtClean="0">
                <a:solidFill>
                  <a:srgbClr val="FFFF00"/>
                </a:solidFill>
              </a:rPr>
              <a:t>interdental</a:t>
            </a:r>
            <a:r>
              <a:rPr lang="en-US" dirty="0" smtClean="0">
                <a:solidFill>
                  <a:srgbClr val="FFFF00"/>
                </a:solidFill>
              </a:rPr>
              <a:t> papillae, vesicle ,ulcers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453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Vasical&amp;Inflamation around </a:t>
            </a:r>
            <a:r>
              <a:rPr lang="en-US" dirty="0" err="1" smtClean="0"/>
              <a:t>mandibular</a:t>
            </a:r>
            <a:r>
              <a:rPr lang="en-US" dirty="0" smtClean="0"/>
              <a:t> third molar</a:t>
            </a:r>
            <a:endParaRPr lang="en-GB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2550" y="1793081"/>
            <a:ext cx="6438900" cy="4140200"/>
          </a:xfrm>
          <a:noFill/>
          <a:ln w="76200">
            <a:solidFill>
              <a:schemeClr val="tx1"/>
            </a:solidFill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8A796-C7A7-4BBF-A5F9-3846EB71DA5A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Primary herpetic </a:t>
            </a:r>
            <a:r>
              <a:rPr lang="en-US" sz="4000" dirty="0" smtClean="0">
                <a:solidFill>
                  <a:srgbClr val="FFFF00"/>
                </a:solidFill>
              </a:rPr>
              <a:t>whitlow</a:t>
            </a:r>
            <a:r>
              <a:rPr lang="en-US" sz="3100" dirty="0" smtClean="0"/>
              <a:t> on the finger of a dentist.</a:t>
            </a:r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57224" y="1000108"/>
            <a:ext cx="7643866" cy="4793473"/>
          </a:xfrm>
          <a:noFill/>
          <a:ln w="76200">
            <a:solidFill>
              <a:schemeClr val="tx1"/>
            </a:solidFill>
          </a:ln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B35A7-6DC0-4A98-BE99-2B377242AB92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286000" y="439849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Deep vesicles, in distal segment  of finger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Healing ,within 18-20 days</a:t>
            </a:r>
            <a:endParaRPr lang="ar-SA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>
                <a:solidFill>
                  <a:srgbClr val="FFFF00"/>
                </a:solidFill>
              </a:rPr>
              <a:t>Treatment 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l"/>
            <a:r>
              <a:rPr lang="en-GB" sz="12800" dirty="0" smtClean="0">
                <a:solidFill>
                  <a:srgbClr val="FFFF00"/>
                </a:solidFill>
              </a:rPr>
              <a:t>1- Acyclovir</a:t>
            </a:r>
          </a:p>
          <a:p>
            <a:pPr algn="l">
              <a:buNone/>
            </a:pPr>
            <a:r>
              <a:rPr lang="en-GB" sz="9600" dirty="0" smtClean="0">
                <a:solidFill>
                  <a:srgbClr val="FFFF00"/>
                </a:solidFill>
              </a:rPr>
              <a:t>No</a:t>
            </a:r>
            <a:r>
              <a:rPr lang="en-GB" sz="9600" dirty="0" smtClean="0"/>
              <a:t> effect on normal cells but </a:t>
            </a:r>
            <a:r>
              <a:rPr lang="en-GB" sz="9600" dirty="0" smtClean="0">
                <a:solidFill>
                  <a:srgbClr val="FFFF00"/>
                </a:solidFill>
              </a:rPr>
              <a:t>inhibits </a:t>
            </a:r>
            <a:r>
              <a:rPr lang="en-GB" sz="9600" dirty="0" smtClean="0"/>
              <a:t>DNA replication in HSV- infected cells .</a:t>
            </a:r>
          </a:p>
          <a:p>
            <a:pPr algn="l" rtl="0"/>
            <a:r>
              <a:rPr lang="en-GB" sz="9600" dirty="0" smtClean="0"/>
              <a:t>It is </a:t>
            </a:r>
            <a:r>
              <a:rPr lang="en-GB" sz="9600" dirty="0" smtClean="0">
                <a:solidFill>
                  <a:srgbClr val="FFFF00"/>
                </a:solidFill>
              </a:rPr>
              <a:t>effective</a:t>
            </a:r>
            <a:r>
              <a:rPr lang="en-GB" sz="9600" dirty="0" smtClean="0"/>
              <a:t> in first 72 hours</a:t>
            </a:r>
          </a:p>
          <a:p>
            <a:pPr algn="l" rtl="0"/>
            <a:r>
              <a:rPr lang="en-GB" sz="11200" dirty="0" smtClean="0"/>
              <a:t>New </a:t>
            </a:r>
            <a:r>
              <a:rPr lang="en-GB" sz="11200" dirty="0" err="1" smtClean="0"/>
              <a:t>antiherpes</a:t>
            </a:r>
            <a:r>
              <a:rPr lang="en-GB" sz="11200" dirty="0" smtClean="0"/>
              <a:t> drugs are now available :-</a:t>
            </a:r>
          </a:p>
          <a:p>
            <a:pPr algn="l" rtl="0"/>
            <a:r>
              <a:rPr lang="en-GB" sz="9600" dirty="0" smtClean="0"/>
              <a:t>Val -acyclovir &amp; Famciclovir   </a:t>
            </a:r>
            <a:r>
              <a:rPr lang="en-GB" sz="9600" dirty="0" smtClean="0">
                <a:latin typeface="Century Schoolbook"/>
              </a:rPr>
              <a:t>→</a:t>
            </a:r>
            <a:r>
              <a:rPr lang="en-GB" sz="9600" dirty="0" smtClean="0"/>
              <a:t> </a:t>
            </a:r>
            <a:r>
              <a:rPr lang="en-GB" sz="9600" dirty="0" smtClean="0">
                <a:latin typeface="Century Schoolbook"/>
              </a:rPr>
              <a:t>→</a:t>
            </a:r>
            <a:r>
              <a:rPr lang="en-GB" sz="9600" dirty="0" smtClean="0"/>
              <a:t> it increased bioavailability allowing  for effective treatment with fewer dose ..</a:t>
            </a:r>
          </a:p>
          <a:p>
            <a:pPr algn="l" rtl="0"/>
            <a:r>
              <a:rPr lang="en-GB" sz="9600" dirty="0" smtClean="0"/>
              <a:t> Analgesic &amp; Topical </a:t>
            </a:r>
            <a:r>
              <a:rPr lang="en-GB" sz="9600" dirty="0" err="1" smtClean="0"/>
              <a:t>anaseth</a:t>
            </a:r>
            <a:r>
              <a:rPr lang="en-GB" sz="9600" dirty="0" smtClean="0"/>
              <a:t>. ( mild case )</a:t>
            </a:r>
          </a:p>
          <a:p>
            <a:pPr algn="l"/>
            <a:r>
              <a:rPr lang="en-GB" sz="11200" dirty="0" smtClean="0">
                <a:solidFill>
                  <a:srgbClr val="FFFF00"/>
                </a:solidFill>
              </a:rPr>
              <a:t>2- Antibiotics </a:t>
            </a:r>
            <a:r>
              <a:rPr lang="en-GB" sz="9600" dirty="0" smtClean="0"/>
              <a:t>are of </a:t>
            </a:r>
            <a:r>
              <a:rPr lang="en-GB" sz="9600" dirty="0" smtClean="0">
                <a:solidFill>
                  <a:srgbClr val="FFFF00"/>
                </a:solidFill>
              </a:rPr>
              <a:t>no</a:t>
            </a:r>
            <a:r>
              <a:rPr lang="en-GB" sz="9600" dirty="0" smtClean="0"/>
              <a:t> help in treatment of primary herpes infection.</a:t>
            </a:r>
          </a:p>
          <a:p>
            <a:pPr algn="l" rtl="0">
              <a:buNone/>
            </a:pPr>
            <a:r>
              <a:rPr lang="en-GB" sz="11200" dirty="0" smtClean="0">
                <a:solidFill>
                  <a:srgbClr val="FFFF00"/>
                </a:solidFill>
              </a:rPr>
              <a:t>3- Corticosteroid is contraindicated </a:t>
            </a:r>
          </a:p>
          <a:p>
            <a:pPr algn="l" rtl="0">
              <a:buNone/>
            </a:pPr>
            <a:r>
              <a:rPr lang="en-GB" sz="11200" dirty="0" smtClean="0">
                <a:solidFill>
                  <a:srgbClr val="FFFF00"/>
                </a:solidFill>
              </a:rPr>
              <a:t>4- Vaccine (  in future;  </a:t>
            </a:r>
            <a:r>
              <a:rPr lang="en-GB" sz="11200" dirty="0" err="1" smtClean="0">
                <a:solidFill>
                  <a:srgbClr val="FFFF00"/>
                </a:solidFill>
              </a:rPr>
              <a:t>geno</a:t>
            </a:r>
            <a:r>
              <a:rPr lang="en-GB" sz="11200" dirty="0" smtClean="0">
                <a:solidFill>
                  <a:srgbClr val="FFFF00"/>
                </a:solidFill>
              </a:rPr>
              <a:t>-therapy ).</a:t>
            </a:r>
          </a:p>
          <a:p>
            <a:pPr algn="l"/>
            <a:endParaRPr lang="en-GB" sz="9600" dirty="0" smtClean="0"/>
          </a:p>
          <a:p>
            <a:pPr algn="l"/>
            <a:endParaRPr lang="en-GB" sz="7600" dirty="0" smtClean="0"/>
          </a:p>
          <a:p>
            <a:pPr algn="l"/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endParaRPr lang="en-GB" sz="7600" dirty="0" smtClean="0"/>
          </a:p>
          <a:p>
            <a:r>
              <a:rPr lang="en-GB" sz="7600" dirty="0" smtClean="0"/>
              <a:t>            it increased</a:t>
            </a:r>
          </a:p>
          <a:p>
            <a:r>
              <a:rPr lang="en-GB" sz="7600" dirty="0" smtClean="0"/>
              <a:t>bioavailability with fewer dose .</a:t>
            </a:r>
          </a:p>
          <a:p>
            <a:endParaRPr lang="en-GB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55FA-37F6-4BEE-8010-A67B9F6E06D2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142984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  </a:t>
            </a:r>
            <a:r>
              <a:rPr lang="en-US" dirty="0" smtClean="0">
                <a:solidFill>
                  <a:srgbClr val="FFFF00"/>
                </a:solidFill>
              </a:rPr>
              <a:t>Diagnosis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case history, clinical exa.spec.inv.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2" y="1000108"/>
            <a:ext cx="8472518" cy="5355452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GB" dirty="0" smtClean="0"/>
              <a:t> </a:t>
            </a:r>
          </a:p>
          <a:p>
            <a:pPr algn="l" rtl="0">
              <a:buNone/>
            </a:pPr>
            <a:r>
              <a:rPr lang="ar-SA" sz="3600" dirty="0" smtClean="0">
                <a:solidFill>
                  <a:srgbClr val="FFFF00"/>
                </a:solidFill>
              </a:rPr>
              <a:t>1</a:t>
            </a:r>
            <a:r>
              <a:rPr lang="en-GB" sz="3600" dirty="0" smtClean="0">
                <a:solidFill>
                  <a:srgbClr val="FFFF00"/>
                </a:solidFill>
              </a:rPr>
              <a:t>- Cytology </a:t>
            </a:r>
          </a:p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2- HSV  Isolation </a:t>
            </a:r>
            <a:r>
              <a:rPr lang="en-GB" dirty="0" smtClean="0"/>
              <a:t>(most positive method )</a:t>
            </a:r>
          </a:p>
          <a:p>
            <a:pPr algn="l">
              <a:buNone/>
            </a:pPr>
            <a:r>
              <a:rPr lang="en-GB" sz="2800" dirty="0" smtClean="0"/>
              <a:t>Isolation &amp; neutralization of a virus in tissue  culture </a:t>
            </a:r>
            <a:r>
              <a:rPr lang="en-GB" dirty="0" smtClean="0"/>
              <a:t>.</a:t>
            </a:r>
          </a:p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3- Antibody Titres.</a:t>
            </a:r>
          </a:p>
          <a:p>
            <a:pPr algn="l" rtl="0">
              <a:buNone/>
            </a:pPr>
            <a:r>
              <a:rPr lang="en-GB" dirty="0" smtClean="0"/>
              <a:t>A convalescent serum can confirm the diagnosis </a:t>
            </a:r>
          </a:p>
          <a:p>
            <a:pPr algn="l">
              <a:buNone/>
            </a:pPr>
            <a:r>
              <a:rPr lang="en-GB" dirty="0" smtClean="0"/>
              <a:t>of primary HSV infection by demonstrating  at </a:t>
            </a:r>
          </a:p>
          <a:p>
            <a:pPr algn="l">
              <a:buNone/>
            </a:pPr>
            <a:r>
              <a:rPr lang="en-GB" dirty="0" smtClean="0"/>
              <a:t>Least a fourfold rise in anti-HSV antibody </a:t>
            </a:r>
            <a:endParaRPr lang="en-GB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04B4D-B75C-43D2-BB82-E0F9552114B9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dirty="0" smtClean="0">
                <a:solidFill>
                  <a:srgbClr val="FFFF00"/>
                </a:solidFill>
              </a:rPr>
              <a:t>b- Recurrent Herpes Simplex Virus infection</a:t>
            </a:r>
            <a:endParaRPr lang="en-GB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 dirty="0" smtClean="0"/>
              <a:t>RHS is not a </a:t>
            </a:r>
            <a:r>
              <a:rPr lang="en-GB" dirty="0" smtClean="0">
                <a:solidFill>
                  <a:srgbClr val="FFFF00"/>
                </a:solidFill>
              </a:rPr>
              <a:t>re-</a:t>
            </a:r>
            <a:r>
              <a:rPr lang="en-GB" dirty="0" smtClean="0"/>
              <a:t>infection but </a:t>
            </a:r>
            <a:r>
              <a:rPr lang="en-GB" dirty="0" smtClean="0">
                <a:solidFill>
                  <a:srgbClr val="FFFF00"/>
                </a:solidFill>
              </a:rPr>
              <a:t>re</a:t>
            </a:r>
            <a:r>
              <a:rPr lang="en-GB" dirty="0" smtClean="0"/>
              <a:t>-activation of </a:t>
            </a:r>
          </a:p>
          <a:p>
            <a:pPr algn="l" rtl="0"/>
            <a:r>
              <a:rPr lang="en-GB" dirty="0" smtClean="0"/>
              <a:t>Virus that remain </a:t>
            </a:r>
            <a:r>
              <a:rPr lang="en-GB" dirty="0" smtClean="0">
                <a:solidFill>
                  <a:srgbClr val="FFFF00"/>
                </a:solidFill>
              </a:rPr>
              <a:t>latent</a:t>
            </a:r>
            <a:r>
              <a:rPr lang="en-GB" dirty="0" smtClean="0"/>
              <a:t> in nerve tissue in a non-replicating  state .</a:t>
            </a:r>
          </a:p>
          <a:p>
            <a:pPr algn="l" rtl="0"/>
            <a:r>
              <a:rPr lang="en-GB" dirty="0" smtClean="0"/>
              <a:t>RHS may be activated by :-</a:t>
            </a:r>
          </a:p>
          <a:p>
            <a:pPr algn="l" rtl="0"/>
            <a:r>
              <a:rPr lang="en-GB" sz="2400" dirty="0" smtClean="0"/>
              <a:t>Trauma  ,fever, sunburn, immunosuppressant,  menstruation</a:t>
            </a:r>
          </a:p>
          <a:p>
            <a:pPr algn="l" rtl="0"/>
            <a:r>
              <a:rPr lang="en-GB" sz="2400" dirty="0" smtClean="0"/>
              <a:t>The virus travels down the nerve trunk to infect epithelial cells</a:t>
            </a:r>
          </a:p>
          <a:p>
            <a:pPr algn="l" rtl="0"/>
            <a:r>
              <a:rPr lang="en-GB" sz="2400" dirty="0" smtClean="0"/>
              <a:t>Spreading  from cell to cell cause a lesion</a:t>
            </a:r>
            <a:endParaRPr lang="en-GB" sz="24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2F126-41D2-4D56-941A-C307E7CB1D6E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>
                <a:solidFill>
                  <a:srgbClr val="FFFF00"/>
                </a:solidFill>
              </a:rPr>
              <a:t>Predisposing factors 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r>
              <a:rPr lang="en-GB" dirty="0" smtClean="0"/>
              <a:t>Fever , menstruation , ultraviolet emotional stress</a:t>
            </a: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Prodromal </a:t>
            </a:r>
          </a:p>
          <a:p>
            <a:pPr algn="l" rtl="0"/>
            <a:r>
              <a:rPr lang="en-GB" dirty="0" smtClean="0"/>
              <a:t>Tingling or burning </a:t>
            </a:r>
          </a:p>
          <a:p>
            <a:pPr algn="l" rtl="0"/>
            <a:r>
              <a:rPr lang="en-GB" dirty="0" smtClean="0"/>
              <a:t>Formation of a cluster of small vesicles , each </a:t>
            </a:r>
          </a:p>
          <a:p>
            <a:pPr algn="l" rtl="0"/>
            <a:r>
              <a:rPr lang="en-GB" dirty="0" smtClean="0"/>
              <a:t>Vesicle 1-3 mm in diameter with the size of the</a:t>
            </a:r>
          </a:p>
          <a:p>
            <a:pPr algn="l" rtl="0"/>
            <a:r>
              <a:rPr lang="en-GB" dirty="0" smtClean="0"/>
              <a:t>Cluster ranging from 1-2 cm.</a:t>
            </a:r>
          </a:p>
          <a:p>
            <a:pPr algn="l" rtl="0"/>
            <a:r>
              <a:rPr lang="en-GB" dirty="0" smtClean="0"/>
              <a:t>Vesicles rupture      </a:t>
            </a:r>
            <a:r>
              <a:rPr lang="en-GB" dirty="0" smtClean="0">
                <a:latin typeface="Century Schoolbook"/>
              </a:rPr>
              <a:t>→  </a:t>
            </a:r>
            <a:r>
              <a:rPr lang="en-GB" dirty="0" smtClean="0"/>
              <a:t>ulcer</a:t>
            </a: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Site</a:t>
            </a:r>
            <a:r>
              <a:rPr lang="en-GB" dirty="0" smtClean="0"/>
              <a:t> :- (recurrent intra oral herpes-, gingiva,palate alveolar ridge (kerat.mucosa)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A9191-C94E-4213-BBB9-9CBAEAA0DF6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dirty="0" err="1" smtClean="0">
                <a:solidFill>
                  <a:srgbClr val="FF0000"/>
                </a:solidFill>
              </a:rPr>
              <a:t>Burket’s</a:t>
            </a:r>
            <a:r>
              <a:rPr lang="en-US" dirty="0" smtClean="0">
                <a:solidFill>
                  <a:srgbClr val="FF0000"/>
                </a:solidFill>
              </a:rPr>
              <a:t> Oral Medicine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Diagnosis &amp; </a:t>
            </a:r>
            <a:r>
              <a:rPr lang="en-US" dirty="0" smtClean="0">
                <a:solidFill>
                  <a:srgbClr val="FF0000"/>
                </a:solidFill>
              </a:rPr>
              <a:t>Treatment</a:t>
            </a:r>
            <a:r>
              <a:rPr lang="en-US" smtClean="0">
                <a:solidFill>
                  <a:srgbClr val="FF0000"/>
                </a:solidFill>
              </a:rPr>
              <a:t/>
            </a:r>
            <a:br>
              <a:rPr lang="en-US" smtClean="0">
                <a:solidFill>
                  <a:srgbClr val="FF0000"/>
                </a:solidFill>
              </a:rPr>
            </a:b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( tenth </a:t>
            </a:r>
            <a:r>
              <a:rPr lang="en-US" smtClean="0">
                <a:solidFill>
                  <a:srgbClr val="FFFF00"/>
                </a:solidFill>
              </a:rPr>
              <a:t>edition </a:t>
            </a:r>
            <a:r>
              <a:rPr lang="en-US" smtClean="0">
                <a:solidFill>
                  <a:srgbClr val="FFFF00"/>
                </a:solidFill>
              </a:rPr>
              <a:t>)</a:t>
            </a:r>
            <a:br>
              <a:rPr lang="en-US" smtClean="0">
                <a:solidFill>
                  <a:srgbClr val="FFFF00"/>
                </a:solidFill>
              </a:rPr>
            </a:br>
            <a:r>
              <a:rPr lang="en-US" smtClean="0">
                <a:solidFill>
                  <a:srgbClr val="FF0000"/>
                </a:solidFill>
              </a:rPr>
              <a:t>Viral infections </a:t>
            </a:r>
            <a:r>
              <a:rPr lang="ar-SA" dirty="0" smtClean="0"/>
              <a:t/>
            </a:r>
            <a:br>
              <a:rPr lang="ar-SA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faculty.ksu.edu.sa/</a:t>
            </a:r>
            <a:r>
              <a:rPr lang="en-US" dirty="0" err="1" smtClean="0">
                <a:solidFill>
                  <a:srgbClr val="FFFF00"/>
                </a:solidFill>
              </a:rPr>
              <a:t>prof.Hamam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CF8C1-D614-4599-B2D1-A166708B1EBF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Herpes labials 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42404-D1C8-4237-8EEA-B75AB846F146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1026" name="Picture 2" descr="184 herpes labial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8358246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000232" y="5214951"/>
            <a:ext cx="5429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Small multiple vesicles ,in clusters ,on the vermillion border of the lips. Self-limiting ,without scar, within 7-14 days .(sun screen lotion or cream can be used .) </a:t>
            </a:r>
            <a:endParaRPr lang="ar-S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Crusted lesions of recurrent herpes labials</a:t>
            </a:r>
            <a:endParaRPr lang="ar-SA" sz="2000" dirty="0"/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2550" y="1621631"/>
            <a:ext cx="6438900" cy="4483100"/>
          </a:xfrm>
          <a:noFill/>
          <a:ln w="76200">
            <a:solidFill>
              <a:schemeClr val="tx1"/>
            </a:solidFill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FF00"/>
                </a:solidFill>
              </a:rPr>
              <a:t>Diagnosis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/>
            <a:r>
              <a:rPr lang="en-GB" dirty="0" smtClean="0"/>
              <a:t>Cytology &amp; Smear,</a:t>
            </a:r>
          </a:p>
          <a:p>
            <a:pPr algn="l" rtl="0"/>
            <a:r>
              <a:rPr lang="en-GB" dirty="0" smtClean="0"/>
              <a:t>Fluoresce in – labelled HSV antigen </a:t>
            </a:r>
          </a:p>
          <a:p>
            <a:pPr algn="l" rtl="0"/>
            <a:r>
              <a:rPr lang="en-GB" dirty="0" smtClean="0"/>
              <a:t>Viral cultures</a:t>
            </a:r>
          </a:p>
          <a:p>
            <a:pPr algn="l" rtl="0"/>
            <a:r>
              <a:rPr lang="en-GB" dirty="0" smtClean="0"/>
              <a:t>To distinguish HS from other viral lesions  </a:t>
            </a:r>
          </a:p>
          <a:p>
            <a:pPr algn="l" rtl="0"/>
            <a:r>
              <a:rPr lang="en-GB" dirty="0" smtClean="0"/>
              <a:t>Particularly </a:t>
            </a:r>
            <a:r>
              <a:rPr lang="en-GB" dirty="0" err="1" smtClean="0"/>
              <a:t>varicella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-Zoster infections</a:t>
            </a: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TREATMENT</a:t>
            </a:r>
          </a:p>
          <a:p>
            <a:pPr algn="l" rtl="0">
              <a:buNone/>
            </a:pPr>
            <a:r>
              <a:rPr lang="en-GB" dirty="0" smtClean="0"/>
              <a:t>Acyclovir 400mg twice daily </a:t>
            </a:r>
          </a:p>
          <a:p>
            <a:pPr algn="l" rtl="0">
              <a:buNone/>
            </a:pPr>
            <a:r>
              <a:rPr lang="en-GB" dirty="0" smtClean="0"/>
              <a:t>Valacyclovir 250 mg twice daily</a:t>
            </a:r>
          </a:p>
          <a:p>
            <a:pPr algn="l" rtl="0">
              <a:buNone/>
            </a:pPr>
            <a:r>
              <a:rPr lang="en-GB" dirty="0" smtClean="0"/>
              <a:t>Famciclovir 250 mg twice daily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D172-E469-4D03-9229-2FA3D0ED30C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8072462" cy="1416738"/>
          </a:xfrm>
        </p:spPr>
        <p:txBody>
          <a:bodyPr>
            <a:normAutofit fontScale="90000"/>
          </a:bodyPr>
          <a:lstStyle/>
          <a:p>
            <a:pPr rtl="0"/>
            <a:r>
              <a:rPr lang="en-GB" dirty="0" smtClean="0">
                <a:solidFill>
                  <a:srgbClr val="FF0000"/>
                </a:solidFill>
              </a:rPr>
              <a:t>11- </a:t>
            </a:r>
            <a:r>
              <a:rPr lang="en-GB" dirty="0" err="1" smtClean="0">
                <a:solidFill>
                  <a:srgbClr val="FF0000"/>
                </a:solidFill>
              </a:rPr>
              <a:t>varicella</a:t>
            </a:r>
            <a:r>
              <a:rPr lang="en-GB" dirty="0" smtClean="0">
                <a:solidFill>
                  <a:srgbClr val="FF0000"/>
                </a:solidFill>
              </a:rPr>
              <a:t> – Zoster Virus </a:t>
            </a:r>
            <a:r>
              <a:rPr lang="ar-SA" dirty="0" smtClean="0"/>
              <a:t/>
            </a:r>
            <a:br>
              <a:rPr lang="ar-SA" dirty="0" smtClean="0"/>
            </a:br>
            <a:r>
              <a:rPr lang="en-US" dirty="0" smtClean="0">
                <a:solidFill>
                  <a:srgbClr val="FF0000"/>
                </a:solidFill>
              </a:rPr>
              <a:t>infection</a:t>
            </a:r>
            <a:r>
              <a:rPr lang="en-GB" dirty="0" smtClean="0"/>
              <a:t>                                                  </a:t>
            </a:r>
            <a:br>
              <a:rPr lang="en-GB" dirty="0" smtClean="0"/>
            </a:br>
            <a:r>
              <a:rPr lang="en-GB" dirty="0" smtClean="0"/>
              <a:t>      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 smtClean="0"/>
              <a:t>It is a herpes virus .</a:t>
            </a:r>
          </a:p>
          <a:p>
            <a:pPr algn="l" rtl="0"/>
            <a:r>
              <a:rPr lang="en-GB" dirty="0" smtClean="0"/>
              <a:t>It causes primary &amp; recurrent infection &amp; remains </a:t>
            </a:r>
            <a:r>
              <a:rPr lang="en-GB" dirty="0" smtClean="0">
                <a:solidFill>
                  <a:srgbClr val="FFFF00"/>
                </a:solidFill>
              </a:rPr>
              <a:t>latent</a:t>
            </a:r>
            <a:r>
              <a:rPr lang="en-GB" dirty="0" smtClean="0"/>
              <a:t> in neurons present in </a:t>
            </a:r>
            <a:r>
              <a:rPr lang="en-GB" dirty="0" smtClean="0">
                <a:solidFill>
                  <a:srgbClr val="FFFF00"/>
                </a:solidFill>
              </a:rPr>
              <a:t>sensory ganglia.</a:t>
            </a:r>
          </a:p>
          <a:p>
            <a:pPr algn="l" rtl="0"/>
            <a:r>
              <a:rPr lang="en-GB" dirty="0" smtClean="0"/>
              <a:t>VZV is responsible for 2 major clinical infection </a:t>
            </a:r>
          </a:p>
          <a:p>
            <a:pPr algn="l" rtl="0"/>
            <a:r>
              <a:rPr lang="en-GB" dirty="0" smtClean="0"/>
              <a:t>Of humans  chicken pox ( </a:t>
            </a:r>
            <a:r>
              <a:rPr lang="en-GB" dirty="0" err="1" smtClean="0"/>
              <a:t>varicella</a:t>
            </a:r>
            <a:r>
              <a:rPr lang="en-GB" dirty="0" smtClean="0"/>
              <a:t> )                       </a:t>
            </a:r>
          </a:p>
          <a:p>
            <a:pPr algn="l" rtl="0"/>
            <a:r>
              <a:rPr lang="en-GB" dirty="0" smtClean="0"/>
              <a:t>                    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 shingles   ( herpes zoster )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9050-1BC3-4E1E-82A6-DF8B64B73D88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4" name="Right Brace 3"/>
          <p:cNvSpPr/>
          <p:nvPr/>
        </p:nvSpPr>
        <p:spPr>
          <a:xfrm>
            <a:off x="2714612" y="4500570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sz="2700" dirty="0" err="1" smtClean="0">
                <a:solidFill>
                  <a:schemeClr val="bg1"/>
                </a:solidFill>
              </a:rPr>
              <a:t>Varicella</a:t>
            </a:r>
            <a:r>
              <a:rPr lang="en-GB" sz="2700" dirty="0" smtClean="0">
                <a:solidFill>
                  <a:schemeClr val="bg1"/>
                </a:solidFill>
              </a:rPr>
              <a:t> – Zoster Virus infection</a:t>
            </a: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rgbClr val="FF0000"/>
                </a:solidFill>
              </a:rPr>
              <a:t>A- Chicken pox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357850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GB" dirty="0" smtClean="0">
                <a:solidFill>
                  <a:srgbClr val="FFFF00"/>
                </a:solidFill>
              </a:rPr>
              <a:t>Primary infection .</a:t>
            </a:r>
          </a:p>
          <a:p>
            <a:pPr algn="l" rtl="0"/>
            <a:r>
              <a:rPr lang="en-GB" dirty="0" smtClean="0"/>
              <a:t>After the primary disease is healed ,VZV become  latent in the dorsal root ganglia of spinal nerves or extramedully ganglia of cranial nerves</a:t>
            </a:r>
          </a:p>
          <a:p>
            <a:pPr algn="l" rtl="0"/>
            <a:r>
              <a:rPr lang="en-GB" sz="3300" dirty="0" smtClean="0">
                <a:solidFill>
                  <a:srgbClr val="FFFF00"/>
                </a:solidFill>
              </a:rPr>
              <a:t>N.B</a:t>
            </a:r>
            <a:r>
              <a:rPr lang="en-GB" dirty="0" smtClean="0"/>
              <a:t>. Child without prior contact with VZV can</a:t>
            </a:r>
          </a:p>
          <a:p>
            <a:pPr algn="l" rtl="0"/>
            <a:r>
              <a:rPr lang="en-GB" dirty="0" smtClean="0"/>
              <a:t>Develop chicken pox after contact with an individual with HZ .</a:t>
            </a:r>
          </a:p>
          <a:p>
            <a:pPr algn="l" rtl="0"/>
            <a:r>
              <a:rPr lang="en-GB" dirty="0" smtClean="0"/>
              <a:t>VZV becomes reactivated, causing lesions of localized </a:t>
            </a:r>
          </a:p>
          <a:p>
            <a:pPr algn="l" rtl="0"/>
            <a:r>
              <a:rPr lang="en-GB" sz="4200" dirty="0" smtClean="0">
                <a:solidFill>
                  <a:srgbClr val="FF0000"/>
                </a:solidFill>
              </a:rPr>
              <a:t>B-</a:t>
            </a:r>
            <a:r>
              <a:rPr lang="en-GB" sz="4700" dirty="0" smtClean="0">
                <a:solidFill>
                  <a:srgbClr val="FF0000"/>
                </a:solidFill>
              </a:rPr>
              <a:t>Herpes zoster</a:t>
            </a:r>
            <a:r>
              <a:rPr lang="en-GB" sz="2400" dirty="0" smtClean="0">
                <a:solidFill>
                  <a:srgbClr val="FF0000"/>
                </a:solidFill>
              </a:rPr>
              <a:t>.</a:t>
            </a:r>
            <a:endParaRPr lang="en-GB" dirty="0" smtClean="0">
              <a:solidFill>
                <a:srgbClr val="FF0000"/>
              </a:solidFill>
            </a:endParaRP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Incidence</a:t>
            </a:r>
            <a:r>
              <a:rPr lang="en-GB" dirty="0" smtClean="0"/>
              <a:t> :- increase with age &amp; immunosuppressant patient </a:t>
            </a:r>
          </a:p>
          <a:p>
            <a:pPr algn="l" rtl="0"/>
            <a:r>
              <a:rPr lang="en-GB" dirty="0" smtClean="0"/>
              <a:t>,HIV,   cancer chemotherapy ,  immunosuppressive drug,       hematologic malignancy  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0DF02-AA41-4404-ADB5-0B4361EFE60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785794"/>
          </a:xfrm>
        </p:spPr>
        <p:txBody>
          <a:bodyPr>
            <a:normAutofit fontScale="90000"/>
          </a:bodyPr>
          <a:lstStyle/>
          <a:p>
            <a:pPr rtl="0"/>
            <a:r>
              <a:rPr lang="en-GB" dirty="0" smtClean="0">
                <a:solidFill>
                  <a:srgbClr val="FF0000"/>
                </a:solidFill>
              </a:rPr>
              <a:t>Herpes Zoster (Shingles)</a:t>
            </a:r>
            <a:r>
              <a:rPr lang="ar-SA" dirty="0" smtClean="0">
                <a:solidFill>
                  <a:srgbClr val="FF0000"/>
                </a:solidFill>
              </a:rPr>
              <a:t/>
            </a:r>
            <a:br>
              <a:rPr lang="ar-SA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ar-SA" dirty="0" smtClean="0">
                <a:solidFill>
                  <a:srgbClr val="FFFF00"/>
                </a:solidFill>
              </a:rPr>
              <a:t/>
            </a:r>
            <a:br>
              <a:rPr lang="ar-SA" dirty="0" smtClean="0">
                <a:solidFill>
                  <a:srgbClr val="FFFF00"/>
                </a:solidFill>
              </a:rPr>
            </a:br>
            <a:r>
              <a:rPr lang="ar-SA" dirty="0" smtClean="0">
                <a:solidFill>
                  <a:srgbClr val="FFFF00"/>
                </a:solidFill>
              </a:rPr>
              <a:t/>
            </a:r>
            <a:br>
              <a:rPr lang="ar-SA" dirty="0" smtClean="0">
                <a:solidFill>
                  <a:srgbClr val="FFFF00"/>
                </a:solidFill>
              </a:rPr>
            </a:b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428604"/>
            <a:ext cx="9001156" cy="5643570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GB" sz="3100" dirty="0" smtClean="0">
                <a:solidFill>
                  <a:srgbClr val="FFFF00"/>
                </a:solidFill>
              </a:rPr>
              <a:t>Prodromal period </a:t>
            </a:r>
            <a:r>
              <a:rPr lang="en-GB" sz="3100" dirty="0" smtClean="0"/>
              <a:t>:- 2-4 days</a:t>
            </a:r>
          </a:p>
          <a:p>
            <a:pPr marL="514350" indent="-514350" algn="l" rtl="0">
              <a:buNone/>
            </a:pPr>
            <a:r>
              <a:rPr lang="en-GB" sz="3100" dirty="0" smtClean="0"/>
              <a:t> shooting pain, </a:t>
            </a:r>
            <a:r>
              <a:rPr lang="en-GB" sz="3100" dirty="0" err="1" smtClean="0"/>
              <a:t>paresthesia</a:t>
            </a:r>
            <a:r>
              <a:rPr lang="en-GB" sz="3100" dirty="0" smtClean="0"/>
              <a:t>, itching, burning &amp; tenderness appear along the course of the affected nerve .</a:t>
            </a:r>
          </a:p>
          <a:p>
            <a:pPr marL="514350" indent="-514350" algn="l" rtl="0">
              <a:buNone/>
            </a:pPr>
            <a:r>
              <a:rPr lang="en-GB" sz="3100" dirty="0" smtClean="0">
                <a:solidFill>
                  <a:srgbClr val="FFFF00"/>
                </a:solidFill>
              </a:rPr>
              <a:t>Skin rash </a:t>
            </a:r>
            <a:r>
              <a:rPr lang="en-GB" sz="3100" dirty="0" smtClean="0"/>
              <a:t>:- crops of red papules on the trunk ,face , scalp &amp; </a:t>
            </a:r>
            <a:r>
              <a:rPr lang="en-GB" sz="3100" dirty="0" err="1" smtClean="0"/>
              <a:t>extremit</a:t>
            </a:r>
            <a:r>
              <a:rPr lang="en-US" sz="3100" dirty="0" err="1" smtClean="0"/>
              <a:t>ies</a:t>
            </a:r>
            <a:r>
              <a:rPr lang="en-US" sz="3100" dirty="0" smtClean="0"/>
              <a:t>.</a:t>
            </a:r>
            <a:endParaRPr lang="en-GB" sz="3100" dirty="0" smtClean="0"/>
          </a:p>
          <a:p>
            <a:pPr marL="514350" indent="-514350" algn="l" rtl="0">
              <a:buNone/>
            </a:pPr>
            <a:r>
              <a:rPr lang="en-GB" sz="3100" dirty="0" smtClean="0">
                <a:solidFill>
                  <a:srgbClr val="FFFF00"/>
                </a:solidFill>
              </a:rPr>
              <a:t>Clinical course </a:t>
            </a:r>
            <a:r>
              <a:rPr lang="en-GB" sz="3100" dirty="0" smtClean="0"/>
              <a:t>:- </a:t>
            </a:r>
          </a:p>
          <a:p>
            <a:pPr algn="l" rtl="0"/>
            <a:r>
              <a:rPr lang="en-GB" sz="3100" dirty="0" smtClean="0">
                <a:solidFill>
                  <a:srgbClr val="FFFF00"/>
                </a:solidFill>
              </a:rPr>
              <a:t>Unil</a:t>
            </a:r>
            <a:r>
              <a:rPr lang="en-GB" sz="3100" dirty="0" smtClean="0"/>
              <a:t>ateral vesicles on an erythematous base then appear in clusters along the course of the nerve.</a:t>
            </a:r>
          </a:p>
          <a:p>
            <a:pPr algn="l" rtl="0"/>
            <a:r>
              <a:rPr lang="en-GB" sz="3100" dirty="0" smtClean="0"/>
              <a:t>Vesicles turn to </a:t>
            </a:r>
            <a:r>
              <a:rPr lang="en-GB" sz="3100" b="1" u="sng" dirty="0" smtClean="0"/>
              <a:t>scabs</a:t>
            </a:r>
            <a:r>
              <a:rPr lang="en-GB" sz="3100" dirty="0" smtClean="0"/>
              <a:t> in one week &amp; </a:t>
            </a:r>
            <a:r>
              <a:rPr lang="en-GB" sz="3100" b="1" u="sng" dirty="0" smtClean="0"/>
              <a:t>healing</a:t>
            </a:r>
            <a:r>
              <a:rPr lang="en-GB" sz="3100" dirty="0" smtClean="0"/>
              <a:t> takes place in 2-3 weeks</a:t>
            </a:r>
          </a:p>
          <a:p>
            <a:pPr algn="l" rtl="0"/>
            <a:r>
              <a:rPr lang="en-GB" sz="3100" dirty="0" smtClean="0">
                <a:solidFill>
                  <a:srgbClr val="FFFF00"/>
                </a:solidFill>
              </a:rPr>
              <a:t>The nerves </a:t>
            </a:r>
            <a:r>
              <a:rPr lang="en-GB" sz="3100" dirty="0" smtClean="0"/>
              <a:t>most commonly affected with Hz are;</a:t>
            </a:r>
          </a:p>
          <a:p>
            <a:pPr algn="l" rtl="0"/>
            <a:r>
              <a:rPr lang="en-GB" sz="3100" dirty="0" smtClean="0"/>
              <a:t>C3 , T5,L1,L2&amp; 1</a:t>
            </a:r>
            <a:r>
              <a:rPr lang="en-GB" sz="3100" baseline="30000" dirty="0" smtClean="0"/>
              <a:t>st</a:t>
            </a:r>
            <a:r>
              <a:rPr lang="en-GB" sz="3100" dirty="0" smtClean="0"/>
              <a:t> division of the trigeminal nerve</a:t>
            </a:r>
          </a:p>
          <a:p>
            <a:pPr algn="l" rtl="0"/>
            <a:r>
              <a:rPr lang="en-GB" sz="3100" dirty="0" smtClean="0"/>
              <a:t>Occasionally affect </a:t>
            </a:r>
            <a:r>
              <a:rPr lang="en-GB" sz="3100" b="1" u="sng" dirty="0" smtClean="0"/>
              <a:t>motor nerve </a:t>
            </a:r>
            <a:r>
              <a:rPr lang="en-GB" sz="3100" dirty="0" smtClean="0"/>
              <a:t>,sacral region( paralysis of </a:t>
            </a:r>
            <a:r>
              <a:rPr lang="en-GB" dirty="0" smtClean="0"/>
              <a:t>the bladder) ; paralysis of extremities &amp; diaphragm . 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96FE-4168-4DFF-BE77-31BDEFC543D6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GB" dirty="0" smtClean="0">
                <a:solidFill>
                  <a:srgbClr val="FFFF00"/>
                </a:solidFill>
              </a:rPr>
              <a:t>Complications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 smtClean="0">
                <a:solidFill>
                  <a:srgbClr val="FFFF00"/>
                </a:solidFill>
              </a:rPr>
              <a:t>Post herpetic neuralgia </a:t>
            </a:r>
            <a:r>
              <a:rPr lang="en-GB" dirty="0" smtClean="0"/>
              <a:t>;                                           pain remaining for over a month after the mucocutaneous lesions have healed</a:t>
            </a: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Healing </a:t>
            </a:r>
            <a:r>
              <a:rPr lang="en-GB" dirty="0" smtClean="0"/>
              <a:t>:- within 3-4 weeks by </a:t>
            </a:r>
            <a:r>
              <a:rPr lang="en-GB" b="1" u="sng" dirty="0" smtClean="0">
                <a:solidFill>
                  <a:srgbClr val="FFFF00"/>
                </a:solidFill>
              </a:rPr>
              <a:t>scar</a:t>
            </a:r>
            <a:r>
              <a:rPr lang="en-GB" dirty="0" smtClean="0"/>
              <a:t> formation</a:t>
            </a:r>
          </a:p>
          <a:p>
            <a:pPr algn="l" rtl="0"/>
            <a:r>
              <a:rPr lang="en-GB" dirty="0" smtClean="0"/>
              <a:t>The risk increases after the </a:t>
            </a:r>
            <a:r>
              <a:rPr lang="en-GB" dirty="0" smtClean="0">
                <a:solidFill>
                  <a:srgbClr val="FFFF00"/>
                </a:solidFill>
              </a:rPr>
              <a:t>age </a:t>
            </a:r>
            <a:r>
              <a:rPr lang="en-GB" dirty="0" smtClean="0"/>
              <a:t>of 60 years </a:t>
            </a:r>
            <a:r>
              <a:rPr lang="en-GB" b="1" u="sng" dirty="0" smtClean="0"/>
              <a:t>due to </a:t>
            </a:r>
            <a:r>
              <a:rPr lang="en-GB" dirty="0" smtClean="0"/>
              <a:t>the decline in cell- mediated immunity.</a:t>
            </a:r>
          </a:p>
          <a:p>
            <a:pPr algn="l" rtl="0"/>
            <a:r>
              <a:rPr lang="en-GB" dirty="0" err="1" smtClean="0"/>
              <a:t>Immunosuppresion</a:t>
            </a:r>
            <a:r>
              <a:rPr lang="en-GB" dirty="0" smtClean="0"/>
              <a:t> does </a:t>
            </a:r>
            <a:r>
              <a:rPr lang="en-GB" dirty="0" smtClean="0">
                <a:solidFill>
                  <a:srgbClr val="FFFF00"/>
                </a:solidFill>
              </a:rPr>
              <a:t>not</a:t>
            </a:r>
            <a:r>
              <a:rPr lang="en-GB" dirty="0" smtClean="0"/>
              <a:t> increase the risk </a:t>
            </a:r>
          </a:p>
          <a:p>
            <a:pPr algn="l" rtl="0"/>
            <a:r>
              <a:rPr lang="en-GB" dirty="0" smtClean="0"/>
              <a:t>of post herpetic neuralgia . 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EAE71-D0F4-4334-A5C6-691FC4C36C25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GB" dirty="0" smtClean="0">
                <a:solidFill>
                  <a:srgbClr val="FFFF00"/>
                </a:solidFill>
              </a:rPr>
              <a:t>Oral Manifestation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285860"/>
            <a:ext cx="9001156" cy="4840303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en-GB" dirty="0" smtClean="0"/>
              <a:t>Facial&amp; intraoral lesions are characteristic  of HZ involving the </a:t>
            </a:r>
            <a:r>
              <a:rPr lang="en-GB" dirty="0" smtClean="0">
                <a:solidFill>
                  <a:srgbClr val="FFFF00"/>
                </a:solidFill>
              </a:rPr>
              <a:t>se</a:t>
            </a:r>
            <a:r>
              <a:rPr lang="en-GB" dirty="0" smtClean="0"/>
              <a:t>cond &amp; </a:t>
            </a:r>
            <a:r>
              <a:rPr lang="en-GB" dirty="0" smtClean="0">
                <a:solidFill>
                  <a:srgbClr val="FFFF00"/>
                </a:solidFill>
              </a:rPr>
              <a:t>th</a:t>
            </a:r>
            <a:r>
              <a:rPr lang="en-GB" dirty="0" smtClean="0"/>
              <a:t>ird divisions of the </a:t>
            </a:r>
            <a:r>
              <a:rPr lang="en-GB" dirty="0" smtClean="0">
                <a:solidFill>
                  <a:srgbClr val="FFFF00"/>
                </a:solidFill>
              </a:rPr>
              <a:t>tri</a:t>
            </a:r>
            <a:r>
              <a:rPr lang="en-GB" dirty="0" smtClean="0"/>
              <a:t>geminal nerve.</a:t>
            </a:r>
          </a:p>
          <a:p>
            <a:pPr algn="l" rtl="0">
              <a:buNone/>
            </a:pPr>
            <a:r>
              <a:rPr lang="en-GB" dirty="0" smtClean="0"/>
              <a:t>It is resemble lesions seen in herpes simplex inf.</a:t>
            </a:r>
          </a:p>
          <a:p>
            <a:pPr algn="l" rtl="0">
              <a:buNone/>
            </a:pPr>
            <a:r>
              <a:rPr lang="en-GB" dirty="0" smtClean="0"/>
              <a:t>When the clinical appearance is typical &amp; vesicles are present ,oral HZ can be distinguished  from other acute multiple lesions of oral mouth .</a:t>
            </a:r>
          </a:p>
          <a:p>
            <a:pPr algn="l" rtl="0">
              <a:buNone/>
            </a:pPr>
            <a:r>
              <a:rPr lang="en-GB" dirty="0" smtClean="0"/>
              <a:t>Vesicle are </a:t>
            </a:r>
            <a:r>
              <a:rPr lang="en-GB" dirty="0" smtClean="0">
                <a:solidFill>
                  <a:srgbClr val="FFFF00"/>
                </a:solidFill>
              </a:rPr>
              <a:t>unilateral</a:t>
            </a:r>
            <a:r>
              <a:rPr lang="en-GB" dirty="0" smtClean="0"/>
              <a:t> &amp; accompanied by pain along the course of one trigeminal nerve branch .</a:t>
            </a:r>
          </a:p>
          <a:p>
            <a:pPr algn="l" rtl="0">
              <a:buNone/>
            </a:pPr>
            <a:r>
              <a:rPr lang="en-GB" dirty="0" smtClean="0">
                <a:solidFill>
                  <a:srgbClr val="FFFF00"/>
                </a:solidFill>
              </a:rPr>
              <a:t>During tooth formation </a:t>
            </a:r>
            <a:r>
              <a:rPr lang="en-GB" dirty="0" smtClean="0"/>
              <a:t>; dental anomalies ;</a:t>
            </a:r>
            <a:r>
              <a:rPr lang="en-GB" dirty="0" err="1" smtClean="0"/>
              <a:t>pulpal</a:t>
            </a:r>
            <a:r>
              <a:rPr lang="en-GB" dirty="0" smtClean="0"/>
              <a:t> necrosis ; internal root resorption ; bone necrosis </a:t>
            </a:r>
          </a:p>
          <a:p>
            <a:pPr algn="l" rtl="0">
              <a:buNone/>
            </a:pPr>
            <a:r>
              <a:rPr lang="en-GB" dirty="0" smtClean="0"/>
              <a:t>Exfoliation of teeth .   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B4F08-B2EB-4649-9BEC-CD0EB57ECDC3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Herpes zoster of the third division of fifth nerve, right side.</a:t>
            </a:r>
            <a:endParaRPr lang="en-GB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30350" y="1608931"/>
            <a:ext cx="6083300" cy="4508500"/>
          </a:xfrm>
          <a:noFill/>
          <a:ln w="76200">
            <a:solidFill>
              <a:schemeClr val="tx1"/>
            </a:solidFill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E6CB-50E7-4F9B-8E8F-D6018F328E3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Facial lesions of herpes zoster involving the second division</a:t>
            </a:r>
            <a:br>
              <a:rPr lang="en-US" sz="2400" dirty="0" smtClean="0"/>
            </a:br>
            <a:r>
              <a:rPr lang="en-US" sz="2400" dirty="0" smtClean="0"/>
              <a:t>of trigeminal nerve.</a:t>
            </a:r>
            <a:br>
              <a:rPr lang="en-US" sz="2400" dirty="0" smtClean="0"/>
            </a:br>
            <a:endParaRPr lang="en-GB" sz="24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928802"/>
            <a:ext cx="4038600" cy="4174637"/>
          </a:xfrm>
          <a:noFill/>
          <a:ln w="76200">
            <a:solidFill>
              <a:schemeClr val="tx1"/>
            </a:solidFill>
          </a:ln>
        </p:spPr>
      </p:pic>
      <p:pic>
        <p:nvPicPr>
          <p:cNvPr id="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857364"/>
            <a:ext cx="40386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E4B2E-0AE1-4099-B23F-9269C05F2786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428596" y="5575528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successive waves ,unilateral,dermatomic distribution on skin &amp;mm supplieVesicles d by the affected nerve ,on erythematous base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Viral infections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GB" dirty="0" smtClean="0"/>
              <a:t>1- General features of oral viral infections </a:t>
            </a:r>
          </a:p>
          <a:p>
            <a:pPr algn="l" rtl="0"/>
            <a:r>
              <a:rPr lang="en-GB" dirty="0" smtClean="0"/>
              <a:t>2- Methods of diagnosis &amp; principles of treatment .</a:t>
            </a:r>
          </a:p>
          <a:p>
            <a:pPr algn="l" rtl="0"/>
            <a:r>
              <a:rPr lang="en-GB" dirty="0" smtClean="0"/>
              <a:t>3- Primary </a:t>
            </a:r>
            <a:r>
              <a:rPr lang="en-GB" dirty="0" err="1" smtClean="0"/>
              <a:t>hereps</a:t>
            </a:r>
            <a:r>
              <a:rPr lang="en-GB" dirty="0" smtClean="0"/>
              <a:t> simplex </a:t>
            </a:r>
          </a:p>
          <a:p>
            <a:pPr algn="l" rtl="0"/>
            <a:r>
              <a:rPr lang="en-GB" dirty="0" smtClean="0"/>
              <a:t>4- Recurrent herpes </a:t>
            </a:r>
          </a:p>
          <a:p>
            <a:pPr algn="l" rtl="0"/>
            <a:r>
              <a:rPr lang="en-GB" dirty="0" smtClean="0"/>
              <a:t>5- Herpes zoster </a:t>
            </a:r>
          </a:p>
          <a:p>
            <a:pPr algn="l" rtl="0"/>
            <a:r>
              <a:rPr lang="en-GB" dirty="0" smtClean="0"/>
              <a:t>6- Coxsackie virus infectious </a:t>
            </a:r>
          </a:p>
          <a:p>
            <a:pPr algn="l" rtl="0"/>
            <a:r>
              <a:rPr lang="en-GB" dirty="0" smtClean="0"/>
              <a:t>7- </a:t>
            </a:r>
            <a:r>
              <a:rPr lang="en-GB" dirty="0" err="1" smtClean="0"/>
              <a:t>Ienfective</a:t>
            </a:r>
            <a:r>
              <a:rPr lang="en-GB" dirty="0" smtClean="0"/>
              <a:t> mononucleosis 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Herpes zoster</a:t>
            </a:r>
            <a:endParaRPr lang="ar-S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" name="Content Placeholder 6" descr="185 herpes zoste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918" y="1714488"/>
            <a:ext cx="3749040" cy="4500594"/>
          </a:xfr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CC673-9E36-4024-A9D9-8DF032DFFAD9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2050" name="Picture 2" descr="186 herpes zos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785926"/>
            <a:ext cx="414340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428860" y="571501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Painful,unilateral,shallow,small,rounded with 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Erythematous base , healing by scar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283612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Herpes sine herpes(zoster sine eruption )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It ‘s</a:t>
            </a:r>
            <a:r>
              <a:rPr lang="en-US" b="1" u="sng" dirty="0" smtClean="0"/>
              <a:t> pain </a:t>
            </a:r>
            <a:r>
              <a:rPr lang="en-US" dirty="0" smtClean="0"/>
              <a:t>caused by VZ virus </a:t>
            </a:r>
            <a:r>
              <a:rPr lang="en-US" dirty="0" smtClean="0">
                <a:solidFill>
                  <a:srgbClr val="FFFF00"/>
                </a:solidFill>
              </a:rPr>
              <a:t>without</a:t>
            </a:r>
            <a:r>
              <a:rPr lang="en-US" dirty="0" smtClean="0"/>
              <a:t> any clinical lesion along the course of the nerve .</a:t>
            </a:r>
          </a:p>
          <a:p>
            <a:pPr algn="l" rtl="0"/>
            <a:r>
              <a:rPr lang="en-US" dirty="0" smtClean="0"/>
              <a:t>Diagnostic problem arises and the case may </a:t>
            </a:r>
          </a:p>
          <a:p>
            <a:pPr algn="l" rtl="0"/>
            <a:r>
              <a:rPr lang="en-US" dirty="0" smtClean="0"/>
              <a:t>Be </a:t>
            </a:r>
            <a:r>
              <a:rPr lang="en-US" b="1" u="sng" dirty="0" smtClean="0">
                <a:solidFill>
                  <a:srgbClr val="FFFF00"/>
                </a:solidFill>
              </a:rPr>
              <a:t>mistaken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as appendicitis,cholecysitis or </a:t>
            </a:r>
          </a:p>
          <a:p>
            <a:pPr algn="l" rtl="0"/>
            <a:r>
              <a:rPr lang="en-US" dirty="0" smtClean="0"/>
              <a:t>Dental </a:t>
            </a:r>
            <a:r>
              <a:rPr lang="en-US" dirty="0" err="1" smtClean="0"/>
              <a:t>pulpitis</a:t>
            </a:r>
            <a:r>
              <a:rPr lang="en-US" dirty="0" smtClean="0"/>
              <a:t> , so </a:t>
            </a:r>
            <a:r>
              <a:rPr lang="en-US" dirty="0" smtClean="0">
                <a:solidFill>
                  <a:srgbClr val="FFFF00"/>
                </a:solidFill>
              </a:rPr>
              <a:t>diagnosis</a:t>
            </a:r>
            <a:r>
              <a:rPr lang="en-US" dirty="0" smtClean="0"/>
              <a:t> depends mainly </a:t>
            </a:r>
          </a:p>
          <a:p>
            <a:pPr algn="l" rtl="0"/>
            <a:r>
              <a:rPr lang="en-US" dirty="0" smtClean="0"/>
              <a:t>On </a:t>
            </a:r>
            <a:r>
              <a:rPr lang="en-US" dirty="0" smtClean="0">
                <a:solidFill>
                  <a:srgbClr val="FFFF00"/>
                </a:solidFill>
              </a:rPr>
              <a:t>both </a:t>
            </a:r>
            <a:r>
              <a:rPr lang="en-US" dirty="0" smtClean="0"/>
              <a:t>serological rising antibody titer &amp; </a:t>
            </a:r>
          </a:p>
          <a:p>
            <a:pPr algn="l" rtl="0"/>
            <a:r>
              <a:rPr lang="en-US" dirty="0" smtClean="0"/>
              <a:t>Clinical symptoms</a:t>
            </a:r>
          </a:p>
          <a:p>
            <a:pPr algn="l" rtl="0"/>
            <a:endParaRPr lang="ar-SA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B1C38-6102-4418-BBCD-D4905A82310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092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FF00"/>
                </a:solidFill>
              </a:rPr>
              <a:t>Treatment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00108"/>
            <a:ext cx="8643998" cy="5643602"/>
          </a:xfrm>
        </p:spPr>
        <p:txBody>
          <a:bodyPr>
            <a:normAutofit/>
          </a:bodyPr>
          <a:lstStyle/>
          <a:p>
            <a:pPr algn="l" rtl="0"/>
            <a:r>
              <a:rPr lang="en-GB" sz="2800" dirty="0" smtClean="0">
                <a:solidFill>
                  <a:srgbClr val="FFFF00"/>
                </a:solidFill>
              </a:rPr>
              <a:t>To prevent </a:t>
            </a:r>
            <a:r>
              <a:rPr lang="en-GB" sz="2800" dirty="0" smtClean="0"/>
              <a:t>:-                                                       </a:t>
            </a:r>
          </a:p>
          <a:p>
            <a:pPr algn="l" rtl="0">
              <a:buFont typeface="Wingdings" pitchFamily="2" charset="2"/>
              <a:buChar char="q"/>
            </a:pPr>
            <a:r>
              <a:rPr lang="en-GB" sz="2800" dirty="0" smtClean="0"/>
              <a:t> post herpetic neuralgia in elder patient.</a:t>
            </a:r>
          </a:p>
          <a:p>
            <a:pPr algn="l" rtl="0">
              <a:buFont typeface="Wingdings" pitchFamily="2" charset="2"/>
              <a:buChar char="q"/>
            </a:pPr>
            <a:r>
              <a:rPr lang="en-GB" sz="2800" dirty="0" smtClean="0"/>
              <a:t> dissemination in immunocompromised pat.</a:t>
            </a:r>
          </a:p>
          <a:p>
            <a:pPr algn="l" rtl="0"/>
            <a:r>
              <a:rPr lang="en-GB" sz="2800" dirty="0" smtClean="0">
                <a:solidFill>
                  <a:srgbClr val="FFFF00"/>
                </a:solidFill>
              </a:rPr>
              <a:t>Acyclovir</a:t>
            </a:r>
          </a:p>
          <a:p>
            <a:pPr algn="l" rtl="0"/>
            <a:r>
              <a:rPr lang="en-GB" sz="2800" dirty="0" err="1" smtClean="0">
                <a:solidFill>
                  <a:srgbClr val="FFFF00"/>
                </a:solidFill>
              </a:rPr>
              <a:t>Antiherpes</a:t>
            </a:r>
            <a:r>
              <a:rPr lang="en-GB" sz="2800" dirty="0" smtClean="0">
                <a:solidFill>
                  <a:srgbClr val="FFFF00"/>
                </a:solidFill>
              </a:rPr>
              <a:t> drugs </a:t>
            </a:r>
            <a:r>
              <a:rPr lang="en-GB" sz="2800" dirty="0" smtClean="0"/>
              <a:t>( valacyclovir – famciclovir ) accelerate healing and reduce </a:t>
            </a:r>
            <a:r>
              <a:rPr lang="en-GB" sz="2800" b="1" u="sng" dirty="0" smtClean="0"/>
              <a:t>acute pain </a:t>
            </a:r>
            <a:r>
              <a:rPr lang="en-GB" sz="2800" dirty="0" smtClean="0"/>
              <a:t>but they </a:t>
            </a:r>
            <a:r>
              <a:rPr lang="en-GB" sz="2800" b="1" u="sng" dirty="0" smtClean="0"/>
              <a:t>do not </a:t>
            </a:r>
            <a:r>
              <a:rPr lang="en-GB" sz="2800" dirty="0" smtClean="0"/>
              <a:t>reduce the incidence of post herpetic neuralgia</a:t>
            </a:r>
          </a:p>
          <a:p>
            <a:pPr algn="l" rtl="0"/>
            <a:r>
              <a:rPr lang="en-GB" sz="2800" dirty="0" smtClean="0">
                <a:solidFill>
                  <a:srgbClr val="FFFF00"/>
                </a:solidFill>
              </a:rPr>
              <a:t>Capsaicin</a:t>
            </a:r>
            <a:r>
              <a:rPr lang="en-GB" sz="2800" dirty="0" smtClean="0"/>
              <a:t>( sub. </a:t>
            </a:r>
            <a:r>
              <a:rPr lang="en-GB" sz="2800" dirty="0" err="1" smtClean="0"/>
              <a:t>extrated</a:t>
            </a:r>
            <a:r>
              <a:rPr lang="en-GB" sz="2800" dirty="0" smtClean="0"/>
              <a:t> from hot </a:t>
            </a:r>
            <a:r>
              <a:rPr lang="en-GB" sz="2800" dirty="0" err="1" smtClean="0"/>
              <a:t>chili</a:t>
            </a:r>
            <a:r>
              <a:rPr lang="en-GB" sz="2800" dirty="0" smtClean="0"/>
              <a:t> peppers)</a:t>
            </a:r>
          </a:p>
          <a:p>
            <a:pPr algn="l" rtl="0"/>
            <a:r>
              <a:rPr lang="en-GB" sz="2800" dirty="0" smtClean="0">
                <a:solidFill>
                  <a:srgbClr val="FFFF00"/>
                </a:solidFill>
              </a:rPr>
              <a:t>Chemical</a:t>
            </a:r>
            <a:r>
              <a:rPr lang="en-GB" sz="2800" dirty="0" smtClean="0"/>
              <a:t> or surgical neurolysis done in refractory  cases.</a:t>
            </a:r>
          </a:p>
          <a:p>
            <a:pPr algn="l"/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1E30F-53F3-4E68-A723-797CC4D83C79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785794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Ramsay Hunt syndrome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642918"/>
            <a:ext cx="8643998" cy="5712642"/>
          </a:xfrm>
        </p:spPr>
        <p:txBody>
          <a:bodyPr>
            <a:noAutofit/>
          </a:bodyPr>
          <a:lstStyle/>
          <a:p>
            <a:pPr algn="l" rtl="0"/>
            <a:r>
              <a:rPr lang="en-GB" sz="2000" dirty="0" smtClean="0">
                <a:solidFill>
                  <a:srgbClr val="FFFF00"/>
                </a:solidFill>
              </a:rPr>
              <a:t>Definition:</a:t>
            </a:r>
            <a:r>
              <a:rPr lang="en-GB" sz="2000" dirty="0" smtClean="0"/>
              <a:t>- It is </a:t>
            </a:r>
            <a:r>
              <a:rPr lang="en-GB" sz="2000" dirty="0" smtClean="0">
                <a:solidFill>
                  <a:srgbClr val="FFFF00"/>
                </a:solidFill>
              </a:rPr>
              <a:t>special</a:t>
            </a:r>
            <a:r>
              <a:rPr lang="en-US" sz="2000" dirty="0" smtClean="0">
                <a:solidFill>
                  <a:srgbClr val="FFFF00"/>
                </a:solidFill>
              </a:rPr>
              <a:t>-</a:t>
            </a:r>
            <a:r>
              <a:rPr lang="en-GB" sz="2000" dirty="0" smtClean="0">
                <a:solidFill>
                  <a:srgbClr val="FFFF00"/>
                </a:solidFill>
              </a:rPr>
              <a:t>form </a:t>
            </a:r>
            <a:r>
              <a:rPr lang="en-GB" sz="2000" dirty="0" smtClean="0"/>
              <a:t>of HZ affecting the facial nerve via infection of </a:t>
            </a:r>
            <a:r>
              <a:rPr lang="en-GB" sz="2000" dirty="0" err="1" smtClean="0"/>
              <a:t>geniculate</a:t>
            </a:r>
            <a:r>
              <a:rPr lang="en-GB" sz="2000" dirty="0" smtClean="0"/>
              <a:t> ganglion.</a:t>
            </a:r>
          </a:p>
          <a:p>
            <a:pPr algn="l" rtl="0"/>
            <a:r>
              <a:rPr lang="en-GB" sz="2000" dirty="0" err="1" smtClean="0">
                <a:solidFill>
                  <a:srgbClr val="FFFF00"/>
                </a:solidFill>
              </a:rPr>
              <a:t>Prodrome</a:t>
            </a:r>
            <a:r>
              <a:rPr lang="en-GB" sz="2000" dirty="0" smtClean="0"/>
              <a:t>  :-</a:t>
            </a:r>
            <a:r>
              <a:rPr lang="en-GB" sz="2000" dirty="0" err="1" smtClean="0"/>
              <a:t>headahe,malaise,fever,pain</a:t>
            </a:r>
            <a:r>
              <a:rPr lang="en-GB" sz="2000" dirty="0" smtClean="0"/>
              <a:t> radiating to jaw , or localized to the ear .</a:t>
            </a:r>
          </a:p>
          <a:p>
            <a:pPr algn="l" rtl="0"/>
            <a:r>
              <a:rPr lang="en-GB" sz="2000" dirty="0" err="1" smtClean="0">
                <a:solidFill>
                  <a:srgbClr val="FFFF00"/>
                </a:solidFill>
              </a:rPr>
              <a:t>Herpatic</a:t>
            </a:r>
            <a:r>
              <a:rPr lang="en-GB" sz="2000" dirty="0" smtClean="0">
                <a:solidFill>
                  <a:srgbClr val="FFFF00"/>
                </a:solidFill>
              </a:rPr>
              <a:t>  </a:t>
            </a:r>
            <a:r>
              <a:rPr lang="en-GB" sz="2000" dirty="0" err="1" smtClean="0">
                <a:solidFill>
                  <a:srgbClr val="FFFF00"/>
                </a:solidFill>
              </a:rPr>
              <a:t>Oticus</a:t>
            </a:r>
            <a:r>
              <a:rPr lang="en-GB" sz="2000" dirty="0" smtClean="0">
                <a:solidFill>
                  <a:srgbClr val="FFFF00"/>
                </a:solidFill>
              </a:rPr>
              <a:t> </a:t>
            </a:r>
            <a:r>
              <a:rPr lang="en-GB" sz="2000" dirty="0" smtClean="0"/>
              <a:t>:- small crops of vesicles ( </a:t>
            </a:r>
            <a:r>
              <a:rPr lang="en-GB" sz="2000" dirty="0" err="1" smtClean="0"/>
              <a:t>tragus</a:t>
            </a:r>
            <a:r>
              <a:rPr lang="en-GB" sz="2000" dirty="0" smtClean="0"/>
              <a:t> of ear , </a:t>
            </a:r>
            <a:r>
              <a:rPr lang="en-GB" sz="2000" dirty="0" err="1" smtClean="0"/>
              <a:t>ext.auditory</a:t>
            </a:r>
            <a:r>
              <a:rPr lang="en-GB" sz="2000" dirty="0" smtClean="0"/>
              <a:t> canal , tympanic membrane )</a:t>
            </a:r>
          </a:p>
          <a:p>
            <a:pPr algn="l" rtl="0"/>
            <a:r>
              <a:rPr lang="en-GB" sz="2000" dirty="0" smtClean="0">
                <a:solidFill>
                  <a:srgbClr val="FFFF00"/>
                </a:solidFill>
              </a:rPr>
              <a:t>Oral manifestations </a:t>
            </a:r>
            <a:r>
              <a:rPr lang="en-GB" sz="2000" dirty="0" smtClean="0"/>
              <a:t>:-</a:t>
            </a:r>
          </a:p>
          <a:p>
            <a:pPr algn="l" rtl="0"/>
            <a:r>
              <a:rPr lang="en-GB" sz="2000" dirty="0" smtClean="0"/>
              <a:t>Unilateral localized oral pain affecting the anterior two thirds of the tongue , soft palate followed by vesicular lesions  </a:t>
            </a:r>
            <a:r>
              <a:rPr lang="en-GB" sz="2000" dirty="0" smtClean="0">
                <a:latin typeface="Century Schoolbook"/>
              </a:rPr>
              <a:t>→ </a:t>
            </a:r>
            <a:r>
              <a:rPr lang="en-GB" sz="2000" dirty="0" smtClean="0"/>
              <a:t>ulcers </a:t>
            </a:r>
          </a:p>
          <a:p>
            <a:pPr algn="l" rtl="0"/>
            <a:r>
              <a:rPr lang="en-GB" sz="2000" dirty="0" smtClean="0"/>
              <a:t>Bell ‘s Palsy </a:t>
            </a:r>
          </a:p>
          <a:p>
            <a:pPr algn="l" rtl="0"/>
            <a:r>
              <a:rPr lang="en-GB" sz="2000" dirty="0" smtClean="0"/>
              <a:t>Loss of taste sensation </a:t>
            </a:r>
          </a:p>
          <a:p>
            <a:pPr algn="l" rtl="0"/>
            <a:r>
              <a:rPr lang="en-GB" sz="2000" dirty="0" smtClean="0">
                <a:solidFill>
                  <a:srgbClr val="FFFF00"/>
                </a:solidFill>
              </a:rPr>
              <a:t>Complications :- </a:t>
            </a:r>
            <a:r>
              <a:rPr lang="en-GB" sz="2000" dirty="0" smtClean="0"/>
              <a:t>course  is rapid  resolution  within  7-10 days  </a:t>
            </a:r>
          </a:p>
          <a:p>
            <a:pPr algn="l" rtl="0"/>
            <a:r>
              <a:rPr lang="en-GB" sz="2000" dirty="0" smtClean="0"/>
              <a:t>Deafness    -   permanent  paralysis</a:t>
            </a:r>
          </a:p>
          <a:p>
            <a:pPr algn="l" rtl="0"/>
            <a:r>
              <a:rPr lang="en-GB" sz="2000" dirty="0" smtClean="0">
                <a:solidFill>
                  <a:srgbClr val="FFFF00"/>
                </a:solidFill>
              </a:rPr>
              <a:t>Treatment:-  </a:t>
            </a:r>
          </a:p>
          <a:p>
            <a:pPr algn="l" rtl="0"/>
            <a:r>
              <a:rPr lang="en-GB" sz="2000" dirty="0" smtClean="0"/>
              <a:t>Prednisone  60 mg daily reduced to nil over 10 days </a:t>
            </a:r>
          </a:p>
          <a:p>
            <a:pPr algn="l" rtl="0"/>
            <a:endParaRPr lang="en-GB" sz="2000" dirty="0" smtClean="0"/>
          </a:p>
          <a:p>
            <a:pPr algn="l"/>
            <a:endParaRPr lang="en-GB" sz="2000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5EFA1-AB79-42D0-B344-099E465DD054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111 - Coxsackie Virus Infection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GB" dirty="0" smtClean="0"/>
              <a:t>They are  </a:t>
            </a:r>
            <a:r>
              <a:rPr lang="en-GB" sz="3600" dirty="0" smtClean="0">
                <a:solidFill>
                  <a:srgbClr val="FFFF00"/>
                </a:solidFill>
              </a:rPr>
              <a:t>RNA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 </a:t>
            </a:r>
            <a:endParaRPr lang="en-GB" dirty="0" smtClean="0"/>
          </a:p>
          <a:p>
            <a:pPr algn="l"/>
            <a:r>
              <a:rPr lang="en-GB" dirty="0" smtClean="0"/>
              <a:t>IT has </a:t>
            </a:r>
            <a:r>
              <a:rPr lang="en-GB" dirty="0" smtClean="0">
                <a:solidFill>
                  <a:srgbClr val="FFFF00"/>
                </a:solidFill>
              </a:rPr>
              <a:t>2</a:t>
            </a:r>
            <a:r>
              <a:rPr lang="en-GB" dirty="0" smtClean="0"/>
              <a:t> groups :-</a:t>
            </a:r>
          </a:p>
          <a:p>
            <a:pPr algn="l"/>
            <a:r>
              <a:rPr lang="en-GB" dirty="0" smtClean="0"/>
              <a:t>A- Group A ( 24 types )    causes  hepatitis   </a:t>
            </a:r>
          </a:p>
          <a:p>
            <a:pPr algn="l"/>
            <a:r>
              <a:rPr lang="en-GB" dirty="0" smtClean="0"/>
              <a:t>B- Group B ( 6 types )                     meningitis</a:t>
            </a:r>
          </a:p>
          <a:p>
            <a:pPr algn="l"/>
            <a:r>
              <a:rPr lang="en-GB" dirty="0" smtClean="0"/>
              <a:t>                                                         myoccarditis</a:t>
            </a:r>
          </a:p>
          <a:p>
            <a:pPr algn="l"/>
            <a:r>
              <a:rPr lang="en-GB" dirty="0" smtClean="0"/>
              <a:t>                                                         </a:t>
            </a:r>
            <a:r>
              <a:rPr lang="en-GB" dirty="0" err="1" smtClean="0"/>
              <a:t>pericarditis</a:t>
            </a:r>
            <a:endParaRPr lang="en-GB" dirty="0" smtClean="0"/>
          </a:p>
          <a:p>
            <a:pPr algn="l"/>
            <a:r>
              <a:rPr lang="en-GB" dirty="0" smtClean="0"/>
              <a:t>                                                          acute </a:t>
            </a:r>
            <a:r>
              <a:rPr lang="en-GB" dirty="0" err="1" smtClean="0"/>
              <a:t>resp.dis</a:t>
            </a:r>
            <a:endParaRPr lang="en-GB" dirty="0" smtClean="0"/>
          </a:p>
          <a:p>
            <a:pPr algn="l">
              <a:buNone/>
            </a:pP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C6B19-6108-4CD1-8C67-B0270BD99B5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4" name="Right Brace 3"/>
          <p:cNvSpPr/>
          <p:nvPr/>
        </p:nvSpPr>
        <p:spPr>
          <a:xfrm>
            <a:off x="4572000" y="2857496"/>
            <a:ext cx="45719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en-GB" sz="3600" dirty="0" smtClean="0">
                <a:solidFill>
                  <a:srgbClr val="FFFF00"/>
                </a:solidFill>
              </a:rPr>
              <a:t>3 types </a:t>
            </a:r>
            <a:r>
              <a:rPr lang="en-GB" sz="3600" dirty="0" smtClean="0">
                <a:solidFill>
                  <a:schemeClr val="bg1"/>
                </a:solidFill>
              </a:rPr>
              <a:t>of oral infection are caused by group A Coxsackie virus .</a:t>
            </a:r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dirty="0" smtClean="0"/>
              <a:t>1- </a:t>
            </a:r>
            <a:r>
              <a:rPr lang="en-GB" dirty="0" err="1" smtClean="0"/>
              <a:t>Herpangina</a:t>
            </a:r>
            <a:r>
              <a:rPr lang="en-GB" dirty="0" smtClean="0"/>
              <a:t> </a:t>
            </a:r>
          </a:p>
          <a:p>
            <a:pPr algn="l"/>
            <a:r>
              <a:rPr lang="en-GB" dirty="0" smtClean="0"/>
              <a:t>2- hand – Foot - &amp; mouth diseases </a:t>
            </a:r>
          </a:p>
          <a:p>
            <a:pPr algn="l"/>
            <a:r>
              <a:rPr lang="en-GB" dirty="0" smtClean="0"/>
              <a:t>3- Acute lymphondular pharyngitis 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30BE0-51DC-4755-A9D4-D50C263F0ADF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73862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1-HERPANGINA            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coxsa.A4 ,A1- A10 ,A16- A22            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Clinical manifestations </a:t>
            </a:r>
          </a:p>
          <a:p>
            <a:pPr algn="l" rtl="0">
              <a:buNone/>
            </a:pPr>
            <a:r>
              <a:rPr lang="ar-SA" dirty="0" smtClean="0">
                <a:solidFill>
                  <a:srgbClr val="FFFF00"/>
                </a:solidFill>
              </a:rPr>
              <a:t>-</a:t>
            </a:r>
            <a:r>
              <a:rPr lang="en-GB" dirty="0" smtClean="0">
                <a:solidFill>
                  <a:srgbClr val="FFFF00"/>
                </a:solidFill>
              </a:rPr>
              <a:t>Age :- </a:t>
            </a:r>
            <a:r>
              <a:rPr lang="en-GB" dirty="0" smtClean="0"/>
              <a:t>3-10 old year-  contagious by contam.saliva.</a:t>
            </a:r>
          </a:p>
          <a:p>
            <a:pPr algn="l" rtl="0">
              <a:buNone/>
            </a:pPr>
            <a:r>
              <a:rPr lang="en-GB" dirty="0" smtClean="0">
                <a:solidFill>
                  <a:srgbClr val="FFFF00"/>
                </a:solidFill>
              </a:rPr>
              <a:t>Incubation period:</a:t>
            </a:r>
            <a:r>
              <a:rPr lang="en-GB" dirty="0" smtClean="0"/>
              <a:t>- 2-10 days mainly in June- </a:t>
            </a:r>
            <a:r>
              <a:rPr lang="en-GB" dirty="0" err="1" smtClean="0"/>
              <a:t>oct</a:t>
            </a:r>
            <a:r>
              <a:rPr lang="en-GB" dirty="0" smtClean="0"/>
              <a:t>.</a:t>
            </a:r>
          </a:p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Generalized symptoms </a:t>
            </a:r>
            <a:r>
              <a:rPr lang="en-GB" dirty="0" smtClean="0"/>
              <a:t>:- are milder than those experienced with primary HSV infection.</a:t>
            </a:r>
          </a:p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C.C.:- </a:t>
            </a:r>
            <a:r>
              <a:rPr lang="en-GB" dirty="0" smtClean="0"/>
              <a:t>sore thorat,dysphagia ,sore mouth </a:t>
            </a:r>
            <a:r>
              <a:rPr lang="en-GB" dirty="0" smtClean="0">
                <a:latin typeface="Century Schoolbook"/>
              </a:rPr>
              <a:t>→ lesion start</a:t>
            </a:r>
            <a:endParaRPr lang="en-GB" dirty="0" smtClean="0"/>
          </a:p>
          <a:p>
            <a:pPr algn="l">
              <a:buNone/>
            </a:pPr>
            <a:r>
              <a:rPr lang="en-GB" dirty="0" smtClean="0"/>
              <a:t>-punctuate maculae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papules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vesicles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ulcer1-2m.</a:t>
            </a:r>
          </a:p>
          <a:p>
            <a:pPr algn="l">
              <a:buNone/>
            </a:pPr>
            <a:r>
              <a:rPr lang="en-GB" dirty="0" smtClean="0"/>
              <a:t>   healed without treatment within one week.</a:t>
            </a:r>
          </a:p>
          <a:p>
            <a:pPr algn="l">
              <a:buNone/>
            </a:pPr>
            <a:r>
              <a:rPr lang="en-GB" dirty="0" smtClean="0">
                <a:solidFill>
                  <a:srgbClr val="FFFF00"/>
                </a:solidFill>
              </a:rPr>
              <a:t>Site</a:t>
            </a:r>
            <a:r>
              <a:rPr lang="en-GB" dirty="0" smtClean="0"/>
              <a:t> :- posterior pharynx,tonsils,soft palate. 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0D6C8-F808-42D9-BAB5-6258CC4BB61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cluster of vesicles on the tongue in a patient with </a:t>
            </a:r>
            <a:r>
              <a:rPr lang="en-US" dirty="0" err="1" smtClean="0"/>
              <a:t>herpangina</a:t>
            </a:r>
            <a:endParaRPr lang="en-GB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5750" y="1894681"/>
            <a:ext cx="6032500" cy="3937000"/>
          </a:xfr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03B8E-C22F-4E83-920E-3B5EB14FE26F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Herpangina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20C-FF27-4BC5-881C-3BBFAC919A03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38</a:t>
            </a:fld>
            <a:endParaRPr lang="en-GB"/>
          </a:p>
        </p:txBody>
      </p:sp>
      <p:pic>
        <p:nvPicPr>
          <p:cNvPr id="3074" name="Picture 2" descr="C:\Users\Dr. Magdy\Desktop\188 herpang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3"/>
            <a:ext cx="7500990" cy="385765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0" y="4714884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iny  bilateral vesicles (1-2mm),rupture to form small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ulcer,shallow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,covered by grayish </a:t>
            </a: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pseudomembrane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 erythematous base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dirty="0" smtClean="0"/>
              <a:t> </a:t>
            </a: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02424"/>
          </a:xfrm>
        </p:spPr>
        <p:txBody>
          <a:bodyPr>
            <a:normAutofit fontScale="90000"/>
          </a:bodyPr>
          <a:lstStyle/>
          <a:p>
            <a:pPr rtl="0"/>
            <a:r>
              <a:rPr lang="en-GB" dirty="0" smtClean="0">
                <a:solidFill>
                  <a:srgbClr val="FF0000"/>
                </a:solidFill>
              </a:rPr>
              <a:t>2- Hand- Foot &amp; mouth diseases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       </a:t>
            </a:r>
            <a:r>
              <a:rPr lang="en-GB" dirty="0" smtClean="0">
                <a:solidFill>
                  <a:schemeClr val="bg1"/>
                </a:solidFill>
              </a:rPr>
              <a:t>( coxsackie virus A16</a:t>
            </a:r>
            <a:r>
              <a:rPr lang="ar-SA" dirty="0" smtClean="0">
                <a:solidFill>
                  <a:schemeClr val="bg1"/>
                </a:solidFill>
              </a:rPr>
              <a:t>(</a:t>
            </a:r>
            <a:r>
              <a:rPr lang="en-GB" dirty="0" smtClean="0">
                <a:solidFill>
                  <a:schemeClr val="bg1"/>
                </a:solidFill>
              </a:rPr>
              <a:t> 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83560"/>
            <a:ext cx="8686800" cy="5074440"/>
          </a:xfrm>
        </p:spPr>
        <p:txBody>
          <a:bodyPr>
            <a:normAutofit fontScale="25000" lnSpcReduction="20000"/>
          </a:bodyPr>
          <a:lstStyle/>
          <a:p>
            <a:pPr algn="l" rtl="0"/>
            <a:r>
              <a:rPr lang="en-GB" sz="9600" dirty="0" smtClean="0"/>
              <a:t>Low grade fever , oral vesicles &amp; ulcers &amp; non </a:t>
            </a:r>
            <a:r>
              <a:rPr lang="en-GB" sz="9600" dirty="0" err="1" smtClean="0"/>
              <a:t>pruritic</a:t>
            </a:r>
            <a:r>
              <a:rPr lang="en-GB" sz="9600" dirty="0" smtClean="0"/>
              <a:t> </a:t>
            </a:r>
            <a:r>
              <a:rPr lang="en-GB" sz="9600" dirty="0" err="1" smtClean="0"/>
              <a:t>macules</a:t>
            </a:r>
            <a:r>
              <a:rPr lang="en-GB" sz="9600" dirty="0" smtClean="0"/>
              <a:t> , papules &amp; vesicles , particularly on extensor surfaces of the hands &amp; feet .</a:t>
            </a:r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ORAL  LESIONS </a:t>
            </a:r>
          </a:p>
          <a:p>
            <a:pPr algn="l" rtl="0"/>
            <a:r>
              <a:rPr lang="en-GB" sz="9600" dirty="0" smtClean="0"/>
              <a:t>More extensive &gt; </a:t>
            </a:r>
            <a:r>
              <a:rPr lang="en-GB" sz="9600" dirty="0" err="1" smtClean="0"/>
              <a:t>herpangina</a:t>
            </a:r>
            <a:r>
              <a:rPr lang="en-GB" sz="9600" dirty="0" smtClean="0"/>
              <a:t> </a:t>
            </a:r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Site</a:t>
            </a:r>
            <a:r>
              <a:rPr lang="en-GB" sz="9600" dirty="0" smtClean="0"/>
              <a:t> :- hard palate , tongue &amp; </a:t>
            </a:r>
            <a:r>
              <a:rPr lang="en-GB" sz="9600" dirty="0" err="1" smtClean="0"/>
              <a:t>buccal</a:t>
            </a:r>
            <a:r>
              <a:rPr lang="en-GB" sz="9600" dirty="0" smtClean="0"/>
              <a:t> mucosa</a:t>
            </a:r>
          </a:p>
          <a:p>
            <a:pPr algn="l" rtl="0"/>
            <a:r>
              <a:rPr lang="en-GB" sz="9600" dirty="0" smtClean="0"/>
              <a:t>            ( lasted 3-4 days )</a:t>
            </a:r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Age</a:t>
            </a:r>
            <a:r>
              <a:rPr lang="en-GB" sz="9600" dirty="0" smtClean="0"/>
              <a:t>  :- 8 month- 32years , (75%below 4 years of age )</a:t>
            </a:r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Clinically</a:t>
            </a:r>
            <a:r>
              <a:rPr lang="en-GB" sz="9600" dirty="0" smtClean="0"/>
              <a:t> :- sore mouth </a:t>
            </a:r>
            <a:r>
              <a:rPr lang="en-GB" sz="9600" dirty="0" smtClean="0">
                <a:latin typeface="Century Schoolbook"/>
              </a:rPr>
              <a:t>→ </a:t>
            </a:r>
            <a:r>
              <a:rPr lang="en-GB" sz="9600" dirty="0" smtClean="0"/>
              <a:t>fever ( lasted 3-4 days )</a:t>
            </a:r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In sever cases </a:t>
            </a:r>
            <a:r>
              <a:rPr lang="en-GB" sz="9600" dirty="0" smtClean="0"/>
              <a:t>:- CNS,myocarditis,pulm.edema</a:t>
            </a:r>
          </a:p>
          <a:p>
            <a:pPr algn="l" rtl="0"/>
            <a:r>
              <a:rPr lang="en-GB" sz="9600" dirty="0" smtClean="0"/>
              <a:t>Hands – Feet :- maculopapular &amp; vesicles lesion</a:t>
            </a:r>
          </a:p>
          <a:p>
            <a:pPr algn="l" rtl="0"/>
            <a:r>
              <a:rPr lang="en-GB" sz="9600" dirty="0" smtClean="0"/>
              <a:t>   </a:t>
            </a:r>
            <a:r>
              <a:rPr lang="en-GB" sz="9600" dirty="0" smtClean="0">
                <a:solidFill>
                  <a:srgbClr val="FFFF00"/>
                </a:solidFill>
              </a:rPr>
              <a:t>N.B</a:t>
            </a:r>
            <a:r>
              <a:rPr lang="en-GB" sz="9600" dirty="0" smtClean="0"/>
              <a:t>.  This disease  is common for dentist than  </a:t>
            </a:r>
            <a:r>
              <a:rPr lang="en-GB" sz="9600" dirty="0" err="1" smtClean="0"/>
              <a:t>herpangina</a:t>
            </a:r>
            <a:endParaRPr lang="en-GB" sz="9600" dirty="0" smtClean="0"/>
          </a:p>
          <a:p>
            <a:pPr algn="l" rtl="0"/>
            <a:r>
              <a:rPr lang="en-GB" sz="9600" dirty="0" smtClean="0">
                <a:solidFill>
                  <a:srgbClr val="FFFF00"/>
                </a:solidFill>
              </a:rPr>
              <a:t>Treatment</a:t>
            </a:r>
            <a:r>
              <a:rPr lang="en-GB" sz="9600" dirty="0" smtClean="0"/>
              <a:t> :- supportive </a:t>
            </a:r>
          </a:p>
          <a:p>
            <a:endParaRPr lang="en-GB" sz="9600" dirty="0" smtClean="0"/>
          </a:p>
          <a:p>
            <a:endParaRPr lang="en-GB" dirty="0" smtClean="0"/>
          </a:p>
          <a:p>
            <a:r>
              <a:rPr lang="en-GB" dirty="0" smtClean="0"/>
              <a:t>.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56C06-F6E6-4EE0-9325-8464EE4FF92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453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80 herpes virus ; 8 of them causes infection in </a:t>
            </a:r>
            <a:r>
              <a:rPr lang="en-US" dirty="0" err="1" smtClean="0">
                <a:solidFill>
                  <a:srgbClr val="FF0000"/>
                </a:solidFill>
              </a:rPr>
              <a:t>humen</a:t>
            </a:r>
            <a:r>
              <a:rPr lang="ar-SA" dirty="0" smtClean="0">
                <a:solidFill>
                  <a:srgbClr val="FF0000"/>
                </a:solidFill>
              </a:rPr>
              <a:t>    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GB" dirty="0" smtClean="0"/>
              <a:t>1-Herps simplex virus ( HSV ) 1 &amp; 2</a:t>
            </a:r>
          </a:p>
          <a:p>
            <a:pPr algn="l" rtl="0"/>
            <a:r>
              <a:rPr lang="en-GB" dirty="0" smtClean="0"/>
              <a:t>2-Varicella – zoster  virus</a:t>
            </a:r>
          </a:p>
          <a:p>
            <a:pPr algn="l" rtl="0"/>
            <a:r>
              <a:rPr lang="en-GB" dirty="0" smtClean="0"/>
              <a:t>3-Cytomegalovirus</a:t>
            </a:r>
          </a:p>
          <a:p>
            <a:pPr algn="l" rtl="0">
              <a:buNone/>
            </a:pPr>
            <a:r>
              <a:rPr lang="en-GB" dirty="0" smtClean="0"/>
              <a:t>4-Epstein – Bar virus </a:t>
            </a:r>
          </a:p>
          <a:p>
            <a:pPr algn="l" rtl="0">
              <a:buNone/>
            </a:pPr>
            <a:r>
              <a:rPr lang="en-GB" dirty="0" smtClean="0"/>
              <a:t>5-Humen herpes virus 6 ( HHV6 )</a:t>
            </a:r>
          </a:p>
          <a:p>
            <a:pPr algn="l" rtl="0"/>
            <a:r>
              <a:rPr lang="en-GB" dirty="0" smtClean="0"/>
              <a:t>All of the above contain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en-GB" b="1" u="sng" dirty="0" smtClean="0">
                <a:solidFill>
                  <a:srgbClr val="FFFF00"/>
                </a:solidFill>
              </a:rPr>
              <a:t>DNA </a:t>
            </a:r>
            <a:r>
              <a:rPr lang="en-GB" b="1" u="sng" dirty="0" smtClean="0"/>
              <a:t>acid nucleus.</a:t>
            </a:r>
          </a:p>
          <a:p>
            <a:pPr algn="l" rtl="0">
              <a:buNone/>
            </a:pPr>
            <a:r>
              <a:rPr lang="en-GB" dirty="0" smtClean="0"/>
              <a:t>They can remain </a:t>
            </a:r>
            <a:r>
              <a:rPr lang="en-GB" dirty="0" smtClean="0">
                <a:solidFill>
                  <a:srgbClr val="FFFF00"/>
                </a:solidFill>
              </a:rPr>
              <a:t>latent</a:t>
            </a:r>
            <a:r>
              <a:rPr lang="en-GB" dirty="0" smtClean="0"/>
              <a:t> in host neural cells there by evading the host immune response </a:t>
            </a:r>
          </a:p>
          <a:p>
            <a:pPr algn="l">
              <a:buNone/>
            </a:pPr>
            <a:endParaRPr lang="en-GB" dirty="0" smtClean="0"/>
          </a:p>
          <a:p>
            <a:pPr algn="l"/>
            <a:endParaRPr lang="en-GB" dirty="0" smtClean="0"/>
          </a:p>
          <a:p>
            <a:pPr algn="l"/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>
              <a:buNone/>
            </a:pP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98948-1492-4C0B-9A13-C460E2A0BD8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512064"/>
            <a:ext cx="7758138" cy="914400"/>
          </a:xfrm>
        </p:spPr>
        <p:txBody>
          <a:bodyPr/>
          <a:lstStyle/>
          <a:p>
            <a:r>
              <a:rPr lang="en-GB" dirty="0" smtClean="0">
                <a:solidFill>
                  <a:srgbClr val="FFFF00"/>
                </a:solidFill>
              </a:rPr>
              <a:t>DIAGNOSIS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GB" dirty="0" smtClean="0">
                <a:solidFill>
                  <a:srgbClr val="FFFF00"/>
                </a:solidFill>
              </a:rPr>
              <a:t>D:D</a:t>
            </a:r>
          </a:p>
          <a:p>
            <a:pPr algn="l"/>
            <a:r>
              <a:rPr lang="en-GB" dirty="0" smtClean="0"/>
              <a:t>Smear taken from base of fresh vesicles &amp; stained </a:t>
            </a:r>
            <a:r>
              <a:rPr lang="en-GB" dirty="0" err="1" smtClean="0"/>
              <a:t>Giemsa</a:t>
            </a:r>
            <a:r>
              <a:rPr lang="en-GB" dirty="0" smtClean="0"/>
              <a:t> will </a:t>
            </a:r>
            <a:r>
              <a:rPr lang="en-GB" sz="4000" dirty="0" smtClean="0">
                <a:solidFill>
                  <a:srgbClr val="FFFF00"/>
                </a:solidFill>
              </a:rPr>
              <a:t>not </a:t>
            </a:r>
            <a:r>
              <a:rPr lang="en-GB" dirty="0" smtClean="0"/>
              <a:t>show ballooning degeneration or multinucleated </a:t>
            </a:r>
            <a:r>
              <a:rPr lang="en-GB" dirty="0" err="1" smtClean="0"/>
              <a:t>gaint</a:t>
            </a:r>
            <a:r>
              <a:rPr lang="en-GB" dirty="0" smtClean="0"/>
              <a:t> cells </a:t>
            </a:r>
          </a:p>
          <a:p>
            <a:pPr algn="l"/>
            <a:r>
              <a:rPr lang="en-GB" dirty="0" smtClean="0"/>
              <a:t>(as in H.zoster or HSV )</a:t>
            </a:r>
          </a:p>
          <a:p>
            <a:pPr algn="l"/>
            <a:r>
              <a:rPr lang="en-GB" dirty="0" smtClean="0">
                <a:solidFill>
                  <a:srgbClr val="FFFF00"/>
                </a:solidFill>
              </a:rPr>
              <a:t>Treatment</a:t>
            </a:r>
          </a:p>
          <a:p>
            <a:pPr algn="l"/>
            <a:r>
              <a:rPr lang="en-GB" dirty="0" smtClean="0"/>
              <a:t>Self-limiting &amp; supportive treatment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364B-51B6-44EA-84D5-4518991DF10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Hand- Foot &amp; Mouth diseases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190 hand foot, and mouth diseas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04058" y="2589256"/>
            <a:ext cx="3744884" cy="2547851"/>
          </a:xfrm>
        </p:spPr>
      </p:pic>
      <p:pic>
        <p:nvPicPr>
          <p:cNvPr id="7" name="Content Placeholder 6" descr="191 hand, foot, and mouth disease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07527" y="2605881"/>
            <a:ext cx="3719945" cy="2514600"/>
          </a:xfrm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7C939-6AC7-4F7C-8057-099B1E385B72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41</a:t>
            </a:fld>
            <a:endParaRPr lang="en-GB"/>
          </a:p>
        </p:txBody>
      </p:sp>
      <p:pic>
        <p:nvPicPr>
          <p:cNvPr id="1026" name="Picture 2" descr="C:\Users\Dr. Magdy\Desktop\192 hand, foot, and mouth disea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1450" y="5072074"/>
            <a:ext cx="3719513" cy="178592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857752" y="4813994"/>
            <a:ext cx="4286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Maculo-papular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vesicular lesion on the extensor surface of the skin of </a:t>
            </a:r>
            <a:r>
              <a:rPr lang="en-US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hands,fingers,feet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,toes 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4813994"/>
            <a:ext cx="3857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 vesicles (1-10mm),rupture to </a:t>
            </a:r>
            <a:r>
              <a:rPr lang="en-US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ulcers,large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</a:t>
            </a:r>
            <a:r>
              <a:rPr lang="en-US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multiple,greyish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yellow on erythematous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sz="2800" dirty="0" smtClean="0">
                <a:solidFill>
                  <a:schemeClr val="bg1"/>
                </a:solidFill>
              </a:rPr>
              <a:t>Coxsackie virus </a:t>
            </a:r>
            <a:r>
              <a:rPr lang="en-GB" sz="2800" dirty="0" smtClean="0">
                <a:solidFill>
                  <a:srgbClr val="FF0000"/>
                </a:solidFill>
              </a:rPr>
              <a:t/>
            </a:r>
            <a:br>
              <a:rPr lang="en-GB" sz="2800" dirty="0" smtClean="0">
                <a:solidFill>
                  <a:srgbClr val="FF0000"/>
                </a:solidFill>
              </a:rPr>
            </a:br>
            <a:r>
              <a:rPr lang="en-GB" sz="3600" dirty="0" smtClean="0">
                <a:solidFill>
                  <a:srgbClr val="FF0000"/>
                </a:solidFill>
              </a:rPr>
              <a:t>3-Acute Lymph nodular Pharyngitis</a:t>
            </a:r>
            <a:endParaRPr lang="en-GB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 dirty="0" smtClean="0"/>
              <a:t>It is caused by coxsackie virus A10.</a:t>
            </a:r>
          </a:p>
          <a:p>
            <a:pPr algn="l" rtl="0"/>
            <a:r>
              <a:rPr lang="en-GB" dirty="0" smtClean="0"/>
              <a:t>The distribution of the infections is the same as in </a:t>
            </a:r>
            <a:r>
              <a:rPr lang="en-GB" dirty="0" err="1" smtClean="0"/>
              <a:t>herpangina</a:t>
            </a:r>
            <a:r>
              <a:rPr lang="en-GB" dirty="0" smtClean="0"/>
              <a:t> </a:t>
            </a:r>
          </a:p>
          <a:p>
            <a:pPr algn="l" rtl="0"/>
            <a:r>
              <a:rPr lang="en-GB" dirty="0" smtClean="0"/>
              <a:t>It is yellow – white nodules appear that </a:t>
            </a:r>
            <a:r>
              <a:rPr lang="en-US" b="1" u="sng" dirty="0" smtClean="0"/>
              <a:t>do not  </a:t>
            </a:r>
            <a:r>
              <a:rPr lang="en-US" dirty="0" smtClean="0"/>
              <a:t>progress to vesicles or ulcers .</a:t>
            </a:r>
            <a:endParaRPr lang="en-GB" dirty="0" smtClean="0"/>
          </a:p>
          <a:p>
            <a:pPr algn="l" rtl="0"/>
            <a:endParaRPr lang="en-GB" dirty="0" smtClean="0"/>
          </a:p>
          <a:p>
            <a:pPr algn="l" rtl="0"/>
            <a:r>
              <a:rPr lang="en-GB" dirty="0" smtClean="0"/>
              <a:t>The disease is self- limiting &amp; only supportive </a:t>
            </a:r>
          </a:p>
          <a:p>
            <a:pPr algn="l" rtl="0"/>
            <a:r>
              <a:rPr lang="en-GB" dirty="0" smtClean="0"/>
              <a:t>Care  is indicated .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BC7D1-7424-4B83-AD5C-3AB8F934CB24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/>
            <a:r>
              <a:rPr lang="en-GB" dirty="0" smtClean="0">
                <a:solidFill>
                  <a:srgbClr val="FF0000"/>
                </a:solidFill>
              </a:rPr>
              <a:t>IV- Infectious Mononucleosis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US" dirty="0" smtClean="0">
                <a:solidFill>
                  <a:srgbClr val="FFFF00"/>
                </a:solidFill>
              </a:rPr>
              <a:t> (Epstein–Barr virus)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It is an acute, self-limited infectious disease .</a:t>
            </a:r>
          </a:p>
          <a:p>
            <a:pPr algn="l" rtl="0"/>
            <a:r>
              <a:rPr lang="en-US" dirty="0" smtClean="0"/>
              <a:t> children.</a:t>
            </a:r>
          </a:p>
          <a:p>
            <a:pPr algn="l"/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Etiology </a:t>
            </a:r>
            <a:r>
              <a:rPr lang="en-US" dirty="0" smtClean="0"/>
              <a:t>Epstein–Barr virus transmitted through saliva transfer</a:t>
            </a:r>
            <a:endParaRPr lang="ar-SA" dirty="0" smtClean="0"/>
          </a:p>
          <a:p>
            <a:pPr rtl="0"/>
            <a:endParaRPr lang="ar-SA" dirty="0" smtClean="0"/>
          </a:p>
          <a:p>
            <a:pPr algn="l" rtl="0"/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73A68-2C10-41D4-98A5-34B6080C783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44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00034" y="1643050"/>
            <a:ext cx="8215370" cy="5312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800" dirty="0" smtClean="0">
                <a:solidFill>
                  <a:srgbClr val="FFFF00"/>
                </a:solidFill>
                <a:latin typeface="Garamond" pitchFamily="18" charset="0"/>
                <a:cs typeface="Arial" pitchFamily="34" charset="0"/>
              </a:rPr>
              <a:t>Prodromal symptoms</a:t>
            </a:r>
            <a:r>
              <a:rPr lang="en-US" sz="2000" dirty="0" smtClean="0">
                <a:solidFill>
                  <a:srgbClr val="FFFF0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en-US" sz="2000" dirty="0" smtClean="0">
                <a:latin typeface="Garamond" pitchFamily="18" charset="0"/>
                <a:cs typeface="Arial" pitchFamily="34" charset="0"/>
              </a:rPr>
              <a:t>such as anorexia, malaise, headache, fatigue, and later fever occur before the clinical manifestations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  <a:cs typeface="Arial" pitchFamily="34" charset="0"/>
              </a:rPr>
              <a:t>The oral manifestations</a:t>
            </a:r>
            <a:endParaRPr lang="en-US" sz="3200" dirty="0" smtClean="0">
              <a:solidFill>
                <a:srgbClr val="FFFF00"/>
              </a:solidFill>
              <a:latin typeface="Garamond" pitchFamily="18" charset="0"/>
              <a:cs typeface="Arial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3200" dirty="0" smtClean="0">
                <a:latin typeface="Garamond" pitchFamily="18" charset="0"/>
                <a:cs typeface="Arial" pitchFamily="34" charset="0"/>
              </a:rPr>
              <a:t>are early and common, and ,palatal petechiae, uvular edema , tonsillar exudate , gingivitis .rarely ulcers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3600" dirty="0" smtClean="0">
                <a:solidFill>
                  <a:srgbClr val="FFFF00"/>
                </a:solidFill>
                <a:latin typeface="Garamond" pitchFamily="18" charset="0"/>
                <a:cs typeface="Arial" pitchFamily="34" charset="0"/>
              </a:rPr>
              <a:t>Generalized</a:t>
            </a:r>
            <a:r>
              <a:rPr lang="en-US" sz="3200" dirty="0" smtClean="0">
                <a:solidFill>
                  <a:srgbClr val="FFFF00"/>
                </a:solidFill>
                <a:latin typeface="Garamond" pitchFamily="18" charset="0"/>
                <a:cs typeface="Arial" pitchFamily="34" charset="0"/>
              </a:rPr>
              <a:t> ;</a:t>
            </a:r>
            <a:r>
              <a:rPr lang="en-US" sz="3200" dirty="0" smtClean="0">
                <a:latin typeface="Garamond" pitchFamily="18" charset="0"/>
                <a:cs typeface="Arial" pitchFamily="34" charset="0"/>
              </a:rPr>
              <a:t> lymphadenopathy, hepatosplenomegaly,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3200" dirty="0" smtClean="0">
                <a:latin typeface="Garamond" pitchFamily="18" charset="0"/>
                <a:cs typeface="Arial" pitchFamily="34" charset="0"/>
              </a:rPr>
              <a:t>maculopapular skin rash, and sore throat are common</a:t>
            </a:r>
            <a:r>
              <a:rPr lang="en-US" dirty="0" smtClean="0">
                <a:latin typeface="Garamond" pitchFamily="18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smtClean="0">
                <a:solidFill>
                  <a:srgbClr val="FFFF00"/>
                </a:solidFill>
              </a:rPr>
              <a:t>Laboratory tests </a:t>
            </a:r>
          </a:p>
          <a:p>
            <a:pPr algn="l" rtl="0"/>
            <a:r>
              <a:rPr lang="en-US" b="1" dirty="0" smtClean="0"/>
              <a:t> </a:t>
            </a:r>
            <a:r>
              <a:rPr lang="en-US" dirty="0" smtClean="0"/>
              <a:t>Heterophile antibody tests, and other specific antibody</a:t>
            </a:r>
          </a:p>
          <a:p>
            <a:pPr algn="l" rtl="0"/>
            <a:r>
              <a:rPr lang="en-US" dirty="0" smtClean="0"/>
              <a:t>tests (</a:t>
            </a:r>
            <a:r>
              <a:rPr lang="en-US" dirty="0" smtClean="0">
                <a:solidFill>
                  <a:srgbClr val="FFFF00"/>
                </a:solidFill>
              </a:rPr>
              <a:t>Paul–</a:t>
            </a:r>
            <a:r>
              <a:rPr lang="en-US" dirty="0" err="1" smtClean="0">
                <a:solidFill>
                  <a:srgbClr val="FFFF00"/>
                </a:solidFill>
              </a:rPr>
              <a:t>Bunnell</a:t>
            </a:r>
            <a:r>
              <a:rPr lang="en-US" dirty="0" smtClean="0"/>
              <a:t> test, </a:t>
            </a:r>
            <a:r>
              <a:rPr lang="en-US" dirty="0" err="1" smtClean="0">
                <a:solidFill>
                  <a:srgbClr val="FFFF00"/>
                </a:solidFill>
              </a:rPr>
              <a:t>monospot</a:t>
            </a:r>
            <a:r>
              <a:rPr lang="en-US" dirty="0" smtClean="0"/>
              <a:t> test).</a:t>
            </a:r>
            <a:endParaRPr lang="ar-SA" dirty="0" smtClean="0"/>
          </a:p>
          <a:p>
            <a:pPr algn="l" rtl="0"/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dirty="0" smtClean="0">
                <a:solidFill>
                  <a:srgbClr val="FFFF00"/>
                </a:solidFill>
              </a:rPr>
              <a:t>Differential diagnosis </a:t>
            </a:r>
          </a:p>
          <a:p>
            <a:pPr algn="l" rtl="0"/>
            <a:r>
              <a:rPr lang="en-US" dirty="0" smtClean="0"/>
              <a:t>Leukemia, secondary syphilis, diphtheria, fellatio ( practice of oral sex )</a:t>
            </a:r>
          </a:p>
          <a:p>
            <a:pPr algn="l" rtl="0"/>
            <a:r>
              <a:rPr lang="en-US" dirty="0" smtClean="0"/>
              <a:t>thrombocytopenic </a:t>
            </a:r>
            <a:r>
              <a:rPr lang="en-US" dirty="0" err="1" smtClean="0"/>
              <a:t>purpura</a:t>
            </a:r>
            <a:r>
              <a:rPr lang="en-US" dirty="0" smtClean="0"/>
              <a:t>, traumatic hematoma </a:t>
            </a:r>
          </a:p>
          <a:p>
            <a:pPr algn="l" rtl="0"/>
            <a:r>
              <a:rPr lang="en-US" b="1" dirty="0" smtClean="0">
                <a:solidFill>
                  <a:srgbClr val="FFFF00"/>
                </a:solidFill>
              </a:rPr>
              <a:t>Treatment </a:t>
            </a:r>
            <a:r>
              <a:rPr lang="en-US" dirty="0" smtClean="0"/>
              <a:t>Symptomatic</a:t>
            </a:r>
            <a:endParaRPr lang="ar-SA" dirty="0" smtClean="0"/>
          </a:p>
          <a:p>
            <a:pPr rtl="0"/>
            <a:endParaRPr lang="ar-SA" dirty="0" smtClean="0"/>
          </a:p>
          <a:p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D15D-52B0-4669-BAA2-903F97AD2F01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 smtClean="0"/>
              <a:t>Prof.M.Hamam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47</a:t>
            </a:fld>
            <a:endParaRPr lang="en-GB"/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1" y="2928934"/>
            <a:ext cx="3217863" cy="302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00372"/>
            <a:ext cx="3571900" cy="299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4714876" y="4813994"/>
            <a:ext cx="4429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Infectious mononucleosis: petechiae on the palate.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sp>
        <p:nvSpPr>
          <p:cNvPr id="10" name="Rectangle 9"/>
          <p:cNvSpPr/>
          <p:nvPr/>
        </p:nvSpPr>
        <p:spPr>
          <a:xfrm>
            <a:off x="357158" y="5143513"/>
            <a:ext cx="31432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Idiopathic thrombocytopenic </a:t>
            </a:r>
            <a:r>
              <a:rPr lang="en-US" dirty="0" err="1" smtClean="0">
                <a:solidFill>
                  <a:srgbClr val="FFFF00"/>
                </a:solidFill>
              </a:rPr>
              <a:t>purpura</a:t>
            </a:r>
            <a:r>
              <a:rPr lang="en-US" dirty="0" smtClean="0">
                <a:solidFill>
                  <a:srgbClr val="FFFF00"/>
                </a:solidFill>
              </a:rPr>
              <a:t>: petechiae and </a:t>
            </a:r>
            <a:r>
              <a:rPr lang="en-US" dirty="0" err="1" smtClean="0">
                <a:solidFill>
                  <a:srgbClr val="FFFF00"/>
                </a:solidFill>
              </a:rPr>
              <a:t>ecchymoses</a:t>
            </a:r>
            <a:r>
              <a:rPr lang="en-US" dirty="0" smtClean="0">
                <a:solidFill>
                  <a:srgbClr val="FFFF00"/>
                </a:solidFill>
              </a:rPr>
              <a:t> of the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sz="2000" dirty="0" smtClean="0">
                <a:solidFill>
                  <a:srgbClr val="FFFF00"/>
                </a:solidFill>
              </a:rPr>
              <a:t>buccal mucosa.</a:t>
            </a: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3139" y="142852"/>
            <a:ext cx="347187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362869" y="1928802"/>
            <a:ext cx="4418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Erythema</a:t>
            </a:r>
            <a:r>
              <a:rPr lang="en-US" dirty="0" smtClean="0"/>
              <a:t> on the palate, caused after fellatio.</a:t>
            </a:r>
          </a:p>
          <a:p>
            <a:r>
              <a:rPr lang="en-US" dirty="0" smtClean="0"/>
              <a:t>                     ( </a:t>
            </a:r>
            <a:r>
              <a:rPr lang="en-US" dirty="0" err="1" smtClean="0"/>
              <a:t>orogenital</a:t>
            </a:r>
            <a:r>
              <a:rPr lang="en-US" smtClean="0"/>
              <a:t>  sex  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بسم الله الرحمن الرحيم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ar-SA" sz="4000" b="1" dirty="0" smtClean="0"/>
              <a:t>وَإِذْ قَالَ إِبْرَاهِيمُ رَبِّ اجْعَلْ هَٰذَا بَلَدًا آمِنًا وَارْزُقْ أَهْلَهُ مِنَ الثَّمَرَاتِ مَنْ آمَنَ مِنْهُمْ بِاللَّهِ وَالْيَوْمِ الْآخِرِ</a:t>
            </a:r>
            <a:r>
              <a:rPr lang="en-US" sz="4000" b="1" dirty="0" smtClean="0"/>
              <a:t>.</a:t>
            </a:r>
          </a:p>
          <a:p>
            <a:pPr algn="ctr"/>
            <a:r>
              <a:rPr lang="ar-SA" dirty="0" smtClean="0"/>
              <a:t>صدق الله العظيم </a:t>
            </a:r>
          </a:p>
          <a:p>
            <a:pPr algn="ctr"/>
            <a:r>
              <a:rPr lang="ar-SA" dirty="0" smtClean="0"/>
              <a:t>سورة البقرة أيه 126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73A68-2C10-41D4-98A5-34B6080C783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48</a:t>
            </a:fld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GB" sz="2400" dirty="0" smtClean="0">
                <a:solidFill>
                  <a:schemeClr val="bg1"/>
                </a:solidFill>
              </a:rPr>
              <a:t>1-Recurrent Herpes Simplex Virus   infection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A- Primary Herpetic Gingivostomatitis infection.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B- Recurrent Herpes Simplex infection .</a:t>
            </a:r>
          </a:p>
          <a:p>
            <a:pPr algn="l" rtl="0"/>
            <a:r>
              <a:rPr lang="en-GB" sz="2400" dirty="0" smtClean="0">
                <a:solidFill>
                  <a:schemeClr val="bg1"/>
                </a:solidFill>
              </a:rPr>
              <a:t>11- </a:t>
            </a:r>
            <a:r>
              <a:rPr lang="en-GB" sz="2400" dirty="0" err="1" smtClean="0">
                <a:solidFill>
                  <a:schemeClr val="bg1"/>
                </a:solidFill>
              </a:rPr>
              <a:t>varicella</a:t>
            </a:r>
            <a:r>
              <a:rPr lang="en-GB" sz="2400" dirty="0" smtClean="0">
                <a:solidFill>
                  <a:schemeClr val="bg1"/>
                </a:solidFill>
              </a:rPr>
              <a:t> – Zoster Virus infection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A- Chicken Pox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B- Herpes Zoster </a:t>
            </a:r>
          </a:p>
          <a:p>
            <a:pPr algn="l" rtl="0">
              <a:buNone/>
            </a:pPr>
            <a:r>
              <a:rPr lang="en-GB" sz="2400" dirty="0" smtClean="0">
                <a:solidFill>
                  <a:schemeClr val="bg1"/>
                </a:solidFill>
              </a:rPr>
              <a:t>111- Coxsackie Virus infection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A- </a:t>
            </a:r>
            <a:r>
              <a:rPr lang="en-GB" sz="2400" dirty="0" err="1" smtClean="0">
                <a:solidFill>
                  <a:srgbClr val="FFFF00"/>
                </a:solidFill>
              </a:rPr>
              <a:t>Herpangina</a:t>
            </a:r>
            <a:r>
              <a:rPr lang="en-GB" sz="2400" dirty="0" smtClean="0">
                <a:solidFill>
                  <a:srgbClr val="FFFF00"/>
                </a:solidFill>
              </a:rPr>
              <a:t>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B- Hand-foot &amp; mouth diseases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C- Acute Lymphondular Pharyngitis </a:t>
            </a:r>
          </a:p>
          <a:p>
            <a:pPr algn="l" rtl="0">
              <a:buNone/>
            </a:pPr>
            <a:r>
              <a:rPr lang="en-GB" sz="2400" dirty="0" smtClean="0">
                <a:solidFill>
                  <a:schemeClr val="bg1"/>
                </a:solidFill>
              </a:rPr>
              <a:t>1V- Infectious Mononucleosis </a:t>
            </a:r>
          </a:p>
          <a:p>
            <a:pPr algn="l" rtl="0"/>
            <a:r>
              <a:rPr lang="en-GB" sz="2400" dirty="0" smtClean="0">
                <a:solidFill>
                  <a:srgbClr val="FFFF00"/>
                </a:solidFill>
              </a:rPr>
              <a:t>    ( Epstein -  </a:t>
            </a:r>
            <a:r>
              <a:rPr lang="en-GB" sz="2400" dirty="0" err="1" smtClean="0">
                <a:solidFill>
                  <a:srgbClr val="FFFF00"/>
                </a:solidFill>
              </a:rPr>
              <a:t>barr</a:t>
            </a:r>
            <a:r>
              <a:rPr lang="en-GB" sz="2400" dirty="0" smtClean="0">
                <a:solidFill>
                  <a:srgbClr val="FFFF00"/>
                </a:solidFill>
              </a:rPr>
              <a:t> virus )</a:t>
            </a:r>
            <a:endParaRPr lang="ar-SA" sz="2400" dirty="0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73A68-2C10-41D4-98A5-34B6080C7830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-928726" y="6356350"/>
            <a:ext cx="1385926" cy="365125"/>
          </a:xfrm>
        </p:spPr>
        <p:txBody>
          <a:bodyPr/>
          <a:lstStyle/>
          <a:p>
            <a:fld id="{C0CB1F83-E637-406C-A553-22D8CAD7A2CC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43050"/>
          </a:xfrm>
        </p:spPr>
        <p:txBody>
          <a:bodyPr>
            <a:normAutofit fontScale="90000"/>
          </a:bodyPr>
          <a:lstStyle/>
          <a:p>
            <a:pPr algn="ctr" rtl="0"/>
            <a:r>
              <a:rPr lang="en-GB" dirty="0" smtClean="0">
                <a:solidFill>
                  <a:srgbClr val="FF0000"/>
                </a:solidFill>
              </a:rPr>
              <a:t>1-Recurrent Herpes Simplex Virus   infection  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GB" dirty="0" smtClean="0">
                <a:solidFill>
                  <a:srgbClr val="FFFF00"/>
                </a:solidFill>
              </a:rPr>
              <a:t>A- HSV1 ( above the waist ) </a:t>
            </a:r>
            <a:endParaRPr lang="en-GB" dirty="0" smtClean="0"/>
          </a:p>
          <a:p>
            <a:pPr algn="l" rtl="0"/>
            <a:r>
              <a:rPr lang="en-GB" dirty="0" smtClean="0"/>
              <a:t>Oral &amp; pharyngeal infection </a:t>
            </a:r>
          </a:p>
          <a:p>
            <a:pPr algn="l" rtl="0"/>
            <a:r>
              <a:rPr lang="en-GB" dirty="0" smtClean="0"/>
              <a:t>Meningoencephalities </a:t>
            </a:r>
          </a:p>
          <a:p>
            <a:pPr algn="l" rtl="0"/>
            <a:r>
              <a:rPr lang="en-GB" dirty="0" smtClean="0"/>
              <a:t>Dermatitis  above waist  .</a:t>
            </a:r>
          </a:p>
          <a:p>
            <a:pPr algn="l" rtl="0"/>
            <a:r>
              <a:rPr lang="en-GB" dirty="0" smtClean="0">
                <a:solidFill>
                  <a:srgbClr val="FFFF00"/>
                </a:solidFill>
              </a:rPr>
              <a:t>B- HSV2  ( under the waist )</a:t>
            </a:r>
          </a:p>
          <a:p>
            <a:pPr algn="l" rtl="0"/>
            <a:r>
              <a:rPr lang="en-GB" dirty="0" smtClean="0"/>
              <a:t>Genital infections</a:t>
            </a:r>
            <a:br>
              <a:rPr lang="en-GB" dirty="0" smtClean="0"/>
            </a:br>
            <a:r>
              <a:rPr lang="en-US" dirty="0" smtClean="0"/>
              <a:t>Infection in new born </a:t>
            </a:r>
          </a:p>
          <a:p>
            <a:pPr algn="l" rtl="0"/>
            <a:r>
              <a:rPr lang="en-US" dirty="0" smtClean="0"/>
              <a:t>Dermatitis below waist 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817DE-3113-43B4-936A-F9338A821C57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857364"/>
          </a:xfrm>
        </p:spPr>
        <p:txBody>
          <a:bodyPr>
            <a:normAutofit/>
          </a:bodyPr>
          <a:lstStyle/>
          <a:p>
            <a:pPr rtl="0"/>
            <a:r>
              <a:rPr lang="en-GB" sz="2800" dirty="0" smtClean="0">
                <a:solidFill>
                  <a:srgbClr val="FF0000"/>
                </a:solidFill>
              </a:rPr>
              <a:t>1-Recurrent Herpes Simplex Virus   infection 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>
                <a:solidFill>
                  <a:srgbClr val="FFFF00"/>
                </a:solidFill>
              </a:rPr>
              <a:t>a- </a:t>
            </a:r>
            <a:r>
              <a:rPr lang="en-US" sz="3600" dirty="0" smtClean="0">
                <a:solidFill>
                  <a:srgbClr val="FFFF00"/>
                </a:solidFill>
              </a:rPr>
              <a:t>Primary Herpetic </a:t>
            </a:r>
            <a:r>
              <a:rPr lang="en-US" sz="3600" dirty="0" err="1" smtClean="0">
                <a:solidFill>
                  <a:srgbClr val="FFFF00"/>
                </a:solidFill>
              </a:rPr>
              <a:t>gingiv</a:t>
            </a:r>
            <a:r>
              <a:rPr lang="en-GB" sz="3600" dirty="0" smtClean="0">
                <a:solidFill>
                  <a:srgbClr val="FFFF00"/>
                </a:solidFill>
              </a:rPr>
              <a:t>ostomatitis</a:t>
            </a:r>
            <a:r>
              <a:rPr lang="ar-SA" sz="3600" dirty="0" smtClean="0">
                <a:solidFill>
                  <a:srgbClr val="FF0000"/>
                </a:solidFill>
              </a:rPr>
              <a:t/>
            </a:r>
            <a:br>
              <a:rPr lang="ar-SA" sz="3600" dirty="0" smtClean="0">
                <a:solidFill>
                  <a:srgbClr val="FF0000"/>
                </a:solidFill>
              </a:rPr>
            </a:b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83560"/>
            <a:ext cx="9144000" cy="4572000"/>
          </a:xfrm>
        </p:spPr>
        <p:txBody>
          <a:bodyPr>
            <a:normAutofit/>
          </a:bodyPr>
          <a:lstStyle/>
          <a:p>
            <a:pPr algn="l" rtl="0"/>
            <a:r>
              <a:rPr lang="en-GB" dirty="0" smtClean="0"/>
              <a:t>Prodromal </a:t>
            </a:r>
            <a:r>
              <a:rPr lang="en-GB" dirty="0" err="1" smtClean="0"/>
              <a:t>symp</a:t>
            </a:r>
            <a:r>
              <a:rPr lang="en-GB" dirty="0" smtClean="0"/>
              <a:t>. ( before oral lesions )</a:t>
            </a:r>
          </a:p>
          <a:p>
            <a:pPr algn="l" rtl="0">
              <a:buNone/>
            </a:pPr>
            <a:r>
              <a:rPr lang="en-GB" dirty="0" smtClean="0"/>
              <a:t>1,2days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Fever,headache,malaise,nausea,vomiting  </a:t>
            </a:r>
            <a:r>
              <a:rPr lang="ar-SA" dirty="0" smtClean="0"/>
              <a:t>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2-3 days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Lesions 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dirty="0" smtClean="0"/>
              <a:t> 7-10 days </a:t>
            </a:r>
            <a:r>
              <a:rPr lang="en-GB" dirty="0" smtClean="0">
                <a:latin typeface="Century Schoolbook"/>
              </a:rPr>
              <a:t>→</a:t>
            </a:r>
            <a:r>
              <a:rPr lang="en-GB" sz="2800" dirty="0" smtClean="0">
                <a:latin typeface="Century Schoolbook"/>
              </a:rPr>
              <a:t>self-limiting</a:t>
            </a:r>
            <a:endParaRPr lang="en-GB" dirty="0" smtClean="0"/>
          </a:p>
          <a:p>
            <a:pPr algn="l"/>
            <a:r>
              <a:rPr lang="en-GB" dirty="0" smtClean="0"/>
              <a:t>HSV may continue to be present in the </a:t>
            </a:r>
            <a:r>
              <a:rPr lang="en-GB" b="1" u="sng" dirty="0" smtClean="0"/>
              <a:t>saliva</a:t>
            </a:r>
            <a:r>
              <a:rPr lang="en-GB" dirty="0" smtClean="0"/>
              <a:t> for up to</a:t>
            </a:r>
            <a:r>
              <a:rPr lang="en-GB" b="1" u="sng" dirty="0" smtClean="0"/>
              <a:t> month</a:t>
            </a:r>
            <a:r>
              <a:rPr lang="en-GB" dirty="0" smtClean="0"/>
              <a:t> after the onset disease.   </a:t>
            </a:r>
          </a:p>
          <a:p>
            <a:pPr algn="l"/>
            <a:endParaRPr lang="en-GB" dirty="0"/>
          </a:p>
          <a:p>
            <a:pPr algn="l"/>
            <a:endParaRPr lang="en-GB" dirty="0" smtClean="0"/>
          </a:p>
          <a:p>
            <a:pPr algn="l"/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BC1D-3CAD-4A61-9A12-155D92245C6C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>
                <a:solidFill>
                  <a:srgbClr val="FFFF00"/>
                </a:solidFill>
              </a:rPr>
              <a:t>Laboratory diagnosis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GB" dirty="0" smtClean="0"/>
              <a:t>1- cytology</a:t>
            </a:r>
          </a:p>
          <a:p>
            <a:pPr algn="l" rtl="0"/>
            <a:r>
              <a:rPr lang="en-GB" dirty="0" smtClean="0"/>
              <a:t>Fresh vesicle &amp; stained by </a:t>
            </a:r>
            <a:r>
              <a:rPr lang="en-GB" dirty="0" err="1" smtClean="0"/>
              <a:t>Giemsa,Wright’s</a:t>
            </a:r>
            <a:endParaRPr lang="en-GB" dirty="0" smtClean="0"/>
          </a:p>
          <a:p>
            <a:pPr algn="l" rtl="0"/>
            <a:r>
              <a:rPr lang="en-GB" dirty="0" smtClean="0"/>
              <a:t>Or </a:t>
            </a:r>
            <a:r>
              <a:rPr lang="en-GB" dirty="0" err="1" smtClean="0"/>
              <a:t>Papanicolaou’s</a:t>
            </a:r>
            <a:r>
              <a:rPr lang="en-GB" dirty="0" smtClean="0"/>
              <a:t> stain</a:t>
            </a:r>
          </a:p>
          <a:p>
            <a:pPr algn="l" rtl="0"/>
            <a:r>
              <a:rPr lang="en-GB" dirty="0" smtClean="0"/>
              <a:t>Searching for multinucleated giant cells</a:t>
            </a:r>
          </a:p>
          <a:p>
            <a:pPr algn="l" rtl="0"/>
            <a:r>
              <a:rPr lang="en-GB" dirty="0" smtClean="0"/>
              <a:t>Ballooning degeneration of nucleus</a:t>
            </a:r>
          </a:p>
          <a:p>
            <a:pPr algn="l" rtl="0"/>
            <a:r>
              <a:rPr lang="en-GB" dirty="0" smtClean="0"/>
              <a:t>Fluorescent staining of cytology smear(sensitive ).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D6F24-6357-4B46-8362-ED438D0ED4C4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Cytology smear stained with </a:t>
            </a:r>
            <a:r>
              <a:rPr lang="en-US" dirty="0" err="1" smtClean="0"/>
              <a:t>Giemsa</a:t>
            </a:r>
            <a:r>
              <a:rPr lang="en-US" dirty="0" smtClean="0"/>
              <a:t>, demonstrating</a:t>
            </a:r>
            <a:br>
              <a:rPr lang="en-US" dirty="0" smtClean="0"/>
            </a:br>
            <a:r>
              <a:rPr lang="en-US" dirty="0" smtClean="0"/>
              <a:t>multinucleated giant cells.</a:t>
            </a:r>
            <a:endParaRPr lang="en-GB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52550" y="1869281"/>
            <a:ext cx="6438900" cy="3987800"/>
          </a:xfrm>
          <a:noFill/>
          <a:ln w="76200">
            <a:solidFill>
              <a:schemeClr val="tx1"/>
            </a:solidFill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E95A5-141C-4D9B-993C-87B9D07DAE94}" type="datetime1">
              <a:rPr lang="en-US" smtClean="0"/>
              <a:pPr/>
              <a:t>3/28/2015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Prof.M.Hamam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B1F83-E637-406C-A553-22D8CAD7A2CC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3311</TotalTime>
  <Words>2141</Words>
  <Application>Microsoft Office PowerPoint</Application>
  <PresentationFormat>On-screen Show (4:3)</PresentationFormat>
  <Paragraphs>490</Paragraphs>
  <Slides>48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Slide 1</vt:lpstr>
      <vt:lpstr>Burket’s Oral Medicine Diagnosis &amp; Treatment  ( tenth edition ) Viral infections  </vt:lpstr>
      <vt:lpstr>Viral infections </vt:lpstr>
      <vt:lpstr>80 herpes virus ; 8 of them causes infection in humen     </vt:lpstr>
      <vt:lpstr>Slide 5</vt:lpstr>
      <vt:lpstr>1-Recurrent Herpes Simplex Virus   infection   </vt:lpstr>
      <vt:lpstr>1-Recurrent Herpes Simplex Virus   infection   a- Primary Herpetic gingivostomatitis </vt:lpstr>
      <vt:lpstr>Laboratory diagnosis</vt:lpstr>
      <vt:lpstr>Cytology smear stained with Giemsa, demonstrating multinucleated giant cells.</vt:lpstr>
      <vt:lpstr>A 12-year-old female with primary herpetic gingivostomatitis causing discrete vesicles and ulcers surrounded by inflammation. </vt:lpstr>
      <vt:lpstr>Primary herpes infection in a 17-year-old male. Note the unruptured palatal vesicles and intense marginal gingivitis. </vt:lpstr>
      <vt:lpstr> Acute marginal gingivitis characteristic of primary HSV infection.  </vt:lpstr>
      <vt:lpstr>Primary herpetic gengivostomatitis  </vt:lpstr>
      <vt:lpstr>Vasical&amp;Inflamation around mandibular third molar</vt:lpstr>
      <vt:lpstr>Primary herpetic whitlow on the finger of a dentist. </vt:lpstr>
      <vt:lpstr>Treatment </vt:lpstr>
      <vt:lpstr>  Diagnosis case history, clinical exa.spec.inv.</vt:lpstr>
      <vt:lpstr>b- Recurrent Herpes Simplex Virus infection</vt:lpstr>
      <vt:lpstr>Predisposing factors </vt:lpstr>
      <vt:lpstr> Herpes labials  </vt:lpstr>
      <vt:lpstr>Crusted lesions of recurrent herpes labials</vt:lpstr>
      <vt:lpstr>Diagnosis</vt:lpstr>
      <vt:lpstr>11- varicella – Zoster Virus  infection                                                                </vt:lpstr>
      <vt:lpstr>Varicella – Zoster Virus infection A- Chicken pox</vt:lpstr>
      <vt:lpstr>Herpes Zoster (Shingles)    </vt:lpstr>
      <vt:lpstr>Complications</vt:lpstr>
      <vt:lpstr>Oral Manifestation</vt:lpstr>
      <vt:lpstr>Herpes zoster of the third division of fifth nerve, right side.</vt:lpstr>
      <vt:lpstr>Facial lesions of herpes zoster involving the second division of trigeminal nerve. </vt:lpstr>
      <vt:lpstr>Herpes zoster</vt:lpstr>
      <vt:lpstr>Herpes sine herpes(zoster sine eruption )</vt:lpstr>
      <vt:lpstr>Treatment </vt:lpstr>
      <vt:lpstr>Ramsay Hunt syndrome</vt:lpstr>
      <vt:lpstr>111 - Coxsackie Virus Infection</vt:lpstr>
      <vt:lpstr>3 types of oral infection are caused by group A Coxsackie virus . </vt:lpstr>
      <vt:lpstr>1-HERPANGINA               coxsa.A4 ,A1- A10 ,A16- A22               </vt:lpstr>
      <vt:lpstr>A cluster of vesicles on the tongue in a patient with herpangina</vt:lpstr>
      <vt:lpstr>Herpangina</vt:lpstr>
      <vt:lpstr>2- Hand- Foot &amp; mouth diseases          ( coxsackie virus A16(  </vt:lpstr>
      <vt:lpstr>DIAGNOSIS</vt:lpstr>
      <vt:lpstr>Hand- Foot &amp; Mouth diseases</vt:lpstr>
      <vt:lpstr>Coxsackie virus  3-Acute Lymph nodular Pharyngitis</vt:lpstr>
      <vt:lpstr>IV- Infectious Mononucleosis  (Epstein–Barr virus) </vt:lpstr>
      <vt:lpstr>Slide 44</vt:lpstr>
      <vt:lpstr>Slide 45</vt:lpstr>
      <vt:lpstr>Slide 46</vt:lpstr>
      <vt:lpstr>Slide 47</vt:lpstr>
      <vt:lpstr>بسم الله الرحمن الرحيم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A)Intra Epithelial Vesiculobullous Lesions:</dc:title>
  <dc:creator>wafaa</dc:creator>
  <cp:lastModifiedBy>Admin</cp:lastModifiedBy>
  <cp:revision>401</cp:revision>
  <dcterms:created xsi:type="dcterms:W3CDTF">2007-12-18T11:11:37Z</dcterms:created>
  <dcterms:modified xsi:type="dcterms:W3CDTF">2015-03-28T12:34:12Z</dcterms:modified>
</cp:coreProperties>
</file>