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28"/>
  </p:notesMasterIdLst>
  <p:sldIdLst>
    <p:sldId id="256" r:id="rId2"/>
    <p:sldId id="257" r:id="rId3"/>
    <p:sldId id="258" r:id="rId4"/>
    <p:sldId id="259" r:id="rId5"/>
    <p:sldId id="260" r:id="rId6"/>
    <p:sldId id="280" r:id="rId7"/>
    <p:sldId id="281"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034A89-7F8C-4D5A-991B-D9CF44BA2CB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pPr rtl="1"/>
          <a:endParaRPr lang="ar-SA"/>
        </a:p>
      </dgm:t>
    </dgm:pt>
    <dgm:pt modelId="{F86AC56E-A6A4-4768-9492-E20CEC882F85}">
      <dgm:prSet phldrT="[نص]"/>
      <dgm:spPr/>
      <dgm:t>
        <a:bodyPr/>
        <a:lstStyle/>
        <a:p>
          <a:pPr rtl="1"/>
          <a:r>
            <a:rPr lang="en-US" dirty="0" smtClean="0"/>
            <a:t>1</a:t>
          </a:r>
          <a:endParaRPr lang="ar-SA" dirty="0"/>
        </a:p>
      </dgm:t>
    </dgm:pt>
    <dgm:pt modelId="{CA8E7197-5DE5-4416-9EE0-69834376683F}" type="parTrans" cxnId="{893E8F6B-1336-4A94-A5DC-FABAD45FC047}">
      <dgm:prSet/>
      <dgm:spPr/>
      <dgm:t>
        <a:bodyPr/>
        <a:lstStyle/>
        <a:p>
          <a:pPr rtl="1"/>
          <a:endParaRPr lang="ar-SA"/>
        </a:p>
      </dgm:t>
    </dgm:pt>
    <dgm:pt modelId="{513F7BD5-C77C-4241-B2B8-376A52BEC19B}" type="sibTrans" cxnId="{893E8F6B-1336-4A94-A5DC-FABAD45FC047}">
      <dgm:prSet/>
      <dgm:spPr/>
      <dgm:t>
        <a:bodyPr/>
        <a:lstStyle/>
        <a:p>
          <a:pPr rtl="1"/>
          <a:endParaRPr lang="ar-SA"/>
        </a:p>
      </dgm:t>
    </dgm:pt>
    <dgm:pt modelId="{49B0BBEC-E0A5-4C68-8E08-F9C3AFBE3092}">
      <dgm:prSet phldrT="[نص]"/>
      <dgm:spPr/>
      <dgm:t>
        <a:bodyPr/>
        <a:lstStyle/>
        <a:p>
          <a:pPr rtl="1"/>
          <a:r>
            <a:rPr lang="en-US" dirty="0" smtClean="0">
              <a:latin typeface="Elephant" panose="02020904090505020303" pitchFamily="18" charset="0"/>
              <a:cs typeface="+mj-cs"/>
            </a:rPr>
            <a:t>I</a:t>
          </a:r>
          <a:endParaRPr lang="ar-SA" dirty="0">
            <a:latin typeface="Elephant" panose="02020904090505020303" pitchFamily="18" charset="0"/>
            <a:cs typeface="+mj-cs"/>
          </a:endParaRPr>
        </a:p>
      </dgm:t>
    </dgm:pt>
    <dgm:pt modelId="{37B5681D-8A15-497A-AF9F-39DB211F38E5}" type="parTrans" cxnId="{AFA1CC95-6128-4908-9202-70DF0A2046AC}">
      <dgm:prSet/>
      <dgm:spPr/>
      <dgm:t>
        <a:bodyPr/>
        <a:lstStyle/>
        <a:p>
          <a:pPr rtl="1"/>
          <a:endParaRPr lang="ar-SA"/>
        </a:p>
      </dgm:t>
    </dgm:pt>
    <dgm:pt modelId="{429F02B8-C47E-4657-A425-7C39E2A405C2}" type="sibTrans" cxnId="{AFA1CC95-6128-4908-9202-70DF0A2046AC}">
      <dgm:prSet/>
      <dgm:spPr/>
      <dgm:t>
        <a:bodyPr/>
        <a:lstStyle/>
        <a:p>
          <a:pPr rtl="1"/>
          <a:endParaRPr lang="ar-SA"/>
        </a:p>
      </dgm:t>
    </dgm:pt>
    <dgm:pt modelId="{DA3F5D88-1543-401F-AC93-E7EE76E7A9AA}">
      <dgm:prSet phldrT="[نص]"/>
      <dgm:spPr/>
      <dgm:t>
        <a:bodyPr/>
        <a:lstStyle/>
        <a:p>
          <a:pPr rtl="1"/>
          <a:r>
            <a:rPr lang="en-US" dirty="0" smtClean="0"/>
            <a:t>5</a:t>
          </a:r>
          <a:endParaRPr lang="ar-SA" dirty="0"/>
        </a:p>
      </dgm:t>
    </dgm:pt>
    <dgm:pt modelId="{CB46BE2D-C485-41DF-8956-91AB74B8FB6F}" type="parTrans" cxnId="{729D0549-CDA7-470E-AB0D-17ECFB7B2C02}">
      <dgm:prSet/>
      <dgm:spPr/>
      <dgm:t>
        <a:bodyPr/>
        <a:lstStyle/>
        <a:p>
          <a:pPr rtl="1"/>
          <a:endParaRPr lang="ar-SA"/>
        </a:p>
      </dgm:t>
    </dgm:pt>
    <dgm:pt modelId="{FB604A1E-E347-4601-A010-8E737B882050}" type="sibTrans" cxnId="{729D0549-CDA7-470E-AB0D-17ECFB7B2C02}">
      <dgm:prSet/>
      <dgm:spPr/>
      <dgm:t>
        <a:bodyPr/>
        <a:lstStyle/>
        <a:p>
          <a:pPr rtl="1"/>
          <a:endParaRPr lang="ar-SA"/>
        </a:p>
      </dgm:t>
    </dgm:pt>
    <dgm:pt modelId="{D18D22F9-19BE-471E-9725-DCF78E5C075F}">
      <dgm:prSet phldrT="[نص]"/>
      <dgm:spPr/>
      <dgm:t>
        <a:bodyPr/>
        <a:lstStyle/>
        <a:p>
          <a:pPr rtl="1"/>
          <a:r>
            <a:rPr lang="en-US" dirty="0" smtClean="0">
              <a:latin typeface="Elephant" panose="02020904090505020303" pitchFamily="18" charset="0"/>
            </a:rPr>
            <a:t>V</a:t>
          </a:r>
          <a:endParaRPr lang="ar-SA" dirty="0">
            <a:latin typeface="Elephant" panose="02020904090505020303" pitchFamily="18" charset="0"/>
          </a:endParaRPr>
        </a:p>
      </dgm:t>
    </dgm:pt>
    <dgm:pt modelId="{3688D6CE-6F19-43F1-B867-3122304E4789}" type="parTrans" cxnId="{5141DDF0-0F36-4F39-8B80-81B1E5E78733}">
      <dgm:prSet/>
      <dgm:spPr/>
      <dgm:t>
        <a:bodyPr/>
        <a:lstStyle/>
        <a:p>
          <a:pPr rtl="1"/>
          <a:endParaRPr lang="ar-SA"/>
        </a:p>
      </dgm:t>
    </dgm:pt>
    <dgm:pt modelId="{D69498DB-0A61-4C40-AA85-DE434C27C60F}" type="sibTrans" cxnId="{5141DDF0-0F36-4F39-8B80-81B1E5E78733}">
      <dgm:prSet/>
      <dgm:spPr/>
      <dgm:t>
        <a:bodyPr/>
        <a:lstStyle/>
        <a:p>
          <a:pPr rtl="1"/>
          <a:endParaRPr lang="ar-SA"/>
        </a:p>
      </dgm:t>
    </dgm:pt>
    <dgm:pt modelId="{9628670B-829C-47C4-90F6-738D99F864ED}">
      <dgm:prSet phldrT="[نص]"/>
      <dgm:spPr/>
      <dgm:t>
        <a:bodyPr/>
        <a:lstStyle/>
        <a:p>
          <a:pPr rtl="1"/>
          <a:r>
            <a:rPr lang="en-US" dirty="0" smtClean="0"/>
            <a:t>10</a:t>
          </a:r>
          <a:endParaRPr lang="ar-SA" dirty="0"/>
        </a:p>
      </dgm:t>
    </dgm:pt>
    <dgm:pt modelId="{3B795E37-F33F-4D32-8D30-3D7619EC02AE}" type="parTrans" cxnId="{FA34872D-28B4-478F-AEBE-C48487EF0F74}">
      <dgm:prSet/>
      <dgm:spPr/>
      <dgm:t>
        <a:bodyPr/>
        <a:lstStyle/>
        <a:p>
          <a:pPr rtl="1"/>
          <a:endParaRPr lang="ar-SA"/>
        </a:p>
      </dgm:t>
    </dgm:pt>
    <dgm:pt modelId="{7A808913-B1FE-4683-8B0B-FC1AA9107DC6}" type="sibTrans" cxnId="{FA34872D-28B4-478F-AEBE-C48487EF0F74}">
      <dgm:prSet/>
      <dgm:spPr/>
      <dgm:t>
        <a:bodyPr/>
        <a:lstStyle/>
        <a:p>
          <a:pPr rtl="1"/>
          <a:endParaRPr lang="ar-SA"/>
        </a:p>
      </dgm:t>
    </dgm:pt>
    <dgm:pt modelId="{4D3E1ECF-06DB-46CC-92E0-98539DABB891}">
      <dgm:prSet phldrT="[نص]"/>
      <dgm:spPr/>
      <dgm:t>
        <a:bodyPr/>
        <a:lstStyle/>
        <a:p>
          <a:pPr rtl="1"/>
          <a:r>
            <a:rPr lang="en-US" dirty="0" smtClean="0">
              <a:latin typeface="Elephant" panose="02020904090505020303" pitchFamily="18" charset="0"/>
              <a:cs typeface="+mj-cs"/>
            </a:rPr>
            <a:t>X</a:t>
          </a:r>
          <a:endParaRPr lang="ar-SA" dirty="0">
            <a:latin typeface="Elephant" panose="02020904090505020303" pitchFamily="18" charset="0"/>
            <a:cs typeface="+mj-cs"/>
          </a:endParaRPr>
        </a:p>
      </dgm:t>
    </dgm:pt>
    <dgm:pt modelId="{9FDB2CD0-3BB7-4A7D-B35C-BE0801F3AB9A}" type="parTrans" cxnId="{BE3190D1-0C99-4DEA-88E2-EB39B213A934}">
      <dgm:prSet/>
      <dgm:spPr/>
      <dgm:t>
        <a:bodyPr/>
        <a:lstStyle/>
        <a:p>
          <a:pPr rtl="1"/>
          <a:endParaRPr lang="ar-SA"/>
        </a:p>
      </dgm:t>
    </dgm:pt>
    <dgm:pt modelId="{BBD38676-C173-40DE-9803-D4AAFB6F5D39}" type="sibTrans" cxnId="{BE3190D1-0C99-4DEA-88E2-EB39B213A934}">
      <dgm:prSet/>
      <dgm:spPr/>
      <dgm:t>
        <a:bodyPr/>
        <a:lstStyle/>
        <a:p>
          <a:pPr rtl="1"/>
          <a:endParaRPr lang="ar-SA"/>
        </a:p>
      </dgm:t>
    </dgm:pt>
    <dgm:pt modelId="{0B8F0327-76A7-4AEE-AADA-C8A9A31CA117}" type="pres">
      <dgm:prSet presAssocID="{0F034A89-7F8C-4D5A-991B-D9CF44BA2CB7}" presName="Name0" presStyleCnt="0">
        <dgm:presLayoutVars>
          <dgm:chPref val="3"/>
          <dgm:dir/>
          <dgm:animLvl val="lvl"/>
          <dgm:resizeHandles/>
        </dgm:presLayoutVars>
      </dgm:prSet>
      <dgm:spPr/>
      <dgm:t>
        <a:bodyPr/>
        <a:lstStyle/>
        <a:p>
          <a:pPr rtl="1"/>
          <a:endParaRPr lang="ar-SA"/>
        </a:p>
      </dgm:t>
    </dgm:pt>
    <dgm:pt modelId="{37BA809B-3C86-4CDB-94B7-0133BED8625C}" type="pres">
      <dgm:prSet presAssocID="{F86AC56E-A6A4-4768-9492-E20CEC882F85}" presName="horFlow" presStyleCnt="0"/>
      <dgm:spPr/>
    </dgm:pt>
    <dgm:pt modelId="{14F4DC5A-C13B-4C85-A8E2-0CB9652B22C2}" type="pres">
      <dgm:prSet presAssocID="{F86AC56E-A6A4-4768-9492-E20CEC882F85}" presName="bigChev" presStyleLbl="node1" presStyleIdx="0" presStyleCnt="3"/>
      <dgm:spPr/>
      <dgm:t>
        <a:bodyPr/>
        <a:lstStyle/>
        <a:p>
          <a:pPr rtl="1"/>
          <a:endParaRPr lang="ar-SA"/>
        </a:p>
      </dgm:t>
    </dgm:pt>
    <dgm:pt modelId="{F7EF95F0-DC63-4254-8B27-3D7F4D63F90B}" type="pres">
      <dgm:prSet presAssocID="{37B5681D-8A15-497A-AF9F-39DB211F38E5}" presName="parTrans" presStyleCnt="0"/>
      <dgm:spPr/>
    </dgm:pt>
    <dgm:pt modelId="{92972C5A-701D-4E13-9138-66CDF7B2611A}" type="pres">
      <dgm:prSet presAssocID="{49B0BBEC-E0A5-4C68-8E08-F9C3AFBE3092}" presName="node" presStyleLbl="alignAccFollowNode1" presStyleIdx="0" presStyleCnt="3">
        <dgm:presLayoutVars>
          <dgm:bulletEnabled val="1"/>
        </dgm:presLayoutVars>
      </dgm:prSet>
      <dgm:spPr/>
      <dgm:t>
        <a:bodyPr/>
        <a:lstStyle/>
        <a:p>
          <a:pPr rtl="1"/>
          <a:endParaRPr lang="ar-SA"/>
        </a:p>
      </dgm:t>
    </dgm:pt>
    <dgm:pt modelId="{9A5BBA39-090E-4408-A562-55915879687C}" type="pres">
      <dgm:prSet presAssocID="{F86AC56E-A6A4-4768-9492-E20CEC882F85}" presName="vSp" presStyleCnt="0"/>
      <dgm:spPr/>
    </dgm:pt>
    <dgm:pt modelId="{56F324D6-D558-48CC-BCB1-6CCC2F809FF8}" type="pres">
      <dgm:prSet presAssocID="{DA3F5D88-1543-401F-AC93-E7EE76E7A9AA}" presName="horFlow" presStyleCnt="0"/>
      <dgm:spPr/>
    </dgm:pt>
    <dgm:pt modelId="{8037A042-F90F-4BF1-B3FB-87E79587BC6C}" type="pres">
      <dgm:prSet presAssocID="{DA3F5D88-1543-401F-AC93-E7EE76E7A9AA}" presName="bigChev" presStyleLbl="node1" presStyleIdx="1" presStyleCnt="3"/>
      <dgm:spPr/>
      <dgm:t>
        <a:bodyPr/>
        <a:lstStyle/>
        <a:p>
          <a:pPr rtl="1"/>
          <a:endParaRPr lang="ar-SA"/>
        </a:p>
      </dgm:t>
    </dgm:pt>
    <dgm:pt modelId="{00CE90FE-C141-4307-93A2-5F01A471FF62}" type="pres">
      <dgm:prSet presAssocID="{3688D6CE-6F19-43F1-B867-3122304E4789}" presName="parTrans" presStyleCnt="0"/>
      <dgm:spPr/>
    </dgm:pt>
    <dgm:pt modelId="{5C51DE27-F657-4018-84F6-3D55CE77F939}" type="pres">
      <dgm:prSet presAssocID="{D18D22F9-19BE-471E-9725-DCF78E5C075F}" presName="node" presStyleLbl="alignAccFollowNode1" presStyleIdx="1" presStyleCnt="3">
        <dgm:presLayoutVars>
          <dgm:bulletEnabled val="1"/>
        </dgm:presLayoutVars>
      </dgm:prSet>
      <dgm:spPr/>
      <dgm:t>
        <a:bodyPr/>
        <a:lstStyle/>
        <a:p>
          <a:pPr rtl="1"/>
          <a:endParaRPr lang="ar-SA"/>
        </a:p>
      </dgm:t>
    </dgm:pt>
    <dgm:pt modelId="{A8CF507B-6A81-475A-8BCE-A7BDA9CB126B}" type="pres">
      <dgm:prSet presAssocID="{DA3F5D88-1543-401F-AC93-E7EE76E7A9AA}" presName="vSp" presStyleCnt="0"/>
      <dgm:spPr/>
    </dgm:pt>
    <dgm:pt modelId="{5E1CC074-5186-4C28-873F-DC671C450142}" type="pres">
      <dgm:prSet presAssocID="{9628670B-829C-47C4-90F6-738D99F864ED}" presName="horFlow" presStyleCnt="0"/>
      <dgm:spPr/>
    </dgm:pt>
    <dgm:pt modelId="{21B15B6F-E853-46A8-8A22-92FB796C21F7}" type="pres">
      <dgm:prSet presAssocID="{9628670B-829C-47C4-90F6-738D99F864ED}" presName="bigChev" presStyleLbl="node1" presStyleIdx="2" presStyleCnt="3"/>
      <dgm:spPr/>
      <dgm:t>
        <a:bodyPr/>
        <a:lstStyle/>
        <a:p>
          <a:pPr rtl="1"/>
          <a:endParaRPr lang="ar-SA"/>
        </a:p>
      </dgm:t>
    </dgm:pt>
    <dgm:pt modelId="{E189D861-369C-4C1D-8BBB-8F555F94FEEE}" type="pres">
      <dgm:prSet presAssocID="{9FDB2CD0-3BB7-4A7D-B35C-BE0801F3AB9A}" presName="parTrans" presStyleCnt="0"/>
      <dgm:spPr/>
    </dgm:pt>
    <dgm:pt modelId="{C9F54DF5-8850-4D71-963B-29F98886A6F0}" type="pres">
      <dgm:prSet presAssocID="{4D3E1ECF-06DB-46CC-92E0-98539DABB891}" presName="node" presStyleLbl="alignAccFollowNode1" presStyleIdx="2" presStyleCnt="3">
        <dgm:presLayoutVars>
          <dgm:bulletEnabled val="1"/>
        </dgm:presLayoutVars>
      </dgm:prSet>
      <dgm:spPr/>
      <dgm:t>
        <a:bodyPr/>
        <a:lstStyle/>
        <a:p>
          <a:pPr rtl="1"/>
          <a:endParaRPr lang="ar-SA"/>
        </a:p>
      </dgm:t>
    </dgm:pt>
  </dgm:ptLst>
  <dgm:cxnLst>
    <dgm:cxn modelId="{893E8F6B-1336-4A94-A5DC-FABAD45FC047}" srcId="{0F034A89-7F8C-4D5A-991B-D9CF44BA2CB7}" destId="{F86AC56E-A6A4-4768-9492-E20CEC882F85}" srcOrd="0" destOrd="0" parTransId="{CA8E7197-5DE5-4416-9EE0-69834376683F}" sibTransId="{513F7BD5-C77C-4241-B2B8-376A52BEC19B}"/>
    <dgm:cxn modelId="{AFA1CC95-6128-4908-9202-70DF0A2046AC}" srcId="{F86AC56E-A6A4-4768-9492-E20CEC882F85}" destId="{49B0BBEC-E0A5-4C68-8E08-F9C3AFBE3092}" srcOrd="0" destOrd="0" parTransId="{37B5681D-8A15-497A-AF9F-39DB211F38E5}" sibTransId="{429F02B8-C47E-4657-A425-7C39E2A405C2}"/>
    <dgm:cxn modelId="{729D0549-CDA7-470E-AB0D-17ECFB7B2C02}" srcId="{0F034A89-7F8C-4D5A-991B-D9CF44BA2CB7}" destId="{DA3F5D88-1543-401F-AC93-E7EE76E7A9AA}" srcOrd="1" destOrd="0" parTransId="{CB46BE2D-C485-41DF-8956-91AB74B8FB6F}" sibTransId="{FB604A1E-E347-4601-A010-8E737B882050}"/>
    <dgm:cxn modelId="{FA34872D-28B4-478F-AEBE-C48487EF0F74}" srcId="{0F034A89-7F8C-4D5A-991B-D9CF44BA2CB7}" destId="{9628670B-829C-47C4-90F6-738D99F864ED}" srcOrd="2" destOrd="0" parTransId="{3B795E37-F33F-4D32-8D30-3D7619EC02AE}" sibTransId="{7A808913-B1FE-4683-8B0B-FC1AA9107DC6}"/>
    <dgm:cxn modelId="{09D0ADE0-8C53-45FF-B644-FFA2C96E4EBB}" type="presOf" srcId="{0F034A89-7F8C-4D5A-991B-D9CF44BA2CB7}" destId="{0B8F0327-76A7-4AEE-AADA-C8A9A31CA117}" srcOrd="0" destOrd="0" presId="urn:microsoft.com/office/officeart/2005/8/layout/lProcess3"/>
    <dgm:cxn modelId="{870339BC-63DE-4CB0-9BFF-72AEAE359D96}" type="presOf" srcId="{4D3E1ECF-06DB-46CC-92E0-98539DABB891}" destId="{C9F54DF5-8850-4D71-963B-29F98886A6F0}" srcOrd="0" destOrd="0" presId="urn:microsoft.com/office/officeart/2005/8/layout/lProcess3"/>
    <dgm:cxn modelId="{6528582C-E699-43B7-A65A-21EB892B24E9}" type="presOf" srcId="{DA3F5D88-1543-401F-AC93-E7EE76E7A9AA}" destId="{8037A042-F90F-4BF1-B3FB-87E79587BC6C}" srcOrd="0" destOrd="0" presId="urn:microsoft.com/office/officeart/2005/8/layout/lProcess3"/>
    <dgm:cxn modelId="{EB2A4306-567E-4156-8B7F-00F08C971304}" type="presOf" srcId="{49B0BBEC-E0A5-4C68-8E08-F9C3AFBE3092}" destId="{92972C5A-701D-4E13-9138-66CDF7B2611A}" srcOrd="0" destOrd="0" presId="urn:microsoft.com/office/officeart/2005/8/layout/lProcess3"/>
    <dgm:cxn modelId="{320CFBE8-87E6-4EDF-9D46-7B317CA469C0}" type="presOf" srcId="{F86AC56E-A6A4-4768-9492-E20CEC882F85}" destId="{14F4DC5A-C13B-4C85-A8E2-0CB9652B22C2}" srcOrd="0" destOrd="0" presId="urn:microsoft.com/office/officeart/2005/8/layout/lProcess3"/>
    <dgm:cxn modelId="{0D64692F-7E46-4AF8-B0E4-21319DE73612}" type="presOf" srcId="{9628670B-829C-47C4-90F6-738D99F864ED}" destId="{21B15B6F-E853-46A8-8A22-92FB796C21F7}" srcOrd="0" destOrd="0" presId="urn:microsoft.com/office/officeart/2005/8/layout/lProcess3"/>
    <dgm:cxn modelId="{BE3190D1-0C99-4DEA-88E2-EB39B213A934}" srcId="{9628670B-829C-47C4-90F6-738D99F864ED}" destId="{4D3E1ECF-06DB-46CC-92E0-98539DABB891}" srcOrd="0" destOrd="0" parTransId="{9FDB2CD0-3BB7-4A7D-B35C-BE0801F3AB9A}" sibTransId="{BBD38676-C173-40DE-9803-D4AAFB6F5D39}"/>
    <dgm:cxn modelId="{5141DDF0-0F36-4F39-8B80-81B1E5E78733}" srcId="{DA3F5D88-1543-401F-AC93-E7EE76E7A9AA}" destId="{D18D22F9-19BE-471E-9725-DCF78E5C075F}" srcOrd="0" destOrd="0" parTransId="{3688D6CE-6F19-43F1-B867-3122304E4789}" sibTransId="{D69498DB-0A61-4C40-AA85-DE434C27C60F}"/>
    <dgm:cxn modelId="{B666F897-64BA-4384-85A5-C909DD6F0626}" type="presOf" srcId="{D18D22F9-19BE-471E-9725-DCF78E5C075F}" destId="{5C51DE27-F657-4018-84F6-3D55CE77F939}" srcOrd="0" destOrd="0" presId="urn:microsoft.com/office/officeart/2005/8/layout/lProcess3"/>
    <dgm:cxn modelId="{F1CE5765-4935-463E-8A09-ECD3C5EEB0D8}" type="presParOf" srcId="{0B8F0327-76A7-4AEE-AADA-C8A9A31CA117}" destId="{37BA809B-3C86-4CDB-94B7-0133BED8625C}" srcOrd="0" destOrd="0" presId="urn:microsoft.com/office/officeart/2005/8/layout/lProcess3"/>
    <dgm:cxn modelId="{20891CCE-AF6F-4E91-8A7B-EDDCF3D4D3A3}" type="presParOf" srcId="{37BA809B-3C86-4CDB-94B7-0133BED8625C}" destId="{14F4DC5A-C13B-4C85-A8E2-0CB9652B22C2}" srcOrd="0" destOrd="0" presId="urn:microsoft.com/office/officeart/2005/8/layout/lProcess3"/>
    <dgm:cxn modelId="{79B2A910-D93D-4906-B845-319BC5E0F17B}" type="presParOf" srcId="{37BA809B-3C86-4CDB-94B7-0133BED8625C}" destId="{F7EF95F0-DC63-4254-8B27-3D7F4D63F90B}" srcOrd="1" destOrd="0" presId="urn:microsoft.com/office/officeart/2005/8/layout/lProcess3"/>
    <dgm:cxn modelId="{A7201D38-EA35-45C1-9AB3-BEC5A1B484C9}" type="presParOf" srcId="{37BA809B-3C86-4CDB-94B7-0133BED8625C}" destId="{92972C5A-701D-4E13-9138-66CDF7B2611A}" srcOrd="2" destOrd="0" presId="urn:microsoft.com/office/officeart/2005/8/layout/lProcess3"/>
    <dgm:cxn modelId="{FDFA7ADB-E43A-4AF3-ADA6-FF9A649B4C97}" type="presParOf" srcId="{0B8F0327-76A7-4AEE-AADA-C8A9A31CA117}" destId="{9A5BBA39-090E-4408-A562-55915879687C}" srcOrd="1" destOrd="0" presId="urn:microsoft.com/office/officeart/2005/8/layout/lProcess3"/>
    <dgm:cxn modelId="{82DE14BB-4D1D-4E46-96FE-A032F9C144CC}" type="presParOf" srcId="{0B8F0327-76A7-4AEE-AADA-C8A9A31CA117}" destId="{56F324D6-D558-48CC-BCB1-6CCC2F809FF8}" srcOrd="2" destOrd="0" presId="urn:microsoft.com/office/officeart/2005/8/layout/lProcess3"/>
    <dgm:cxn modelId="{EB2A866F-0B1D-422D-A20F-51B1D6329610}" type="presParOf" srcId="{56F324D6-D558-48CC-BCB1-6CCC2F809FF8}" destId="{8037A042-F90F-4BF1-B3FB-87E79587BC6C}" srcOrd="0" destOrd="0" presId="urn:microsoft.com/office/officeart/2005/8/layout/lProcess3"/>
    <dgm:cxn modelId="{A8F3831B-C5AE-4857-B865-FA8702B67E64}" type="presParOf" srcId="{56F324D6-D558-48CC-BCB1-6CCC2F809FF8}" destId="{00CE90FE-C141-4307-93A2-5F01A471FF62}" srcOrd="1" destOrd="0" presId="urn:microsoft.com/office/officeart/2005/8/layout/lProcess3"/>
    <dgm:cxn modelId="{34DF7D7E-6127-46F3-91D8-D2E37C12E345}" type="presParOf" srcId="{56F324D6-D558-48CC-BCB1-6CCC2F809FF8}" destId="{5C51DE27-F657-4018-84F6-3D55CE77F939}" srcOrd="2" destOrd="0" presId="urn:microsoft.com/office/officeart/2005/8/layout/lProcess3"/>
    <dgm:cxn modelId="{B128F58A-1EEF-4D76-819C-6BC6AB61DC82}" type="presParOf" srcId="{0B8F0327-76A7-4AEE-AADA-C8A9A31CA117}" destId="{A8CF507B-6A81-475A-8BCE-A7BDA9CB126B}" srcOrd="3" destOrd="0" presId="urn:microsoft.com/office/officeart/2005/8/layout/lProcess3"/>
    <dgm:cxn modelId="{F71A45CC-3477-48CC-9AE8-B4E220928739}" type="presParOf" srcId="{0B8F0327-76A7-4AEE-AADA-C8A9A31CA117}" destId="{5E1CC074-5186-4C28-873F-DC671C450142}" srcOrd="4" destOrd="0" presId="urn:microsoft.com/office/officeart/2005/8/layout/lProcess3"/>
    <dgm:cxn modelId="{66383369-307F-4D4B-A5C7-6DC7236F70CB}" type="presParOf" srcId="{5E1CC074-5186-4C28-873F-DC671C450142}" destId="{21B15B6F-E853-46A8-8A22-92FB796C21F7}" srcOrd="0" destOrd="0" presId="urn:microsoft.com/office/officeart/2005/8/layout/lProcess3"/>
    <dgm:cxn modelId="{8AAE51E1-9525-4455-B28C-D9FC3C05A9F1}" type="presParOf" srcId="{5E1CC074-5186-4C28-873F-DC671C450142}" destId="{E189D861-369C-4C1D-8BBB-8F555F94FEEE}" srcOrd="1" destOrd="0" presId="urn:microsoft.com/office/officeart/2005/8/layout/lProcess3"/>
    <dgm:cxn modelId="{7E702BFA-00A3-4862-8480-D9FA485E2847}" type="presParOf" srcId="{5E1CC074-5186-4C28-873F-DC671C450142}" destId="{C9F54DF5-8850-4D71-963B-29F98886A6F0}" srcOrd="2" destOrd="0" presId="urn:microsoft.com/office/officeart/2005/8/layout/l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4DC5A-C13B-4C85-A8E2-0CB9652B22C2}">
      <dsp:nvSpPr>
        <dsp:cNvPr id="0" name=""/>
        <dsp:cNvSpPr/>
      </dsp:nvSpPr>
      <dsp:spPr>
        <a:xfrm>
          <a:off x="975866" y="752"/>
          <a:ext cx="2437804" cy="97512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40640" rIns="0" bIns="40640" numCol="1" spcCol="1270" anchor="ctr" anchorCtr="0">
          <a:noAutofit/>
        </a:bodyPr>
        <a:lstStyle/>
        <a:p>
          <a:pPr lvl="0" algn="ctr" defTabSz="2844800" rtl="1">
            <a:lnSpc>
              <a:spcPct val="90000"/>
            </a:lnSpc>
            <a:spcBef>
              <a:spcPct val="0"/>
            </a:spcBef>
            <a:spcAft>
              <a:spcPct val="35000"/>
            </a:spcAft>
          </a:pPr>
          <a:r>
            <a:rPr lang="en-US" sz="6400" kern="1200" dirty="0" smtClean="0"/>
            <a:t>1</a:t>
          </a:r>
          <a:endParaRPr lang="ar-SA" sz="6400" kern="1200" dirty="0"/>
        </a:p>
      </dsp:txBody>
      <dsp:txXfrm>
        <a:off x="1463427" y="752"/>
        <a:ext cx="1462683" cy="975121"/>
      </dsp:txXfrm>
    </dsp:sp>
    <dsp:sp modelId="{92972C5A-701D-4E13-9138-66CDF7B2611A}">
      <dsp:nvSpPr>
        <dsp:cNvPr id="0" name=""/>
        <dsp:cNvSpPr/>
      </dsp:nvSpPr>
      <dsp:spPr>
        <a:xfrm>
          <a:off x="3096756" y="83637"/>
          <a:ext cx="2023377" cy="80935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kern="1200" dirty="0" smtClean="0">
              <a:latin typeface="Elephant" panose="02020904090505020303" pitchFamily="18" charset="0"/>
              <a:cs typeface="+mj-cs"/>
            </a:rPr>
            <a:t>I</a:t>
          </a:r>
          <a:endParaRPr lang="ar-SA" sz="4900" kern="1200" dirty="0">
            <a:latin typeface="Elephant" panose="02020904090505020303" pitchFamily="18" charset="0"/>
            <a:cs typeface="+mj-cs"/>
          </a:endParaRPr>
        </a:p>
      </dsp:txBody>
      <dsp:txXfrm>
        <a:off x="3501432" y="83637"/>
        <a:ext cx="1214026" cy="809351"/>
      </dsp:txXfrm>
    </dsp:sp>
    <dsp:sp modelId="{8037A042-F90F-4BF1-B3FB-87E79587BC6C}">
      <dsp:nvSpPr>
        <dsp:cNvPr id="0" name=""/>
        <dsp:cNvSpPr/>
      </dsp:nvSpPr>
      <dsp:spPr>
        <a:xfrm>
          <a:off x="975866" y="1112391"/>
          <a:ext cx="2437804" cy="97512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40640" rIns="0" bIns="40640" numCol="1" spcCol="1270" anchor="ctr" anchorCtr="0">
          <a:noAutofit/>
        </a:bodyPr>
        <a:lstStyle/>
        <a:p>
          <a:pPr lvl="0" algn="ctr" defTabSz="2844800" rtl="1">
            <a:lnSpc>
              <a:spcPct val="90000"/>
            </a:lnSpc>
            <a:spcBef>
              <a:spcPct val="0"/>
            </a:spcBef>
            <a:spcAft>
              <a:spcPct val="35000"/>
            </a:spcAft>
          </a:pPr>
          <a:r>
            <a:rPr lang="en-US" sz="6400" kern="1200" dirty="0" smtClean="0"/>
            <a:t>5</a:t>
          </a:r>
          <a:endParaRPr lang="ar-SA" sz="6400" kern="1200" dirty="0"/>
        </a:p>
      </dsp:txBody>
      <dsp:txXfrm>
        <a:off x="1463427" y="1112391"/>
        <a:ext cx="1462683" cy="975121"/>
      </dsp:txXfrm>
    </dsp:sp>
    <dsp:sp modelId="{5C51DE27-F657-4018-84F6-3D55CE77F939}">
      <dsp:nvSpPr>
        <dsp:cNvPr id="0" name=""/>
        <dsp:cNvSpPr/>
      </dsp:nvSpPr>
      <dsp:spPr>
        <a:xfrm>
          <a:off x="3096756" y="1195276"/>
          <a:ext cx="2023377" cy="80935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kern="1200" dirty="0" smtClean="0">
              <a:latin typeface="Elephant" panose="02020904090505020303" pitchFamily="18" charset="0"/>
            </a:rPr>
            <a:t>V</a:t>
          </a:r>
          <a:endParaRPr lang="ar-SA" sz="4900" kern="1200" dirty="0">
            <a:latin typeface="Elephant" panose="02020904090505020303" pitchFamily="18" charset="0"/>
          </a:endParaRPr>
        </a:p>
      </dsp:txBody>
      <dsp:txXfrm>
        <a:off x="3501432" y="1195276"/>
        <a:ext cx="1214026" cy="809351"/>
      </dsp:txXfrm>
    </dsp:sp>
    <dsp:sp modelId="{21B15B6F-E853-46A8-8A22-92FB796C21F7}">
      <dsp:nvSpPr>
        <dsp:cNvPr id="0" name=""/>
        <dsp:cNvSpPr/>
      </dsp:nvSpPr>
      <dsp:spPr>
        <a:xfrm>
          <a:off x="975866" y="2224029"/>
          <a:ext cx="2437804" cy="97512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40640" rIns="0" bIns="40640" numCol="1" spcCol="1270" anchor="ctr" anchorCtr="0">
          <a:noAutofit/>
        </a:bodyPr>
        <a:lstStyle/>
        <a:p>
          <a:pPr lvl="0" algn="ctr" defTabSz="2844800" rtl="1">
            <a:lnSpc>
              <a:spcPct val="90000"/>
            </a:lnSpc>
            <a:spcBef>
              <a:spcPct val="0"/>
            </a:spcBef>
            <a:spcAft>
              <a:spcPct val="35000"/>
            </a:spcAft>
          </a:pPr>
          <a:r>
            <a:rPr lang="en-US" sz="6400" kern="1200" dirty="0" smtClean="0"/>
            <a:t>10</a:t>
          </a:r>
          <a:endParaRPr lang="ar-SA" sz="6400" kern="1200" dirty="0"/>
        </a:p>
      </dsp:txBody>
      <dsp:txXfrm>
        <a:off x="1463427" y="2224029"/>
        <a:ext cx="1462683" cy="975121"/>
      </dsp:txXfrm>
    </dsp:sp>
    <dsp:sp modelId="{C9F54DF5-8850-4D71-963B-29F98886A6F0}">
      <dsp:nvSpPr>
        <dsp:cNvPr id="0" name=""/>
        <dsp:cNvSpPr/>
      </dsp:nvSpPr>
      <dsp:spPr>
        <a:xfrm>
          <a:off x="3096756" y="2306915"/>
          <a:ext cx="2023377" cy="80935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kern="1200" dirty="0" smtClean="0">
              <a:latin typeface="Elephant" panose="02020904090505020303" pitchFamily="18" charset="0"/>
              <a:cs typeface="+mj-cs"/>
            </a:rPr>
            <a:t>X</a:t>
          </a:r>
          <a:endParaRPr lang="ar-SA" sz="4900" kern="1200" dirty="0">
            <a:latin typeface="Elephant" panose="02020904090505020303" pitchFamily="18" charset="0"/>
            <a:cs typeface="+mj-cs"/>
          </a:endParaRPr>
        </a:p>
      </dsp:txBody>
      <dsp:txXfrm>
        <a:off x="3501432" y="2306915"/>
        <a:ext cx="1214026" cy="80935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313B757-9ECA-420E-A3E5-3D5CF91E84EE}" type="datetimeFigureOut">
              <a:rPr lang="ar-SA" smtClean="0"/>
              <a:pPr/>
              <a:t>19/11/35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BEC8A1A-86B9-4FC4-81C9-C7F7D0C0630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7BEC8A1A-86B9-4FC4-81C9-C7F7D0C06307}"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02BEBBB3-F1B3-4A20-9BBB-DF7B253CF8EF}" type="datetimeFigureOut">
              <a:rPr lang="ar-SA" smtClean="0"/>
              <a:pPr/>
              <a:t>19/11/35</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7762098-21CF-4F97-8BB9-7F1178AEBE54}" type="slidenum">
              <a:rPr lang="ar-SA" smtClean="0"/>
              <a:pPr/>
              <a:t>‹#›</a:t>
            </a:fld>
            <a:endParaRPr lang="ar-SA"/>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2BEBBB3-F1B3-4A20-9BBB-DF7B253CF8EF}" type="datetimeFigureOut">
              <a:rPr lang="ar-SA" smtClean="0"/>
              <a:pPr/>
              <a:t>19/11/35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762098-21CF-4F97-8BB9-7F1178AEBE5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97762098-21CF-4F97-8BB9-7F1178AEBE54}" type="slidenum">
              <a:rPr lang="ar-SA" smtClean="0"/>
              <a:pPr/>
              <a:t>‹#›</a:t>
            </a:fld>
            <a:endParaRPr lang="ar-SA"/>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2BEBBB3-F1B3-4A20-9BBB-DF7B253CF8EF}" type="datetimeFigureOut">
              <a:rPr lang="ar-SA" smtClean="0"/>
              <a:pPr/>
              <a:t>19/11/35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02BEBBB3-F1B3-4A20-9BBB-DF7B253CF8EF}" type="datetimeFigureOut">
              <a:rPr lang="ar-SA" smtClean="0"/>
              <a:pPr/>
              <a:t>19/11/35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4361688" y="1026372"/>
            <a:ext cx="457200" cy="441325"/>
          </a:xfrm>
        </p:spPr>
        <p:txBody>
          <a:bodyPr/>
          <a:lstStyle/>
          <a:p>
            <a:fld id="{97762098-21CF-4F97-8BB9-7F1178AEBE54}" type="slidenum">
              <a:rPr lang="ar-SA" smtClean="0"/>
              <a:pPr/>
              <a:t>‹#›</a:t>
            </a:fld>
            <a:endParaRPr lang="ar-SA"/>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a:p>
        </p:txBody>
      </p:sp>
      <p:sp>
        <p:nvSpPr>
          <p:cNvPr id="4" name="عنصر نائب للتاريخ 3"/>
          <p:cNvSpPr>
            <a:spLocks noGrp="1"/>
          </p:cNvSpPr>
          <p:nvPr>
            <p:ph type="dt" sz="half" idx="10"/>
          </p:nvPr>
        </p:nvSpPr>
        <p:spPr/>
        <p:txBody>
          <a:bodyPr/>
          <a:lstStyle/>
          <a:p>
            <a:fld id="{02BEBBB3-F1B3-4A20-9BBB-DF7B253CF8EF}" type="datetimeFigureOut">
              <a:rPr lang="ar-SA" smtClean="0"/>
              <a:pPr/>
              <a:t>19/11/35</a:t>
            </a:fld>
            <a:endParaRPr lang="ar-SA"/>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7762098-21CF-4F97-8BB9-7F1178AEBE54}" type="slidenum">
              <a:rPr lang="ar-SA" smtClean="0"/>
              <a:pPr/>
              <a:t>‹#›</a:t>
            </a:fld>
            <a:endParaRPr lang="ar-SA"/>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02BEBBB3-F1B3-4A20-9BBB-DF7B253CF8EF}" type="datetimeFigureOut">
              <a:rPr lang="ar-SA" smtClean="0"/>
              <a:pPr/>
              <a:t>19/11/35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762098-21CF-4F97-8BB9-7F1178AEBE54}" type="slidenum">
              <a:rPr lang="ar-SA" smtClean="0"/>
              <a:pPr/>
              <a:t>‹#›</a:t>
            </a:fld>
            <a:endParaRPr lang="ar-SA"/>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02BEBBB3-F1B3-4A20-9BBB-DF7B253CF8EF}" type="datetimeFigureOut">
              <a:rPr lang="ar-SA" smtClean="0"/>
              <a:pPr/>
              <a:t>19/11/35</a:t>
            </a:fld>
            <a:endParaRPr lang="ar-SA"/>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97762098-21CF-4F97-8BB9-7F1178AEBE54}" type="slidenum">
              <a:rPr lang="ar-SA" smtClean="0"/>
              <a:pPr/>
              <a:t>‹#›</a:t>
            </a:fld>
            <a:endParaRPr lang="ar-SA"/>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2BEBBB3-F1B3-4A20-9BBB-DF7B253CF8EF}" type="datetimeFigureOut">
              <a:rPr lang="ar-SA" smtClean="0"/>
              <a:pPr/>
              <a:t>19/11/35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a:xfrm>
            <a:off x="4343400" y="1036020"/>
            <a:ext cx="457200" cy="441325"/>
          </a:xfrm>
        </p:spPr>
        <p:txBody>
          <a:bodyPr/>
          <a:lstStyle/>
          <a:p>
            <a:fld id="{97762098-21CF-4F97-8BB9-7F1178AEBE5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02BEBBB3-F1B3-4A20-9BBB-DF7B253CF8EF}" type="datetimeFigureOut">
              <a:rPr lang="ar-SA" smtClean="0"/>
              <a:pPr/>
              <a:t>19/11/35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7762098-21CF-4F97-8BB9-7F1178AEBE5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7762098-21CF-4F97-8BB9-7F1178AEBE54}" type="slidenum">
              <a:rPr lang="ar-SA" smtClean="0"/>
              <a:pPr/>
              <a:t>‹#›</a:t>
            </a:fld>
            <a:endParaRPr lang="ar-SA"/>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02BEBBB3-F1B3-4A20-9BBB-DF7B253CF8EF}" type="datetimeFigureOut">
              <a:rPr lang="ar-SA" smtClean="0"/>
              <a:pPr/>
              <a:t>19/11/35</a:t>
            </a:fld>
            <a:endParaRPr lang="ar-SA"/>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97762098-21CF-4F97-8BB9-7F1178AEBE54}" type="slidenum">
              <a:rPr lang="ar-SA" smtClean="0"/>
              <a:pPr/>
              <a:t>‹#›</a:t>
            </a:fld>
            <a:endParaRPr lang="ar-SA"/>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02BEBBB3-F1B3-4A20-9BBB-DF7B253CF8EF}" type="datetimeFigureOut">
              <a:rPr lang="ar-SA" smtClean="0"/>
              <a:pPr/>
              <a:t>19/11/35</a:t>
            </a:fld>
            <a:endParaRPr lang="ar-SA"/>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2BEBBB3-F1B3-4A20-9BBB-DF7B253CF8EF}" type="datetimeFigureOut">
              <a:rPr lang="ar-SA" smtClean="0"/>
              <a:pPr/>
              <a:t>19/11/35</a:t>
            </a:fld>
            <a:endParaRPr lang="ar-SA"/>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7762098-21CF-4F97-8BB9-7F1178AEBE54}" type="slidenum">
              <a:rPr lang="ar-SA" smtClean="0"/>
              <a:pPr/>
              <a:t>‹#›</a:t>
            </a:fld>
            <a:endParaRPr lang="ar-SA"/>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55576" y="1131888"/>
            <a:ext cx="7648953" cy="2123658"/>
          </a:xfrm>
          <a:prstGeom prst="rect">
            <a:avLst/>
          </a:prstGeom>
          <a:noFill/>
        </p:spPr>
        <p:txBody>
          <a:bodyPr wrap="none" lIns="91440" tIns="45720" rIns="91440" bIns="45720">
            <a:spAutoFit/>
          </a:bodyPr>
          <a:lstStyle/>
          <a:p>
            <a:pPr algn="ctr"/>
            <a:r>
              <a:rPr lang="en-GB" sz="4400" b="1" spc="100" dirty="0" smtClean="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rPr>
              <a:t>Vowels, Diphthongs, </a:t>
            </a:r>
            <a:r>
              <a:rPr lang="en-GB" sz="4400" b="1" spc="100" dirty="0" err="1">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rPr>
              <a:t>N</a:t>
            </a:r>
            <a:r>
              <a:rPr lang="en-GB" sz="4400" b="1" spc="100" dirty="0" err="1" smtClean="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rPr>
              <a:t>unation</a:t>
            </a:r>
            <a:endParaRPr lang="en-GB" sz="4400" b="1" spc="100" dirty="0" smtClean="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endParaRPr>
          </a:p>
          <a:p>
            <a:pPr algn="ctr"/>
            <a:r>
              <a:rPr lang="en-GB" sz="4400" b="1" spc="100" dirty="0" smtClean="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rPr>
              <a:t>Stress, Abbreviations and</a:t>
            </a:r>
          </a:p>
          <a:p>
            <a:pPr algn="ctr"/>
            <a:r>
              <a:rPr lang="en-GB" sz="4400" b="1" spc="100" dirty="0" smtClean="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rPr>
              <a:t>Alphabet as Numbers.</a:t>
            </a:r>
            <a:endParaRPr lang="ar-SA" sz="4400" b="1" cap="none" spc="100" dirty="0">
              <a:ln w="18000">
                <a:solidFill>
                  <a:schemeClr val="accent1">
                    <a:satMod val="200000"/>
                    <a:tint val="72000"/>
                  </a:schemeClr>
                </a:solidFill>
                <a:prstDash val="solid"/>
              </a:ln>
              <a:effectLst>
                <a:outerShdw blurRad="25000" dist="20000" dir="16020000" algn="tl">
                  <a:schemeClr val="accent1">
                    <a:satMod val="200000"/>
                    <a:shade val="1000"/>
                    <a:alpha val="60000"/>
                  </a:schemeClr>
                </a:outerShdw>
              </a:effectLst>
            </a:endParaRPr>
          </a:p>
        </p:txBody>
      </p:sp>
    </p:spTree>
    <p:extLst>
      <p:ext uri="{BB962C8B-B14F-4D97-AF65-F5344CB8AC3E}">
        <p14:creationId xmlns="" xmlns:p14="http://schemas.microsoft.com/office/powerpoint/2010/main" val="4213187043"/>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90421" y="2276872"/>
            <a:ext cx="6115778" cy="1862048"/>
          </a:xfrm>
          <a:prstGeom prst="rect">
            <a:avLst/>
          </a:prstGeom>
          <a:noFill/>
        </p:spPr>
        <p:txBody>
          <a:bodyPr wrap="none" lIns="91440" tIns="45720" rIns="91440" bIns="45720">
            <a:spAutoFit/>
          </a:bodyPr>
          <a:lstStyle/>
          <a:p>
            <a:pPr algn="ctr"/>
            <a:r>
              <a:rPr lang="en-GB" sz="11500" b="0" cap="none" spc="0" dirty="0" err="1"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Nunation</a:t>
            </a:r>
            <a:endParaRPr lang="ar-SA" sz="115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3137409229"/>
      </p:ext>
    </p:extLst>
  </p:cSld>
  <p:clrMapOvr>
    <a:masterClrMapping/>
  </p:clrMapOvr>
  <mc:AlternateContent xmlns:mc="http://schemas.openxmlformats.org/markup-compatibility/2006">
    <mc:Choice xmlns="" xmlns:p14="http://schemas.microsoft.com/office/powerpoint/2010/main"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980728"/>
            <a:ext cx="7920880" cy="2062103"/>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rPr>
              <a:t>- Nutation is found at the end of nouns and adjectives when</a:t>
            </a:r>
          </a:p>
          <a:p>
            <a:pPr algn="ctr"/>
            <a:r>
              <a:rPr lang="en-GB" sz="2400" b="1" dirty="0" smtClean="0">
                <a:ln w="17780" cmpd="sng">
                  <a:noFill/>
                  <a:prstDash val="solid"/>
                  <a:miter lim="800000"/>
                </a:ln>
              </a:rPr>
              <a:t>They are </a:t>
            </a:r>
            <a:r>
              <a:rPr lang="en-GB" sz="3200" b="1" dirty="0" smtClean="0">
                <a:ln w="17780" cmpd="sng">
                  <a:noFill/>
                  <a:prstDash val="solid"/>
                  <a:miter lim="800000"/>
                </a:ln>
                <a:solidFill>
                  <a:srgbClr val="FF0000"/>
                </a:solidFill>
              </a:rPr>
              <a:t>indefinite</a:t>
            </a:r>
            <a:r>
              <a:rPr lang="en-GB" sz="2400" b="1" dirty="0" smtClean="0">
                <a:ln w="17780" cmpd="sng">
                  <a:noFill/>
                  <a:prstDash val="solid"/>
                  <a:miter lim="800000"/>
                </a:ln>
              </a:rPr>
              <a:t>.</a:t>
            </a:r>
          </a:p>
          <a:p>
            <a:pPr algn="ctr"/>
            <a:r>
              <a:rPr lang="ar-SA" sz="2400" b="1" dirty="0" smtClean="0">
                <a:ln w="17780" cmpd="sng">
                  <a:noFill/>
                  <a:prstDash val="solid"/>
                  <a:miter lim="800000"/>
                </a:ln>
              </a:rPr>
              <a:t>مثال : فتاةٌ جميلةٌ</a:t>
            </a:r>
            <a:r>
              <a:rPr lang="en-GB" sz="2400" b="1" dirty="0" smtClean="0">
                <a:ln w="17780" cmpd="sng">
                  <a:noFill/>
                  <a:prstDash val="solid"/>
                  <a:miter lim="800000"/>
                </a:ln>
              </a:rPr>
              <a:t>.</a:t>
            </a:r>
          </a:p>
          <a:p>
            <a:pPr algn="ctr"/>
            <a:r>
              <a:rPr lang="en-GB" sz="2400" b="1" dirty="0" smtClean="0">
                <a:ln w="17780" cmpd="sng">
                  <a:noFill/>
                  <a:prstDash val="solid"/>
                  <a:miter lim="800000"/>
                </a:ln>
              </a:rPr>
              <a:t>- It </a:t>
            </a:r>
            <a:r>
              <a:rPr lang="en-GB" sz="2400" b="1" dirty="0">
                <a:ln w="17780" cmpd="sng">
                  <a:noFill/>
                  <a:prstDash val="solid"/>
                  <a:miter lim="800000"/>
                </a:ln>
              </a:rPr>
              <a:t>is indicated using a doubled vowel </a:t>
            </a:r>
            <a:r>
              <a:rPr lang="en-GB" sz="2400" b="1" dirty="0" smtClean="0">
                <a:ln w="17780" cmpd="sng">
                  <a:noFill/>
                  <a:prstDash val="solid"/>
                  <a:miter lim="800000"/>
                </a:ln>
              </a:rPr>
              <a:t>sign.</a:t>
            </a:r>
          </a:p>
          <a:p>
            <a:pPr algn="ctr"/>
            <a:endParaRPr lang="en-GB" sz="2400" b="1" dirty="0">
              <a:ln w="17780" cmpd="sng">
                <a:noFill/>
                <a:prstDash val="solid"/>
                <a:miter lim="800000"/>
              </a:ln>
            </a:endParaRPr>
          </a:p>
        </p:txBody>
      </p:sp>
      <p:sp>
        <p:nvSpPr>
          <p:cNvPr id="3" name="سهم إلى اليسار 2"/>
          <p:cNvSpPr/>
          <p:nvPr/>
        </p:nvSpPr>
        <p:spPr>
          <a:xfrm rot="16200000">
            <a:off x="7179925" y="3076573"/>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4" name="سهم إلى اليسار 3"/>
          <p:cNvSpPr/>
          <p:nvPr/>
        </p:nvSpPr>
        <p:spPr>
          <a:xfrm rot="16200000">
            <a:off x="4349589" y="3070060"/>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5" name="سهم إلى اليسار 4"/>
          <p:cNvSpPr/>
          <p:nvPr/>
        </p:nvSpPr>
        <p:spPr>
          <a:xfrm rot="16200000">
            <a:off x="1569218" y="3086457"/>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6" name="شكل بيضاوي 5"/>
          <p:cNvSpPr/>
          <p:nvPr/>
        </p:nvSpPr>
        <p:spPr>
          <a:xfrm>
            <a:off x="6165742" y="3598131"/>
            <a:ext cx="2648170" cy="2232248"/>
          </a:xfrm>
          <a:prstGeom prst="ellipse">
            <a:avLst/>
          </a:prstGeom>
          <a:solidFill>
            <a:schemeClr val="lt1">
              <a:alpha val="44000"/>
            </a:schemeClr>
          </a:solid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7" name="شكل بيضاوي 6"/>
          <p:cNvSpPr/>
          <p:nvPr/>
        </p:nvSpPr>
        <p:spPr>
          <a:xfrm>
            <a:off x="3319923" y="3624220"/>
            <a:ext cx="2648170" cy="2232248"/>
          </a:xfrm>
          <a:prstGeom prst="ellipse">
            <a:avLst/>
          </a:prstGeom>
          <a:solidFill>
            <a:schemeClr val="lt1">
              <a:alpha val="44000"/>
            </a:schemeClr>
          </a:solid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8" name="شكل بيضاوي 7"/>
          <p:cNvSpPr/>
          <p:nvPr/>
        </p:nvSpPr>
        <p:spPr>
          <a:xfrm>
            <a:off x="539552" y="3614528"/>
            <a:ext cx="2648170" cy="2232248"/>
          </a:xfrm>
          <a:prstGeom prst="ellipse">
            <a:avLst/>
          </a:prstGeom>
          <a:solidFill>
            <a:schemeClr val="lt1">
              <a:alpha val="44000"/>
            </a:schemeClr>
          </a:solid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pic>
        <p:nvPicPr>
          <p:cNvPr id="9" name="صورة 8"/>
          <p:cNvPicPr>
            <a:picLocks noChangeAspect="1"/>
          </p:cNvPicPr>
          <p:nvPr/>
        </p:nvPicPr>
        <p:blipFill rotWithShape="1">
          <a:blip r:embed="rId2">
            <a:extLst>
              <a:ext uri="{28A0092B-C50C-407E-A947-70E740481C1C}">
                <a14:useLocalDpi xmlns="" xmlns:a14="http://schemas.microsoft.com/office/drawing/2010/main" val="0"/>
              </a:ext>
            </a:extLst>
          </a:blip>
          <a:srcRect l="20676" t="-1303" r="64341" b="29408"/>
          <a:stretch/>
        </p:blipFill>
        <p:spPr>
          <a:xfrm>
            <a:off x="7133759" y="3789040"/>
            <a:ext cx="681167" cy="819920"/>
          </a:xfrm>
          <a:prstGeom prst="rect">
            <a:avLst/>
          </a:prstGeom>
        </p:spPr>
      </p:pic>
      <p:sp>
        <p:nvSpPr>
          <p:cNvPr id="10" name="مستطيل 9"/>
          <p:cNvSpPr/>
          <p:nvPr/>
        </p:nvSpPr>
        <p:spPr>
          <a:xfrm>
            <a:off x="6848574" y="4654710"/>
            <a:ext cx="1282506" cy="830997"/>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solidFill>
                  <a:srgbClr val="FF0000"/>
                </a:solidFill>
              </a:rPr>
              <a:t>Sound Un</a:t>
            </a:r>
            <a:endParaRPr lang="en-GB" sz="2400" b="1" dirty="0">
              <a:ln w="17780" cmpd="sng">
                <a:noFill/>
                <a:prstDash val="solid"/>
                <a:miter lim="800000"/>
              </a:ln>
              <a:solidFill>
                <a:srgbClr val="FF0000"/>
              </a:solidFill>
            </a:endParaRPr>
          </a:p>
        </p:txBody>
      </p:sp>
      <p:pic>
        <p:nvPicPr>
          <p:cNvPr id="11" name="صورة 10"/>
          <p:cNvPicPr>
            <a:picLocks noChangeAspect="1"/>
          </p:cNvPicPr>
          <p:nvPr/>
        </p:nvPicPr>
        <p:blipFill rotWithShape="1">
          <a:blip r:embed="rId2">
            <a:extLst>
              <a:ext uri="{28A0092B-C50C-407E-A947-70E740481C1C}">
                <a14:useLocalDpi xmlns="" xmlns:a14="http://schemas.microsoft.com/office/drawing/2010/main" val="0"/>
              </a:ext>
            </a:extLst>
          </a:blip>
          <a:srcRect t="-6524" r="85017" b="34630"/>
          <a:stretch/>
        </p:blipFill>
        <p:spPr>
          <a:xfrm>
            <a:off x="1416122" y="3686649"/>
            <a:ext cx="681167" cy="819920"/>
          </a:xfrm>
          <a:prstGeom prst="rect">
            <a:avLst/>
          </a:prstGeom>
        </p:spPr>
      </p:pic>
      <p:pic>
        <p:nvPicPr>
          <p:cNvPr id="12" name="صورة 11"/>
          <p:cNvPicPr>
            <a:picLocks noChangeAspect="1"/>
          </p:cNvPicPr>
          <p:nvPr/>
        </p:nvPicPr>
        <p:blipFill rotWithShape="1">
          <a:blip r:embed="rId2">
            <a:extLst>
              <a:ext uri="{28A0092B-C50C-407E-A947-70E740481C1C}">
                <a14:useLocalDpi xmlns="" xmlns:a14="http://schemas.microsoft.com/office/drawing/2010/main" val="0"/>
              </a:ext>
            </a:extLst>
          </a:blip>
          <a:srcRect l="211" t="32117" r="84806" b="-4012"/>
          <a:stretch/>
        </p:blipFill>
        <p:spPr>
          <a:xfrm>
            <a:off x="4252562" y="3834790"/>
            <a:ext cx="681167" cy="819920"/>
          </a:xfrm>
          <a:prstGeom prst="rect">
            <a:avLst/>
          </a:prstGeom>
        </p:spPr>
      </p:pic>
      <p:sp>
        <p:nvSpPr>
          <p:cNvPr id="13" name="مستطيل 12"/>
          <p:cNvSpPr/>
          <p:nvPr/>
        </p:nvSpPr>
        <p:spPr>
          <a:xfrm>
            <a:off x="3951892" y="4714255"/>
            <a:ext cx="1282506" cy="830997"/>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solidFill>
                  <a:srgbClr val="FF0000"/>
                </a:solidFill>
              </a:rPr>
              <a:t>Sound </a:t>
            </a:r>
            <a:endParaRPr lang="en-GB" sz="2400" b="1" dirty="0">
              <a:ln w="17780" cmpd="sng">
                <a:noFill/>
                <a:prstDash val="solid"/>
                <a:miter lim="800000"/>
              </a:ln>
              <a:solidFill>
                <a:srgbClr val="FF0000"/>
              </a:solidFill>
            </a:endParaRPr>
          </a:p>
          <a:p>
            <a:pPr algn="ctr"/>
            <a:r>
              <a:rPr lang="en-GB" sz="2400" b="1" dirty="0" smtClean="0">
                <a:ln w="17780" cmpd="sng">
                  <a:noFill/>
                  <a:prstDash val="solid"/>
                  <a:miter lim="800000"/>
                </a:ln>
                <a:solidFill>
                  <a:srgbClr val="FF0000"/>
                </a:solidFill>
              </a:rPr>
              <a:t>in</a:t>
            </a:r>
            <a:endParaRPr lang="en-GB" sz="2400" b="1" dirty="0">
              <a:ln w="17780" cmpd="sng">
                <a:noFill/>
                <a:prstDash val="solid"/>
                <a:miter lim="800000"/>
              </a:ln>
              <a:solidFill>
                <a:srgbClr val="FF0000"/>
              </a:solidFill>
            </a:endParaRPr>
          </a:p>
        </p:txBody>
      </p:sp>
      <p:sp>
        <p:nvSpPr>
          <p:cNvPr id="14" name="مستطيل 13"/>
          <p:cNvSpPr/>
          <p:nvPr/>
        </p:nvSpPr>
        <p:spPr>
          <a:xfrm>
            <a:off x="1115452" y="4654709"/>
            <a:ext cx="1282506" cy="830997"/>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solidFill>
                  <a:srgbClr val="FF0000"/>
                </a:solidFill>
              </a:rPr>
              <a:t>Sound </a:t>
            </a:r>
          </a:p>
          <a:p>
            <a:pPr algn="ctr"/>
            <a:r>
              <a:rPr lang="en-GB" sz="2400" b="1" dirty="0" smtClean="0">
                <a:ln w="17780" cmpd="sng">
                  <a:noFill/>
                  <a:prstDash val="solid"/>
                  <a:miter lim="800000"/>
                </a:ln>
                <a:solidFill>
                  <a:srgbClr val="FF0000"/>
                </a:solidFill>
              </a:rPr>
              <a:t>an</a:t>
            </a:r>
            <a:endParaRPr lang="en-GB" sz="2400" b="1" dirty="0">
              <a:ln w="17780" cmpd="sng">
                <a:noFill/>
                <a:prstDash val="solid"/>
                <a:miter lim="800000"/>
              </a:ln>
              <a:solidFill>
                <a:srgbClr val="FF0000"/>
              </a:solidFill>
            </a:endParaRPr>
          </a:p>
        </p:txBody>
      </p:sp>
    </p:spTree>
    <p:extLst>
      <p:ext uri="{BB962C8B-B14F-4D97-AF65-F5344CB8AC3E}">
        <p14:creationId xmlns="" xmlns:p14="http://schemas.microsoft.com/office/powerpoint/2010/main" val="218312944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rotWithShape="1">
          <a:blip r:embed="rId2" cstate="print">
            <a:extLst>
              <a:ext uri="{28A0092B-C50C-407E-A947-70E740481C1C}">
                <a14:useLocalDpi xmlns="" xmlns:a14="http://schemas.microsoft.com/office/drawing/2010/main" val="0"/>
              </a:ext>
            </a:extLst>
          </a:blip>
          <a:srcRect b="7132"/>
          <a:stretch/>
        </p:blipFill>
        <p:spPr>
          <a:xfrm flipH="1">
            <a:off x="6804248" y="1016733"/>
            <a:ext cx="1917085" cy="1368152"/>
          </a:xfrm>
          <a:prstGeom prst="rect">
            <a:avLst/>
          </a:prstGeom>
        </p:spPr>
      </p:pic>
      <p:sp>
        <p:nvSpPr>
          <p:cNvPr id="3" name="مستطيل 2"/>
          <p:cNvSpPr/>
          <p:nvPr/>
        </p:nvSpPr>
        <p:spPr>
          <a:xfrm>
            <a:off x="7121537" y="1700809"/>
            <a:ext cx="1282506" cy="461665"/>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solidFill>
                  <a:srgbClr val="FF0000"/>
                </a:solidFill>
              </a:rPr>
              <a:t>NOTE</a:t>
            </a:r>
            <a:endParaRPr lang="en-GB" sz="2400" b="1" dirty="0">
              <a:ln w="17780" cmpd="sng">
                <a:noFill/>
                <a:prstDash val="solid"/>
                <a:miter lim="800000"/>
              </a:ln>
              <a:solidFill>
                <a:srgbClr val="FF0000"/>
              </a:solidFill>
            </a:endParaRPr>
          </a:p>
        </p:txBody>
      </p:sp>
      <p:sp>
        <p:nvSpPr>
          <p:cNvPr id="4" name="مستطيل 3"/>
          <p:cNvSpPr/>
          <p:nvPr/>
        </p:nvSpPr>
        <p:spPr>
          <a:xfrm>
            <a:off x="483534" y="980728"/>
            <a:ext cx="6264696" cy="954107"/>
          </a:xfrm>
          <a:prstGeom prst="rect">
            <a:avLst/>
          </a:prstGeom>
          <a:noFill/>
        </p:spPr>
        <p:txBody>
          <a:bodyPr wrap="square" lIns="91440" tIns="45720" rIns="91440" bIns="45720">
            <a:spAutoFit/>
          </a:bodyPr>
          <a:lstStyle/>
          <a:p>
            <a:pPr algn="l"/>
            <a:r>
              <a:rPr lang="en-US" sz="2800" b="1" dirty="0" smtClean="0">
                <a:ln w="17780" cmpd="sng">
                  <a:noFill/>
                  <a:prstDash val="solid"/>
                  <a:miter lim="800000"/>
                </a:ln>
                <a:solidFill>
                  <a:srgbClr val="FF0000"/>
                </a:solidFill>
                <a:effectLst>
                  <a:outerShdw blurRad="38100" dist="38100" dir="2700000" algn="tl">
                    <a:srgbClr val="000000">
                      <a:alpha val="43137"/>
                    </a:srgbClr>
                  </a:outerShdw>
                </a:effectLst>
              </a:rPr>
              <a:t>When the </a:t>
            </a:r>
            <a:r>
              <a:rPr lang="en-US" sz="2800" b="1" dirty="0" err="1" smtClean="0">
                <a:ln w="17780" cmpd="sng">
                  <a:noFill/>
                  <a:prstDash val="solid"/>
                  <a:miter lim="800000"/>
                </a:ln>
                <a:solidFill>
                  <a:srgbClr val="FF0000"/>
                </a:solidFill>
                <a:effectLst>
                  <a:outerShdw blurRad="38100" dist="38100" dir="2700000" algn="tl">
                    <a:srgbClr val="000000">
                      <a:alpha val="43137"/>
                    </a:srgbClr>
                  </a:outerShdw>
                </a:effectLst>
              </a:rPr>
              <a:t>fatha</a:t>
            </a:r>
            <a:r>
              <a:rPr lang="en-US" sz="2800" b="1" dirty="0" smtClean="0">
                <a:ln w="17780" cmpd="sng">
                  <a:noFill/>
                  <a:prstDash val="solid"/>
                  <a:miter lim="800000"/>
                </a:ln>
                <a:solidFill>
                  <a:srgbClr val="FF0000"/>
                </a:solidFill>
                <a:effectLst>
                  <a:outerShdw blurRad="38100" dist="38100" dir="2700000" algn="tl">
                    <a:srgbClr val="000000">
                      <a:alpha val="43137"/>
                    </a:srgbClr>
                  </a:outerShdw>
                </a:effectLst>
              </a:rPr>
              <a:t> is doubled, the letter </a:t>
            </a:r>
            <a:r>
              <a:rPr lang="en-US" sz="2800" b="1" dirty="0" err="1" smtClean="0">
                <a:ln w="17780" cmpd="sng">
                  <a:noFill/>
                  <a:prstDash val="solid"/>
                  <a:miter lim="800000"/>
                </a:ln>
                <a:solidFill>
                  <a:srgbClr val="FF0000"/>
                </a:solidFill>
                <a:effectLst>
                  <a:outerShdw blurRad="38100" dist="38100" dir="2700000" algn="tl">
                    <a:srgbClr val="000000">
                      <a:alpha val="43137"/>
                    </a:srgbClr>
                  </a:outerShdw>
                </a:effectLst>
              </a:rPr>
              <a:t>alif</a:t>
            </a:r>
            <a:r>
              <a:rPr lang="en-US" sz="2800" b="1" dirty="0" smtClean="0">
                <a:ln w="17780" cmpd="sng">
                  <a:noFill/>
                  <a:prstDash val="solid"/>
                  <a:miter lim="800000"/>
                </a:ln>
                <a:solidFill>
                  <a:srgbClr val="FF0000"/>
                </a:solidFill>
                <a:effectLst>
                  <a:outerShdw blurRad="38100" dist="38100" dir="2700000" algn="tl">
                    <a:srgbClr val="000000">
                      <a:alpha val="43137"/>
                    </a:srgbClr>
                  </a:outerShdw>
                </a:effectLst>
              </a:rPr>
              <a:t> is add except for four cases :</a:t>
            </a:r>
            <a:endParaRPr lang="en-GB" sz="2800" b="1" dirty="0">
              <a:ln w="17780" cmpd="sng">
                <a:noFill/>
                <a:prstDash val="solid"/>
                <a:miter lim="800000"/>
              </a:ln>
              <a:solidFill>
                <a:srgbClr val="FF0000"/>
              </a:solidFill>
              <a:effectLst>
                <a:outerShdw blurRad="38100" dist="38100" dir="2700000" algn="tl">
                  <a:srgbClr val="000000">
                    <a:alpha val="43137"/>
                  </a:srgbClr>
                </a:outerShdw>
              </a:effectLst>
            </a:endParaRPr>
          </a:p>
        </p:txBody>
      </p:sp>
      <p:sp>
        <p:nvSpPr>
          <p:cNvPr id="5" name="مستطيل 4"/>
          <p:cNvSpPr/>
          <p:nvPr/>
        </p:nvSpPr>
        <p:spPr>
          <a:xfrm>
            <a:off x="395535" y="2780928"/>
            <a:ext cx="8325797" cy="1938992"/>
          </a:xfrm>
          <a:prstGeom prst="rect">
            <a:avLst/>
          </a:prstGeom>
          <a:noFill/>
        </p:spPr>
        <p:txBody>
          <a:bodyPr wrap="square" lIns="91440" tIns="45720" rIns="91440" bIns="45720">
            <a:spAutoFit/>
          </a:bodyPr>
          <a:lstStyle/>
          <a:p>
            <a:pPr marL="342900" indent="-342900">
              <a:buFontTx/>
              <a:buChar char="-"/>
            </a:pPr>
            <a:r>
              <a:rPr lang="ar-SA" sz="2400" b="1" dirty="0" smtClean="0">
                <a:ln w="17780" cmpd="sng">
                  <a:noFill/>
                  <a:prstDash val="solid"/>
                  <a:miter lim="800000"/>
                </a:ln>
              </a:rPr>
              <a:t>تنتهي الكلمة بالتاء المربوطة ( فاطمة و حمزة و جميلة )</a:t>
            </a:r>
          </a:p>
          <a:p>
            <a:pPr marL="342900" indent="-342900">
              <a:buFontTx/>
              <a:buChar char="-"/>
            </a:pPr>
            <a:r>
              <a:rPr lang="ar-SA" sz="2400" b="1" dirty="0" smtClean="0">
                <a:ln w="17780" cmpd="sng">
                  <a:noFill/>
                  <a:prstDash val="solid"/>
                  <a:miter lim="800000"/>
                </a:ln>
              </a:rPr>
              <a:t>تنتهي الكلمة بألف قائمة أو مقصورة ( عصاوفتى)</a:t>
            </a:r>
          </a:p>
          <a:p>
            <a:pPr marL="342900" indent="-342900">
              <a:buFontTx/>
              <a:buChar char="-"/>
            </a:pPr>
            <a:r>
              <a:rPr lang="ar-SA" sz="2400" b="1" dirty="0" smtClean="0">
                <a:ln w="17780" cmpd="sng">
                  <a:noFill/>
                  <a:prstDash val="solid"/>
                  <a:miter lim="800000"/>
                </a:ln>
              </a:rPr>
              <a:t>تنتهي الكلمة بهمزة قطع ( مبتدأ )</a:t>
            </a:r>
          </a:p>
          <a:p>
            <a:pPr marL="342900" indent="-342900">
              <a:buFontTx/>
              <a:buChar char="-"/>
            </a:pPr>
            <a:r>
              <a:rPr lang="ar-SA" sz="2400" b="1" dirty="0" smtClean="0">
                <a:ln w="17780" cmpd="sng">
                  <a:noFill/>
                  <a:prstDash val="solid"/>
                  <a:miter lim="800000"/>
                </a:ln>
              </a:rPr>
              <a:t>تنتهي الكلمة بهمزة على السطر مسبوقة بألف ممدودة ( سماء و فناء )</a:t>
            </a:r>
            <a:endParaRPr lang="en-GB" sz="2400" b="1" dirty="0">
              <a:ln w="17780" cmpd="sng">
                <a:noFill/>
                <a:prstDash val="solid"/>
                <a:miter lim="800000"/>
              </a:ln>
            </a:endParaRPr>
          </a:p>
        </p:txBody>
      </p:sp>
    </p:spTree>
    <p:extLst>
      <p:ext uri="{BB962C8B-B14F-4D97-AF65-F5344CB8AC3E}">
        <p14:creationId xmlns="" xmlns:p14="http://schemas.microsoft.com/office/powerpoint/2010/main" val="3654274292"/>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01597" y="2276872"/>
            <a:ext cx="4049507" cy="1862048"/>
          </a:xfrm>
          <a:prstGeom prst="rect">
            <a:avLst/>
          </a:prstGeom>
          <a:noFill/>
        </p:spPr>
        <p:txBody>
          <a:bodyPr wrap="none" lIns="91440" tIns="45720" rIns="91440" bIns="45720">
            <a:spAutoFit/>
          </a:bodyPr>
          <a:lstStyle/>
          <a:p>
            <a:pPr algn="ctr"/>
            <a:r>
              <a:rPr lang="en-GB" sz="11500" b="0" cap="none" spc="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Stress</a:t>
            </a:r>
            <a:endParaRPr lang="ar-SA" sz="115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877390168"/>
      </p:ext>
    </p:extLst>
  </p:cSld>
  <p:clrMapOvr>
    <a:masterClrMapping/>
  </p:clrMapOvr>
  <mc:AlternateContent xmlns:mc="http://schemas.openxmlformats.org/markup-compatibility/2006">
    <mc:Choice xmlns=""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304800"/>
            <a:ext cx="7920880" cy="1692771"/>
          </a:xfrm>
          <a:prstGeom prst="rect">
            <a:avLst/>
          </a:prstGeom>
          <a:noFill/>
        </p:spPr>
        <p:txBody>
          <a:bodyPr wrap="square" lIns="91440" tIns="45720" rIns="91440" bIns="45720">
            <a:spAutoFit/>
          </a:bodyPr>
          <a:lstStyle/>
          <a:p>
            <a:pPr algn="ctr"/>
            <a:r>
              <a:rPr lang="en-GB" sz="2800" b="1" dirty="0" smtClean="0">
                <a:ln w="17780" cmpd="sng">
                  <a:noFill/>
                  <a:prstDash val="solid"/>
                  <a:miter lim="800000"/>
                </a:ln>
                <a:solidFill>
                  <a:srgbClr val="C00000"/>
                </a:solidFill>
              </a:rPr>
              <a:t>The Arabic language is a language of syllable length</a:t>
            </a:r>
          </a:p>
          <a:p>
            <a:pPr algn="ctr"/>
            <a:r>
              <a:rPr lang="en-GB" sz="4800" b="1" dirty="0" smtClean="0">
                <a:ln w="17780" cmpd="sng">
                  <a:noFill/>
                  <a:prstDash val="solid"/>
                  <a:miter lim="800000"/>
                </a:ln>
                <a:solidFill>
                  <a:srgbClr val="00B050"/>
                </a:solidFill>
              </a:rPr>
              <a:t>NOT</a:t>
            </a:r>
            <a:r>
              <a:rPr lang="en-GB" sz="3600" b="1" dirty="0" smtClean="0">
                <a:ln w="17780" cmpd="sng">
                  <a:noFill/>
                  <a:prstDash val="solid"/>
                  <a:miter lim="800000"/>
                </a:ln>
                <a:solidFill>
                  <a:srgbClr val="C00000"/>
                </a:solidFill>
              </a:rPr>
              <a:t> stress.</a:t>
            </a:r>
            <a:endParaRPr lang="en-GB" sz="3600" b="1" dirty="0">
              <a:ln w="17780" cmpd="sng">
                <a:noFill/>
                <a:prstDash val="solid"/>
                <a:miter lim="800000"/>
              </a:ln>
              <a:solidFill>
                <a:srgbClr val="C00000"/>
              </a:solidFill>
            </a:endParaRPr>
          </a:p>
        </p:txBody>
      </p:sp>
      <p:sp>
        <p:nvSpPr>
          <p:cNvPr id="3" name="مستطيل 2"/>
          <p:cNvSpPr/>
          <p:nvPr/>
        </p:nvSpPr>
        <p:spPr>
          <a:xfrm>
            <a:off x="835968" y="2204864"/>
            <a:ext cx="7920880" cy="3046988"/>
          </a:xfrm>
          <a:prstGeom prst="rect">
            <a:avLst/>
          </a:prstGeom>
          <a:noFill/>
        </p:spPr>
        <p:txBody>
          <a:bodyPr wrap="square" lIns="91440" tIns="45720" rIns="91440" bIns="45720">
            <a:spAutoFit/>
          </a:bodyPr>
          <a:lstStyle/>
          <a:p>
            <a:pPr algn="l"/>
            <a:r>
              <a:rPr lang="en-GB" sz="3200" b="1" dirty="0" smtClean="0">
                <a:ln w="17780" cmpd="sng">
                  <a:noFill/>
                  <a:prstDash val="solid"/>
                  <a:miter lim="800000"/>
                </a:ln>
              </a:rPr>
              <a:t>While reading Arabic all syllables should be </a:t>
            </a:r>
            <a:endParaRPr lang="ar-SA" sz="3200" b="1" dirty="0" smtClean="0">
              <a:ln w="17780" cmpd="sng">
                <a:noFill/>
                <a:prstDash val="solid"/>
                <a:miter lim="800000"/>
              </a:ln>
            </a:endParaRPr>
          </a:p>
          <a:p>
            <a:pPr algn="l"/>
            <a:r>
              <a:rPr lang="en-GB" sz="3200" b="1" dirty="0" smtClean="0">
                <a:ln w="17780" cmpd="sng">
                  <a:noFill/>
                  <a:prstDash val="solid"/>
                  <a:miter lim="800000"/>
                </a:ln>
              </a:rPr>
              <a:t>given their full length, but no effort should be made to emphasize any syllable at the expense of the other. The result will sound as if some syllable are stronger than others, but this is because of their length. </a:t>
            </a:r>
          </a:p>
        </p:txBody>
      </p:sp>
    </p:spTree>
    <p:extLst>
      <p:ext uri="{BB962C8B-B14F-4D97-AF65-F5344CB8AC3E}">
        <p14:creationId xmlns="" xmlns:p14="http://schemas.microsoft.com/office/powerpoint/2010/main" val="1487496634"/>
      </p:ext>
    </p:extLst>
  </p:cSld>
  <p:clrMapOvr>
    <a:masterClrMapping/>
  </p:clrMapOvr>
  <mc:AlternateContent xmlns:mc="http://schemas.openxmlformats.org/markup-compatibility/2006">
    <mc:Choice xmlns=""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21558" y="2420888"/>
            <a:ext cx="7707559" cy="1569660"/>
          </a:xfrm>
          <a:prstGeom prst="rect">
            <a:avLst/>
          </a:prstGeom>
          <a:noFill/>
        </p:spPr>
        <p:txBody>
          <a:bodyPr wrap="none" lIns="91440" tIns="45720" rIns="91440" bIns="45720">
            <a:spAutoFit/>
          </a:bodyPr>
          <a:lstStyle/>
          <a:p>
            <a:pPr algn="ctr"/>
            <a:r>
              <a:rPr lang="en-GB" sz="960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Abbreviations</a:t>
            </a:r>
            <a:endParaRPr lang="ar-SA" sz="96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371697469"/>
      </p:ext>
    </p:extLst>
  </p:cSld>
  <p:clrMapOvr>
    <a:masterClrMapping/>
  </p:clrMapOvr>
  <mc:AlternateContent xmlns:mc="http://schemas.openxmlformats.org/markup-compatibility/2006">
    <mc:Choice xmlns=""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8750" y="1340768"/>
            <a:ext cx="7920880" cy="1077218"/>
          </a:xfrm>
          <a:prstGeom prst="rect">
            <a:avLst/>
          </a:prstGeom>
          <a:noFill/>
        </p:spPr>
        <p:txBody>
          <a:bodyPr wrap="square" lIns="91440" tIns="45720" rIns="91440" bIns="45720">
            <a:spAutoFit/>
          </a:bodyPr>
          <a:lstStyle/>
          <a:p>
            <a:pPr algn="ctr"/>
            <a:r>
              <a:rPr lang="en-US" sz="3200" b="1" dirty="0" smtClean="0">
                <a:ln w="17780" cmpd="sng">
                  <a:noFill/>
                  <a:prstDash val="solid"/>
                  <a:miter lim="800000"/>
                </a:ln>
              </a:rPr>
              <a:t>As in English language, some abbreviations </a:t>
            </a:r>
            <a:endParaRPr lang="ar-SA" sz="3200" b="1" dirty="0" smtClean="0">
              <a:ln w="17780" cmpd="sng">
                <a:noFill/>
                <a:prstDash val="solid"/>
                <a:miter lim="800000"/>
              </a:ln>
            </a:endParaRPr>
          </a:p>
          <a:p>
            <a:pPr algn="ctr"/>
            <a:r>
              <a:rPr lang="en-US" sz="3200" b="1" dirty="0" smtClean="0">
                <a:ln w="17780" cmpd="sng">
                  <a:noFill/>
                  <a:prstDash val="solid"/>
                  <a:miter lim="800000"/>
                </a:ln>
              </a:rPr>
              <a:t>are used in the Arabic language such as:</a:t>
            </a:r>
            <a:r>
              <a:rPr lang="en-GB" sz="3200" b="1" dirty="0" smtClean="0">
                <a:ln w="17780" cmpd="sng">
                  <a:noFill/>
                  <a:prstDash val="solid"/>
                  <a:miter lim="800000"/>
                </a:ln>
                <a:solidFill>
                  <a:srgbClr val="FF0000"/>
                </a:solidFill>
                <a:latin typeface="GE Unique" pitchFamily="18" charset="-78"/>
                <a:ea typeface="GE Unique" pitchFamily="18" charset="-78"/>
                <a:cs typeface="GE Unique" pitchFamily="18" charset="-78"/>
              </a:rPr>
              <a:t> </a:t>
            </a:r>
          </a:p>
        </p:txBody>
      </p:sp>
      <p:graphicFrame>
        <p:nvGraphicFramePr>
          <p:cNvPr id="3" name="جدول 2"/>
          <p:cNvGraphicFramePr>
            <a:graphicFrameLocks noGrp="1"/>
          </p:cNvGraphicFramePr>
          <p:nvPr>
            <p:extLst>
              <p:ext uri="{D42A27DB-BD31-4B8C-83A1-F6EECF244321}">
                <p14:modId xmlns="" xmlns:p14="http://schemas.microsoft.com/office/powerpoint/2010/main" val="606213987"/>
              </p:ext>
            </p:extLst>
          </p:nvPr>
        </p:nvGraphicFramePr>
        <p:xfrm>
          <a:off x="1219200" y="3200400"/>
          <a:ext cx="6172200" cy="2514601"/>
        </p:xfrm>
        <a:graphic>
          <a:graphicData uri="http://schemas.openxmlformats.org/drawingml/2006/table">
            <a:tbl>
              <a:tblPr rtl="1" firstRow="1" bandRow="1">
                <a:tableStyleId>{5C22544A-7EE6-4342-B048-85BDC9FD1C3A}</a:tableStyleId>
              </a:tblPr>
              <a:tblGrid>
                <a:gridCol w="2057400"/>
                <a:gridCol w="2057400"/>
                <a:gridCol w="2057400"/>
              </a:tblGrid>
              <a:tr h="91837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GB" b="1" dirty="0" smtClean="0">
                          <a:solidFill>
                            <a:schemeClr val="tx1"/>
                          </a:solidFill>
                        </a:rPr>
                        <a:t>Abbreviation</a:t>
                      </a:r>
                      <a:r>
                        <a:rPr lang="en-GB" b="1" baseline="0" dirty="0" smtClean="0">
                          <a:solidFill>
                            <a:schemeClr val="tx1"/>
                          </a:solidFill>
                        </a:rPr>
                        <a:t> in English</a:t>
                      </a:r>
                      <a:endParaRPr lang="ar-SA" b="1" dirty="0" smtClean="0">
                        <a:solidFill>
                          <a:schemeClr val="tx1"/>
                        </a:solidFill>
                      </a:endParaRPr>
                    </a:p>
                  </a:txBody>
                  <a:tcPr/>
                </a:tc>
                <a:tc>
                  <a:txBody>
                    <a:bodyPr/>
                    <a:lstStyle/>
                    <a:p>
                      <a:pPr algn="ctr" rtl="1"/>
                      <a:r>
                        <a:rPr lang="en-GB" b="1" dirty="0" smtClean="0">
                          <a:solidFill>
                            <a:schemeClr val="tx1"/>
                          </a:solidFill>
                        </a:rPr>
                        <a:t>Abbreviation</a:t>
                      </a:r>
                      <a:r>
                        <a:rPr lang="en-GB" b="1" baseline="0" dirty="0" smtClean="0">
                          <a:solidFill>
                            <a:schemeClr val="tx1"/>
                          </a:solidFill>
                        </a:rPr>
                        <a:t> in Arabic</a:t>
                      </a:r>
                      <a:endParaRPr lang="ar-SA" b="1" dirty="0">
                        <a:solidFill>
                          <a:schemeClr val="tx1"/>
                        </a:solidFill>
                      </a:endParaRPr>
                    </a:p>
                  </a:txBody>
                  <a:tcPr/>
                </a:tc>
                <a:tc>
                  <a:txBody>
                    <a:bodyPr/>
                    <a:lstStyle/>
                    <a:p>
                      <a:pPr algn="ctr" rtl="1"/>
                      <a:r>
                        <a:rPr lang="en-GB" b="1" dirty="0" smtClean="0">
                          <a:solidFill>
                            <a:schemeClr val="tx1"/>
                          </a:solidFill>
                        </a:rPr>
                        <a:t>Full word</a:t>
                      </a:r>
                      <a:endParaRPr lang="ar-SA" b="1" dirty="0">
                        <a:solidFill>
                          <a:schemeClr val="tx1"/>
                        </a:solidFill>
                      </a:endParaRPr>
                    </a:p>
                  </a:txBody>
                  <a:tcPr/>
                </a:tc>
              </a:tr>
              <a:tr h="532075">
                <a:tc>
                  <a:txBody>
                    <a:bodyPr/>
                    <a:lstStyle/>
                    <a:p>
                      <a:pPr algn="ctr" rtl="1"/>
                      <a:r>
                        <a:rPr lang="en-GB" b="1" dirty="0" smtClean="0"/>
                        <a:t>m</a:t>
                      </a:r>
                      <a:endParaRPr lang="ar-SA" b="1" dirty="0"/>
                    </a:p>
                  </a:txBody>
                  <a:tcPr/>
                </a:tc>
                <a:tc>
                  <a:txBody>
                    <a:bodyPr/>
                    <a:lstStyle/>
                    <a:p>
                      <a:pPr algn="ctr" rtl="1"/>
                      <a:r>
                        <a:rPr lang="ar-SA" b="1" dirty="0" smtClean="0"/>
                        <a:t>م</a:t>
                      </a:r>
                      <a:endParaRPr lang="ar-SA" b="1" dirty="0"/>
                    </a:p>
                  </a:txBody>
                  <a:tcPr/>
                </a:tc>
                <a:tc>
                  <a:txBody>
                    <a:bodyPr/>
                    <a:lstStyle/>
                    <a:p>
                      <a:pPr algn="ctr" rtl="1"/>
                      <a:r>
                        <a:rPr lang="ar-SA" b="1" dirty="0" smtClean="0"/>
                        <a:t>متر</a:t>
                      </a:r>
                      <a:endParaRPr lang="ar-SA" b="1" dirty="0"/>
                    </a:p>
                  </a:txBody>
                  <a:tcPr/>
                </a:tc>
              </a:tr>
              <a:tr h="532075">
                <a:tc>
                  <a:txBody>
                    <a:bodyPr/>
                    <a:lstStyle/>
                    <a:p>
                      <a:pPr algn="ctr" rtl="1"/>
                      <a:r>
                        <a:rPr lang="en-GB" b="1" dirty="0" smtClean="0"/>
                        <a:t>kg</a:t>
                      </a:r>
                      <a:endParaRPr lang="ar-SA" b="1" dirty="0"/>
                    </a:p>
                  </a:txBody>
                  <a:tcPr/>
                </a:tc>
                <a:tc>
                  <a:txBody>
                    <a:bodyPr/>
                    <a:lstStyle/>
                    <a:p>
                      <a:pPr algn="ctr" rtl="1"/>
                      <a:r>
                        <a:rPr lang="ar-SA" b="1" dirty="0" smtClean="0"/>
                        <a:t>كغ</a:t>
                      </a:r>
                      <a:endParaRPr lang="ar-SA" b="1" dirty="0"/>
                    </a:p>
                  </a:txBody>
                  <a:tcPr/>
                </a:tc>
                <a:tc>
                  <a:txBody>
                    <a:bodyPr/>
                    <a:lstStyle/>
                    <a:p>
                      <a:pPr algn="ctr" rtl="1"/>
                      <a:r>
                        <a:rPr lang="ar-SA" b="1" dirty="0" smtClean="0"/>
                        <a:t>كيلوغرام</a:t>
                      </a:r>
                      <a:endParaRPr lang="ar-SA" b="1" dirty="0"/>
                    </a:p>
                  </a:txBody>
                  <a:tcPr/>
                </a:tc>
              </a:tr>
              <a:tr h="532075">
                <a:tc>
                  <a:txBody>
                    <a:bodyPr/>
                    <a:lstStyle/>
                    <a:p>
                      <a:pPr algn="ctr" rtl="1"/>
                      <a:r>
                        <a:rPr lang="en-US" b="1" dirty="0" smtClean="0"/>
                        <a:t>cm</a:t>
                      </a:r>
                      <a:endParaRPr lang="ar-SA" b="1" dirty="0"/>
                    </a:p>
                  </a:txBody>
                  <a:tcPr/>
                </a:tc>
                <a:tc>
                  <a:txBody>
                    <a:bodyPr/>
                    <a:lstStyle/>
                    <a:p>
                      <a:pPr algn="ctr" rtl="1"/>
                      <a:r>
                        <a:rPr lang="ar-SA" b="1" dirty="0" smtClean="0"/>
                        <a:t>سم</a:t>
                      </a:r>
                      <a:endParaRPr lang="ar-SA" b="1" dirty="0"/>
                    </a:p>
                  </a:txBody>
                  <a:tcPr/>
                </a:tc>
                <a:tc>
                  <a:txBody>
                    <a:bodyPr/>
                    <a:lstStyle/>
                    <a:p>
                      <a:pPr algn="ctr" rtl="1"/>
                      <a:r>
                        <a:rPr lang="ar-SA" b="1" dirty="0" smtClean="0"/>
                        <a:t>سنتيمتر</a:t>
                      </a:r>
                      <a:endParaRPr lang="ar-SA" b="1" dirty="0"/>
                    </a:p>
                  </a:txBody>
                  <a:tcPr/>
                </a:tc>
              </a:tr>
            </a:tbl>
          </a:graphicData>
        </a:graphic>
      </p:graphicFrame>
    </p:spTree>
    <p:extLst>
      <p:ext uri="{BB962C8B-B14F-4D97-AF65-F5344CB8AC3E}">
        <p14:creationId xmlns="" xmlns:p14="http://schemas.microsoft.com/office/powerpoint/2010/main" val="1498544878"/>
      </p:ext>
    </p:extLst>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37875" y="1772816"/>
            <a:ext cx="7490577" cy="3046988"/>
          </a:xfrm>
          <a:prstGeom prst="rect">
            <a:avLst/>
          </a:prstGeom>
          <a:noFill/>
        </p:spPr>
        <p:txBody>
          <a:bodyPr wrap="none" lIns="91440" tIns="45720" rIns="91440" bIns="45720">
            <a:spAutoFit/>
          </a:bodyPr>
          <a:lstStyle/>
          <a:p>
            <a:pPr algn="ctr"/>
            <a:r>
              <a:rPr lang="en-GB" sz="9600" b="0" cap="none" spc="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The Alphabet</a:t>
            </a:r>
          </a:p>
          <a:p>
            <a:pPr algn="ctr"/>
            <a:r>
              <a:rPr lang="en-GB" sz="960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As numbers</a:t>
            </a:r>
            <a:endParaRPr lang="ar-SA" sz="96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1988069834"/>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331707"/>
            <a:ext cx="7920880" cy="1569660"/>
          </a:xfrm>
          <a:prstGeom prst="rect">
            <a:avLst/>
          </a:prstGeom>
          <a:noFill/>
        </p:spPr>
        <p:txBody>
          <a:bodyPr wrap="square" lIns="91440" tIns="45720" rIns="91440" bIns="45720">
            <a:spAutoFit/>
          </a:bodyPr>
          <a:lstStyle/>
          <a:p>
            <a:pPr algn="ctr"/>
            <a:r>
              <a:rPr lang="en-GB" sz="3200" b="1" dirty="0" smtClean="0">
                <a:ln w="17780" cmpd="sng">
                  <a:noFill/>
                  <a:prstDash val="solid"/>
                  <a:miter lim="800000"/>
                </a:ln>
              </a:rPr>
              <a:t>The letters of the Arabic alphabet are sometimes used for numbering. The order followed is found in the following line : </a:t>
            </a:r>
          </a:p>
        </p:txBody>
      </p:sp>
      <p:pic>
        <p:nvPicPr>
          <p:cNvPr id="4" name="صورة 3"/>
          <p:cNvPicPr>
            <a:picLocks noChangeAspect="1"/>
          </p:cNvPicPr>
          <p:nvPr/>
        </p:nvPicPr>
        <p:blipFill rotWithShape="1">
          <a:blip r:embed="rId2">
            <a:extLst>
              <a:ext uri="{28A0092B-C50C-407E-A947-70E740481C1C}">
                <a14:useLocalDpi xmlns="" xmlns:a14="http://schemas.microsoft.com/office/drawing/2010/main" val="0"/>
              </a:ext>
            </a:extLst>
          </a:blip>
          <a:srcRect l="24021" t="21931" r="22887" b="21743"/>
          <a:stretch/>
        </p:blipFill>
        <p:spPr>
          <a:xfrm>
            <a:off x="539552" y="2901367"/>
            <a:ext cx="7920880" cy="2618547"/>
          </a:xfrm>
          <a:prstGeom prst="rect">
            <a:avLst/>
          </a:prstGeom>
        </p:spPr>
      </p:pic>
    </p:spTree>
    <p:extLst>
      <p:ext uri="{BB962C8B-B14F-4D97-AF65-F5344CB8AC3E}">
        <p14:creationId xmlns="" xmlns:p14="http://schemas.microsoft.com/office/powerpoint/2010/main" val="4070123438"/>
      </p:ext>
    </p:extLst>
  </p:cSld>
  <p:clrMapOvr>
    <a:masterClrMapping/>
  </p:clrMapOvr>
  <mc:AlternateContent xmlns:mc="http://schemas.openxmlformats.org/markup-compatibility/2006">
    <mc:Choice xmlns=""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2438400"/>
            <a:ext cx="8774325" cy="1569660"/>
          </a:xfrm>
          <a:prstGeom prst="rect">
            <a:avLst/>
          </a:prstGeom>
          <a:noFill/>
        </p:spPr>
        <p:txBody>
          <a:bodyPr wrap="none" lIns="91440" tIns="45720" rIns="91440" bIns="45720">
            <a:spAutoFit/>
          </a:bodyPr>
          <a:lstStyle/>
          <a:p>
            <a:pPr algn="ctr"/>
            <a:r>
              <a:rPr lang="en-GB" sz="9600" b="0" cap="none" spc="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Roman Numerals</a:t>
            </a:r>
            <a:endParaRPr lang="ar-SA" sz="96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974995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835696" y="2203555"/>
            <a:ext cx="5267148" cy="2215991"/>
          </a:xfrm>
          <a:prstGeom prst="rect">
            <a:avLst/>
          </a:prstGeom>
          <a:noFill/>
        </p:spPr>
        <p:txBody>
          <a:bodyPr wrap="none" lIns="91440" tIns="45720" rIns="91440" bIns="45720">
            <a:spAutoFit/>
          </a:bodyPr>
          <a:lstStyle/>
          <a:p>
            <a:pPr algn="ctr"/>
            <a:r>
              <a:rPr lang="en-GB" sz="1380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Vowels</a:t>
            </a:r>
            <a:endParaRPr lang="ar-SA" sz="138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302201487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58732" y="4221088"/>
            <a:ext cx="7920880" cy="1569660"/>
          </a:xfrm>
          <a:prstGeom prst="rect">
            <a:avLst/>
          </a:prstGeom>
          <a:noFill/>
        </p:spPr>
        <p:txBody>
          <a:bodyPr wrap="square" lIns="91440" tIns="45720" rIns="91440" bIns="45720">
            <a:spAutoFit/>
          </a:bodyPr>
          <a:lstStyle/>
          <a:p>
            <a:pPr algn="ctr"/>
            <a:r>
              <a:rPr lang="en-US" sz="3200" b="1" dirty="0">
                <a:ln w="17780" cmpd="sng">
                  <a:noFill/>
                  <a:prstDash val="solid"/>
                  <a:miter lim="800000"/>
                </a:ln>
              </a:rPr>
              <a:t>the Roman numbers have different shapes, and also have different ways to calculation and knowing a</a:t>
            </a:r>
            <a:r>
              <a:rPr lang="en-US" sz="3200" b="1" dirty="0" smtClean="0">
                <a:ln w="17780" cmpd="sng">
                  <a:noFill/>
                  <a:prstDash val="solid"/>
                  <a:miter lim="800000"/>
                </a:ln>
              </a:rPr>
              <a:t> </a:t>
            </a:r>
            <a:r>
              <a:rPr lang="en-US" sz="3200" b="1" dirty="0">
                <a:ln w="17780" cmpd="sng">
                  <a:noFill/>
                  <a:prstDash val="solid"/>
                  <a:miter lim="800000"/>
                </a:ln>
              </a:rPr>
              <a:t>certain number</a:t>
            </a:r>
            <a:endParaRPr lang="en-GB" sz="3200" b="1" dirty="0" smtClean="0">
              <a:ln w="17780" cmpd="sng">
                <a:noFill/>
                <a:prstDash val="solid"/>
                <a:miter lim="800000"/>
              </a:ln>
            </a:endParaRPr>
          </a:p>
        </p:txBody>
      </p:sp>
      <p:pic>
        <p:nvPicPr>
          <p:cNvPr id="3" name="صورة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05126" y="968530"/>
            <a:ext cx="8228092" cy="3252558"/>
          </a:xfrm>
          <a:prstGeom prst="rect">
            <a:avLst/>
          </a:prstGeom>
        </p:spPr>
      </p:pic>
    </p:spTree>
    <p:extLst>
      <p:ext uri="{BB962C8B-B14F-4D97-AF65-F5344CB8AC3E}">
        <p14:creationId xmlns="" xmlns:p14="http://schemas.microsoft.com/office/powerpoint/2010/main" val="2723343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 xmlns:p14="http://schemas.microsoft.com/office/powerpoint/2010/main" val="957256076"/>
              </p:ext>
            </p:extLst>
          </p:nvPr>
        </p:nvGraphicFramePr>
        <p:xfrm>
          <a:off x="1547664" y="2636912"/>
          <a:ext cx="6096000" cy="3199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2"/>
          <p:cNvSpPr/>
          <p:nvPr/>
        </p:nvSpPr>
        <p:spPr>
          <a:xfrm>
            <a:off x="2156824" y="980728"/>
            <a:ext cx="4859728" cy="830997"/>
          </a:xfrm>
          <a:prstGeom prst="rect">
            <a:avLst/>
          </a:prstGeom>
          <a:noFill/>
        </p:spPr>
        <p:txBody>
          <a:bodyPr wrap="none" lIns="91440" tIns="45720" rIns="91440" bIns="45720">
            <a:spAutoFit/>
          </a:bodyPr>
          <a:lstStyle/>
          <a:p>
            <a:pPr algn="ctr"/>
            <a:r>
              <a:rPr lang="en-GB" sz="4800" b="0" cap="none" spc="0" dirty="0" smtClean="0">
                <a:ln w="18415" cmpd="sng">
                  <a:solidFill>
                    <a:srgbClr val="FFFFFF"/>
                  </a:solidFill>
                  <a:prstDash val="solid"/>
                </a:ln>
                <a:solidFill>
                  <a:srgbClr val="FFFFFF"/>
                </a:solidFill>
                <a:effectLst>
                  <a:glow rad="63500">
                    <a:schemeClr val="accent1">
                      <a:satMod val="175000"/>
                      <a:alpha val="40000"/>
                    </a:schemeClr>
                  </a:glow>
                  <a:outerShdw blurRad="63500" dir="3600000" algn="tl" rotWithShape="0">
                    <a:srgbClr val="000000">
                      <a:alpha val="70000"/>
                    </a:srgbClr>
                  </a:outerShdw>
                </a:effectLst>
              </a:rPr>
              <a:t>The main numbers</a:t>
            </a:r>
            <a:endParaRPr lang="ar-SA" sz="4800" b="0" cap="none" spc="0" dirty="0">
              <a:ln w="18415" cmpd="sng">
                <a:solidFill>
                  <a:srgbClr val="FFFFFF"/>
                </a:solidFill>
                <a:prstDash val="solid"/>
              </a:ln>
              <a:solidFill>
                <a:srgbClr val="FFFFFF"/>
              </a:solidFill>
              <a:effectLst>
                <a:glow rad="63500">
                  <a:schemeClr val="accent1">
                    <a:satMod val="175000"/>
                    <a:alpha val="40000"/>
                  </a:schemeClr>
                </a:glow>
                <a:outerShdw blurRad="63500" dir="3600000" algn="tl" rotWithShape="0">
                  <a:srgbClr val="000000">
                    <a:alpha val="70000"/>
                  </a:srgbClr>
                </a:outerShdw>
              </a:effectLst>
            </a:endParaRPr>
          </a:p>
        </p:txBody>
      </p:sp>
      <p:sp>
        <p:nvSpPr>
          <p:cNvPr id="4" name="مستطيل 3"/>
          <p:cNvSpPr/>
          <p:nvPr/>
        </p:nvSpPr>
        <p:spPr>
          <a:xfrm>
            <a:off x="179512" y="3212976"/>
            <a:ext cx="2342308" cy="1446550"/>
          </a:xfrm>
          <a:prstGeom prst="rect">
            <a:avLst/>
          </a:prstGeom>
          <a:noFill/>
        </p:spPr>
        <p:txBody>
          <a:bodyPr wrap="none" lIns="91440" tIns="45720" rIns="91440" bIns="45720">
            <a:spAutoFit/>
          </a:bodyPr>
          <a:lstStyle/>
          <a:p>
            <a:pPr algn="ctr"/>
            <a:r>
              <a:rPr lang="en-GB" sz="4400" dirty="0" smtClean="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rPr>
              <a:t>English</a:t>
            </a:r>
          </a:p>
          <a:p>
            <a:pPr algn="ctr"/>
            <a:r>
              <a:rPr lang="en-GB" sz="4400" dirty="0" smtClean="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rPr>
              <a:t> numbers</a:t>
            </a:r>
            <a:endParaRPr lang="ar-SA" sz="4400" b="0" cap="none" spc="0" dirty="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endParaRPr>
          </a:p>
        </p:txBody>
      </p:sp>
      <p:sp>
        <p:nvSpPr>
          <p:cNvPr id="5" name="مستطيل 4"/>
          <p:cNvSpPr/>
          <p:nvPr/>
        </p:nvSpPr>
        <p:spPr>
          <a:xfrm>
            <a:off x="6588224" y="3212976"/>
            <a:ext cx="2342308" cy="1446550"/>
          </a:xfrm>
          <a:prstGeom prst="rect">
            <a:avLst/>
          </a:prstGeom>
          <a:noFill/>
        </p:spPr>
        <p:txBody>
          <a:bodyPr wrap="none" lIns="91440" tIns="45720" rIns="91440" bIns="45720">
            <a:spAutoFit/>
          </a:bodyPr>
          <a:lstStyle/>
          <a:p>
            <a:pPr algn="ctr"/>
            <a:r>
              <a:rPr lang="en-GB" sz="4400" dirty="0" smtClean="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rPr>
              <a:t>Roman</a:t>
            </a:r>
          </a:p>
          <a:p>
            <a:pPr algn="ctr"/>
            <a:r>
              <a:rPr lang="en-GB" sz="4400" dirty="0" smtClean="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rPr>
              <a:t> numbers</a:t>
            </a:r>
            <a:endParaRPr lang="ar-SA" sz="4400" b="0" cap="none" spc="0" dirty="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839229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48590" y="1052736"/>
            <a:ext cx="7920880" cy="830997"/>
          </a:xfrm>
          <a:prstGeom prst="rect">
            <a:avLst/>
          </a:prstGeom>
          <a:noFill/>
        </p:spPr>
        <p:txBody>
          <a:bodyPr wrap="square" lIns="91440" tIns="45720" rIns="91440" bIns="45720">
            <a:spAutoFit/>
          </a:bodyPr>
          <a:lstStyle/>
          <a:p>
            <a:pPr algn="ctr"/>
            <a:r>
              <a:rPr lang="en-GB" sz="2400" b="1" dirty="0" smtClean="0">
                <a:ln w="17780" cmpd="sng">
                  <a:noFill/>
                  <a:prstDash val="solid"/>
                  <a:miter lim="800000"/>
                </a:ln>
                <a:solidFill>
                  <a:srgbClr val="FF0000"/>
                </a:solidFill>
              </a:rPr>
              <a:t>We can find the rest of numbers by</a:t>
            </a:r>
            <a:r>
              <a:rPr lang="en-US" sz="2400" b="1" dirty="0" smtClean="0">
                <a:ln w="17780" cmpd="sng">
                  <a:noFill/>
                  <a:prstDash val="solid"/>
                  <a:miter lim="800000"/>
                </a:ln>
                <a:solidFill>
                  <a:srgbClr val="FF0000"/>
                </a:solidFill>
              </a:rPr>
              <a:t> adding </a:t>
            </a:r>
            <a:r>
              <a:rPr lang="en-US" sz="2400" b="1" dirty="0">
                <a:ln w="17780" cmpd="sng">
                  <a:noFill/>
                  <a:prstDash val="solid"/>
                  <a:miter lim="800000"/>
                </a:ln>
                <a:solidFill>
                  <a:srgbClr val="FF0000"/>
                </a:solidFill>
              </a:rPr>
              <a:t>and </a:t>
            </a:r>
            <a:r>
              <a:rPr lang="en-US" sz="2400" b="1" dirty="0" smtClean="0">
                <a:ln w="17780" cmpd="sng">
                  <a:noFill/>
                  <a:prstDash val="solid"/>
                  <a:miter lim="800000"/>
                </a:ln>
                <a:solidFill>
                  <a:srgbClr val="FF0000"/>
                </a:solidFill>
              </a:rPr>
              <a:t>subtracting </a:t>
            </a:r>
            <a:r>
              <a:rPr lang="en-GB" sz="2400" b="1" dirty="0" smtClean="0">
                <a:ln w="17780" cmpd="sng">
                  <a:noFill/>
                  <a:prstDash val="solid"/>
                  <a:miter lim="800000"/>
                </a:ln>
                <a:solidFill>
                  <a:srgbClr val="FF0000"/>
                </a:solidFill>
              </a:rPr>
              <a:t> </a:t>
            </a:r>
            <a:r>
              <a:rPr lang="en-US" sz="2400" b="1" dirty="0" smtClean="0">
                <a:ln w="17780" cmpd="sng">
                  <a:noFill/>
                  <a:prstDash val="solid"/>
                  <a:miter lim="800000"/>
                </a:ln>
                <a:solidFill>
                  <a:srgbClr val="FF0000"/>
                </a:solidFill>
              </a:rPr>
              <a:t> the </a:t>
            </a:r>
            <a:r>
              <a:rPr lang="en-US" sz="2400" b="1" dirty="0">
                <a:ln w="17780" cmpd="sng">
                  <a:noFill/>
                  <a:prstDash val="solid"/>
                  <a:miter lim="800000"/>
                </a:ln>
                <a:solidFill>
                  <a:srgbClr val="FF0000"/>
                </a:solidFill>
              </a:rPr>
              <a:t>main </a:t>
            </a:r>
            <a:r>
              <a:rPr lang="en-US" sz="2400" b="1" dirty="0" smtClean="0">
                <a:ln w="17780" cmpd="sng">
                  <a:noFill/>
                  <a:prstDash val="solid"/>
                  <a:miter lim="800000"/>
                </a:ln>
                <a:solidFill>
                  <a:srgbClr val="FF0000"/>
                </a:solidFill>
              </a:rPr>
              <a:t>numbers with each others</a:t>
            </a:r>
            <a:endParaRPr lang="en-GB" sz="2400" b="1" dirty="0" smtClean="0">
              <a:ln w="17780" cmpd="sng">
                <a:noFill/>
                <a:prstDash val="solid"/>
                <a:miter lim="800000"/>
              </a:ln>
              <a:solidFill>
                <a:srgbClr val="FF0000"/>
              </a:solidFill>
            </a:endParaRPr>
          </a:p>
        </p:txBody>
      </p:sp>
      <p:sp>
        <p:nvSpPr>
          <p:cNvPr id="5" name="شارة رتبة 4"/>
          <p:cNvSpPr/>
          <p:nvPr/>
        </p:nvSpPr>
        <p:spPr>
          <a:xfrm>
            <a:off x="2383453" y="2086630"/>
            <a:ext cx="1647146" cy="8093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dirty="0" smtClean="0">
                <a:latin typeface="Elephant" panose="02020904090505020303" pitchFamily="18" charset="0"/>
                <a:cs typeface="+mj-cs"/>
              </a:rPr>
              <a:t>1</a:t>
            </a:r>
            <a:r>
              <a:rPr lang="en-US" sz="4900" kern="1200" dirty="0" smtClean="0">
                <a:latin typeface="Elephant" panose="02020904090505020303" pitchFamily="18" charset="0"/>
                <a:cs typeface="+mj-cs"/>
              </a:rPr>
              <a:t>+1 </a:t>
            </a:r>
            <a:endParaRPr lang="ar-SA" sz="4900" kern="1200" dirty="0">
              <a:latin typeface="Elephant" panose="02020904090505020303" pitchFamily="18" charset="0"/>
              <a:cs typeface="+mj-cs"/>
            </a:endParaRPr>
          </a:p>
        </p:txBody>
      </p:sp>
      <p:sp>
        <p:nvSpPr>
          <p:cNvPr id="6" name="سهم إلى اليمين 5"/>
          <p:cNvSpPr/>
          <p:nvPr/>
        </p:nvSpPr>
        <p:spPr>
          <a:xfrm>
            <a:off x="3995936" y="1997717"/>
            <a:ext cx="1647146" cy="855465"/>
          </a:xfrm>
          <a:prstGeom prst="rightArrow">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7" name="شارة رتبة 4"/>
          <p:cNvSpPr/>
          <p:nvPr/>
        </p:nvSpPr>
        <p:spPr>
          <a:xfrm>
            <a:off x="5220072" y="2078690"/>
            <a:ext cx="2448272" cy="8093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dirty="0" smtClean="0">
                <a:latin typeface="Elephant" panose="02020904090505020303" pitchFamily="18" charset="0"/>
                <a:cs typeface="+mj-cs"/>
              </a:rPr>
              <a:t>I+I</a:t>
            </a:r>
            <a:r>
              <a:rPr lang="en-US" sz="4900" kern="1200" dirty="0" smtClean="0">
                <a:latin typeface="Elephant" panose="02020904090505020303" pitchFamily="18" charset="0"/>
                <a:cs typeface="+mj-cs"/>
              </a:rPr>
              <a:t> </a:t>
            </a:r>
            <a:endParaRPr lang="ar-SA" sz="4900" kern="1200" dirty="0">
              <a:latin typeface="Elephant" panose="02020904090505020303" pitchFamily="18" charset="0"/>
              <a:cs typeface="+mj-cs"/>
            </a:endParaRPr>
          </a:p>
        </p:txBody>
      </p:sp>
      <p:sp>
        <p:nvSpPr>
          <p:cNvPr id="8" name="شارة رتبة 4"/>
          <p:cNvSpPr/>
          <p:nvPr/>
        </p:nvSpPr>
        <p:spPr>
          <a:xfrm>
            <a:off x="1093777" y="2078690"/>
            <a:ext cx="1647146" cy="8093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dirty="0" smtClean="0">
                <a:latin typeface="Elephant" panose="02020904090505020303" pitchFamily="18" charset="0"/>
                <a:cs typeface="+mj-cs"/>
              </a:rPr>
              <a:t>2 =</a:t>
            </a:r>
            <a:endParaRPr lang="ar-SA" sz="4900" kern="1200" dirty="0">
              <a:latin typeface="Elephant" panose="02020904090505020303" pitchFamily="18" charset="0"/>
              <a:cs typeface="+mj-cs"/>
            </a:endParaRPr>
          </a:p>
        </p:txBody>
      </p:sp>
      <p:sp>
        <p:nvSpPr>
          <p:cNvPr id="9" name="شارة رتبة 4"/>
          <p:cNvSpPr/>
          <p:nvPr/>
        </p:nvSpPr>
        <p:spPr>
          <a:xfrm>
            <a:off x="6660232" y="2086629"/>
            <a:ext cx="1647146" cy="8093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900" dirty="0" smtClean="0">
                <a:latin typeface="Elephant" panose="02020904090505020303" pitchFamily="18" charset="0"/>
                <a:cs typeface="+mj-cs"/>
              </a:rPr>
              <a:t> =II</a:t>
            </a:r>
            <a:endParaRPr lang="ar-SA" sz="4900" kern="1200" dirty="0">
              <a:latin typeface="Elephant" panose="02020904090505020303" pitchFamily="18" charset="0"/>
              <a:cs typeface="+mj-cs"/>
            </a:endParaRPr>
          </a:p>
        </p:txBody>
      </p:sp>
      <p:sp>
        <p:nvSpPr>
          <p:cNvPr id="10" name="مستطيل 9"/>
          <p:cNvSpPr/>
          <p:nvPr/>
        </p:nvSpPr>
        <p:spPr>
          <a:xfrm>
            <a:off x="700990" y="3645024"/>
            <a:ext cx="7920880" cy="1938992"/>
          </a:xfrm>
          <a:prstGeom prst="rect">
            <a:avLst/>
          </a:prstGeom>
          <a:noFill/>
        </p:spPr>
        <p:txBody>
          <a:bodyPr wrap="square" lIns="91440" tIns="45720" rIns="91440" bIns="45720">
            <a:spAutoFit/>
          </a:bodyPr>
          <a:lstStyle/>
          <a:p>
            <a:pPr algn="ctr"/>
            <a:r>
              <a:rPr lang="en-GB" sz="4000" b="1" dirty="0" smtClean="0">
                <a:ln w="17780" cmpd="sng">
                  <a:noFill/>
                  <a:prstDash val="solid"/>
                  <a:miter lim="800000"/>
                </a:ln>
                <a:solidFill>
                  <a:srgbClr val="FF0000"/>
                </a:solidFill>
              </a:rPr>
              <a:t>And the same way with number</a:t>
            </a:r>
          </a:p>
          <a:p>
            <a:pPr algn="ctr"/>
            <a:r>
              <a:rPr lang="en-GB" sz="8000" b="1" dirty="0" smtClean="0">
                <a:ln w="17780" cmpd="sng">
                  <a:noFill/>
                  <a:prstDash val="solid"/>
                  <a:miter lim="800000"/>
                </a:ln>
                <a:solidFill>
                  <a:srgbClr val="FF0000"/>
                </a:solidFill>
              </a:rPr>
              <a:t> 3</a:t>
            </a:r>
          </a:p>
        </p:txBody>
      </p:sp>
    </p:spTree>
    <p:extLst>
      <p:ext uri="{BB962C8B-B14F-4D97-AF65-F5344CB8AC3E}">
        <p14:creationId xmlns="" xmlns:p14="http://schemas.microsoft.com/office/powerpoint/2010/main" val="747589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48590" y="1052736"/>
            <a:ext cx="7920880" cy="830997"/>
          </a:xfrm>
          <a:prstGeom prst="rect">
            <a:avLst/>
          </a:prstGeom>
          <a:noFill/>
        </p:spPr>
        <p:txBody>
          <a:bodyPr wrap="square" lIns="91440" tIns="45720" rIns="91440" bIns="45720">
            <a:spAutoFit/>
          </a:bodyPr>
          <a:lstStyle/>
          <a:p>
            <a:pPr algn="l"/>
            <a:r>
              <a:rPr lang="en-US" sz="2400" b="1" dirty="0" smtClean="0">
                <a:ln w="17780" cmpd="sng">
                  <a:noFill/>
                  <a:prstDash val="solid"/>
                  <a:miter lim="800000"/>
                </a:ln>
                <a:solidFill>
                  <a:srgbClr val="FF0000"/>
                </a:solidFill>
              </a:rPr>
              <a:t>But from number 4 until number 8, there are two different ways to knowing them:</a:t>
            </a:r>
            <a:endParaRPr lang="en-GB" sz="2400" b="1" dirty="0" smtClean="0">
              <a:ln w="17780" cmpd="sng">
                <a:noFill/>
                <a:prstDash val="solid"/>
                <a:miter lim="800000"/>
              </a:ln>
              <a:solidFill>
                <a:srgbClr val="FF0000"/>
              </a:solidFill>
            </a:endParaRPr>
          </a:p>
        </p:txBody>
      </p:sp>
      <p:sp>
        <p:nvSpPr>
          <p:cNvPr id="3" name="شارة رتبة 4"/>
          <p:cNvSpPr/>
          <p:nvPr/>
        </p:nvSpPr>
        <p:spPr>
          <a:xfrm>
            <a:off x="3273670" y="3212976"/>
            <a:ext cx="2470719"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11500" dirty="0" smtClean="0">
                <a:latin typeface="Elephant" panose="02020904090505020303" pitchFamily="18" charset="0"/>
                <a:cs typeface="+mj-cs"/>
              </a:rPr>
              <a:t>IV</a:t>
            </a:r>
            <a:endParaRPr lang="ar-SA" sz="11500" kern="1200" dirty="0">
              <a:latin typeface="Elephant" panose="02020904090505020303" pitchFamily="18" charset="0"/>
              <a:cs typeface="+mj-cs"/>
            </a:endParaRPr>
          </a:p>
        </p:txBody>
      </p:sp>
      <p:sp>
        <p:nvSpPr>
          <p:cNvPr id="4" name="مستطيل 3"/>
          <p:cNvSpPr/>
          <p:nvPr/>
        </p:nvSpPr>
        <p:spPr>
          <a:xfrm>
            <a:off x="395536" y="1883733"/>
            <a:ext cx="7920880" cy="646331"/>
          </a:xfrm>
          <a:prstGeom prst="rect">
            <a:avLst/>
          </a:prstGeom>
          <a:noFill/>
        </p:spPr>
        <p:txBody>
          <a:bodyPr wrap="square" lIns="91440" tIns="45720" rIns="91440" bIns="45720">
            <a:spAutoFit/>
          </a:bodyPr>
          <a:lstStyle/>
          <a:p>
            <a:pPr algn="ctr"/>
            <a:r>
              <a:rPr lang="en-GB" b="1" dirty="0" smtClean="0">
                <a:ln w="17780" cmpd="sng">
                  <a:noFill/>
                  <a:prstDash val="solid"/>
                  <a:miter lim="800000"/>
                </a:ln>
              </a:rPr>
              <a:t>1- if the number I in the left side of number V that means subtract number one from number five, and the total is number  four. </a:t>
            </a:r>
          </a:p>
        </p:txBody>
      </p:sp>
      <p:sp>
        <p:nvSpPr>
          <p:cNvPr id="8" name="سهم منحني إلى الأسفل 7"/>
          <p:cNvSpPr/>
          <p:nvPr/>
        </p:nvSpPr>
        <p:spPr>
          <a:xfrm rot="10800000" flipH="1">
            <a:off x="3838437" y="3959991"/>
            <a:ext cx="1341186" cy="948159"/>
          </a:xfrm>
          <a:prstGeom prst="curvedDownArrow">
            <a:avLst>
              <a:gd name="adj1" fmla="val 18760"/>
              <a:gd name="adj2" fmla="val 52083"/>
              <a:gd name="adj3" fmla="val 49188"/>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شارة رتبة 4"/>
          <p:cNvSpPr/>
          <p:nvPr/>
        </p:nvSpPr>
        <p:spPr>
          <a:xfrm>
            <a:off x="3418778" y="4495375"/>
            <a:ext cx="1874395" cy="2160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11500" dirty="0">
                <a:solidFill>
                  <a:srgbClr val="FF0000"/>
                </a:solidFill>
                <a:latin typeface="Elephant" panose="02020904090505020303" pitchFamily="18" charset="0"/>
                <a:cs typeface="+mj-cs"/>
              </a:rPr>
              <a:t>_</a:t>
            </a:r>
            <a:endParaRPr lang="ar-SA" sz="11500" kern="1200" dirty="0">
              <a:solidFill>
                <a:srgbClr val="FF0000"/>
              </a:solidFill>
              <a:latin typeface="Elephant" panose="02020904090505020303" pitchFamily="18" charset="0"/>
              <a:cs typeface="+mj-cs"/>
            </a:endParaRPr>
          </a:p>
        </p:txBody>
      </p:sp>
    </p:spTree>
    <p:extLst>
      <p:ext uri="{BB962C8B-B14F-4D97-AF65-F5344CB8AC3E}">
        <p14:creationId xmlns="" xmlns:p14="http://schemas.microsoft.com/office/powerpoint/2010/main" val="2219518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205249"/>
            <a:ext cx="7920880" cy="646331"/>
          </a:xfrm>
          <a:prstGeom prst="rect">
            <a:avLst/>
          </a:prstGeom>
          <a:noFill/>
        </p:spPr>
        <p:txBody>
          <a:bodyPr wrap="square" lIns="91440" tIns="45720" rIns="91440" bIns="45720">
            <a:spAutoFit/>
          </a:bodyPr>
          <a:lstStyle/>
          <a:p>
            <a:pPr algn="ctr"/>
            <a:r>
              <a:rPr lang="en-GB" b="1" dirty="0">
                <a:ln w="17780" cmpd="sng">
                  <a:noFill/>
                  <a:prstDash val="solid"/>
                  <a:miter lim="800000"/>
                </a:ln>
              </a:rPr>
              <a:t>2</a:t>
            </a:r>
            <a:r>
              <a:rPr lang="en-GB" b="1" smtClean="0">
                <a:ln w="17780" cmpd="sng">
                  <a:noFill/>
                  <a:prstDash val="solid"/>
                  <a:miter lim="800000"/>
                </a:ln>
              </a:rPr>
              <a:t>- </a:t>
            </a:r>
            <a:r>
              <a:rPr lang="en-GB" b="1" dirty="0" smtClean="0">
                <a:ln w="17780" cmpd="sng">
                  <a:noFill/>
                  <a:prstDash val="solid"/>
                  <a:miter lim="800000"/>
                </a:ln>
              </a:rPr>
              <a:t>if the number I in the right side of number V that means add number one to number five, and the total is number six. </a:t>
            </a:r>
          </a:p>
        </p:txBody>
      </p:sp>
      <p:sp>
        <p:nvSpPr>
          <p:cNvPr id="3" name="شارة رتبة 4"/>
          <p:cNvSpPr/>
          <p:nvPr/>
        </p:nvSpPr>
        <p:spPr>
          <a:xfrm>
            <a:off x="3264632" y="2780928"/>
            <a:ext cx="2470719"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11500" dirty="0" smtClean="0">
                <a:latin typeface="Elephant" panose="02020904090505020303" pitchFamily="18" charset="0"/>
                <a:cs typeface="+mj-cs"/>
              </a:rPr>
              <a:t>VI</a:t>
            </a:r>
            <a:endParaRPr lang="ar-SA" sz="11500" kern="1200" dirty="0">
              <a:latin typeface="Elephant" panose="02020904090505020303" pitchFamily="18" charset="0"/>
              <a:cs typeface="+mj-cs"/>
            </a:endParaRPr>
          </a:p>
        </p:txBody>
      </p:sp>
      <p:sp>
        <p:nvSpPr>
          <p:cNvPr id="4" name="سهم منحني إلى الأسفل 3"/>
          <p:cNvSpPr/>
          <p:nvPr/>
        </p:nvSpPr>
        <p:spPr>
          <a:xfrm rot="10800000">
            <a:off x="3874524" y="3502997"/>
            <a:ext cx="1250936" cy="948159"/>
          </a:xfrm>
          <a:prstGeom prst="curvedDownArrow">
            <a:avLst>
              <a:gd name="adj1" fmla="val 18760"/>
              <a:gd name="adj2" fmla="val 52083"/>
              <a:gd name="adj3" fmla="val 49188"/>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شارة رتبة 4"/>
          <p:cNvSpPr/>
          <p:nvPr/>
        </p:nvSpPr>
        <p:spPr>
          <a:xfrm>
            <a:off x="3562793" y="5047952"/>
            <a:ext cx="1874395" cy="2160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11500" dirty="0" smtClean="0">
                <a:solidFill>
                  <a:srgbClr val="FF0000"/>
                </a:solidFill>
                <a:latin typeface="Elephant" panose="02020904090505020303" pitchFamily="18" charset="0"/>
                <a:cs typeface="+mj-cs"/>
              </a:rPr>
              <a:t>+</a:t>
            </a:r>
            <a:endParaRPr lang="ar-SA" sz="11500" kern="1200" dirty="0">
              <a:solidFill>
                <a:srgbClr val="FF0000"/>
              </a:solidFill>
              <a:latin typeface="Elephant" panose="02020904090505020303" pitchFamily="18" charset="0"/>
              <a:cs typeface="+mj-cs"/>
            </a:endParaRPr>
          </a:p>
        </p:txBody>
      </p:sp>
    </p:spTree>
    <p:extLst>
      <p:ext uri="{BB962C8B-B14F-4D97-AF65-F5344CB8AC3E}">
        <p14:creationId xmlns="" xmlns:p14="http://schemas.microsoft.com/office/powerpoint/2010/main" val="1448794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48590" y="1052736"/>
            <a:ext cx="7920880" cy="1938992"/>
          </a:xfrm>
          <a:prstGeom prst="rect">
            <a:avLst/>
          </a:prstGeom>
          <a:noFill/>
        </p:spPr>
        <p:txBody>
          <a:bodyPr wrap="square" lIns="91440" tIns="45720" rIns="91440" bIns="45720">
            <a:spAutoFit/>
          </a:bodyPr>
          <a:lstStyle/>
          <a:p>
            <a:pPr algn="l"/>
            <a:r>
              <a:rPr lang="en-US" sz="2400" b="1" dirty="0">
                <a:ln w="17780" cmpd="sng">
                  <a:noFill/>
                  <a:prstDash val="solid"/>
                  <a:miter lim="800000"/>
                </a:ln>
              </a:rPr>
              <a:t>We use the same ways with the numbers from 9 until 12 , but </a:t>
            </a:r>
            <a:r>
              <a:rPr lang="en-US" sz="2400" b="1" dirty="0" smtClean="0">
                <a:ln w="17780" cmpd="sng">
                  <a:noFill/>
                  <a:prstDash val="solid"/>
                  <a:miter lim="800000"/>
                </a:ln>
              </a:rPr>
              <a:t>we will replace number </a:t>
            </a:r>
            <a:r>
              <a:rPr lang="en-US" sz="2400" b="1" dirty="0">
                <a:ln w="17780" cmpd="sng">
                  <a:noFill/>
                  <a:prstDash val="solid"/>
                  <a:miter lim="800000"/>
                </a:ln>
              </a:rPr>
              <a:t>V </a:t>
            </a:r>
            <a:r>
              <a:rPr lang="en-US" sz="2400" b="1" dirty="0" smtClean="0">
                <a:ln w="17780" cmpd="sng">
                  <a:noFill/>
                  <a:prstDash val="solid"/>
                  <a:miter lim="800000"/>
                </a:ln>
              </a:rPr>
              <a:t>with number </a:t>
            </a:r>
            <a:r>
              <a:rPr lang="en-US" sz="2400" b="1" dirty="0">
                <a:ln w="17780" cmpd="sng">
                  <a:noFill/>
                  <a:prstDash val="solid"/>
                  <a:miter lim="800000"/>
                </a:ln>
              </a:rPr>
              <a:t>X ( because the English numbers are increasing and also the roman numbers will be increased )</a:t>
            </a:r>
          </a:p>
          <a:p>
            <a:pPr algn="l"/>
            <a:endParaRPr lang="en-GB" sz="2400" b="1" dirty="0" smtClean="0">
              <a:ln w="17780" cmpd="sng">
                <a:noFill/>
                <a:prstDash val="solid"/>
                <a:miter lim="800000"/>
              </a:ln>
              <a:solidFill>
                <a:srgbClr val="FF0000"/>
              </a:solidFill>
            </a:endParaRPr>
          </a:p>
        </p:txBody>
      </p:sp>
      <p:sp>
        <p:nvSpPr>
          <p:cNvPr id="7" name="مستطيل مستدير الزوايا 6"/>
          <p:cNvSpPr/>
          <p:nvPr/>
        </p:nvSpPr>
        <p:spPr>
          <a:xfrm>
            <a:off x="755576" y="2708920"/>
            <a:ext cx="2952328" cy="2664296"/>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
        <p:nvSpPr>
          <p:cNvPr id="3" name="شارة رتبة 4"/>
          <p:cNvSpPr/>
          <p:nvPr/>
        </p:nvSpPr>
        <p:spPr>
          <a:xfrm>
            <a:off x="1103682" y="3753036"/>
            <a:ext cx="3093098"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800" kern="1200" dirty="0" smtClean="0">
                <a:latin typeface="Elephant" panose="02020904090505020303" pitchFamily="18" charset="0"/>
                <a:cs typeface="+mj-cs"/>
              </a:rPr>
              <a:t>= 9</a:t>
            </a:r>
            <a:endParaRPr lang="ar-SA" sz="4800" kern="1200" dirty="0">
              <a:latin typeface="Elephant" panose="02020904090505020303" pitchFamily="18" charset="0"/>
              <a:cs typeface="+mj-cs"/>
            </a:endParaRPr>
          </a:p>
        </p:txBody>
      </p:sp>
      <p:sp>
        <p:nvSpPr>
          <p:cNvPr id="4" name="سهم منحني إلى الأسفل 3"/>
          <p:cNvSpPr/>
          <p:nvPr/>
        </p:nvSpPr>
        <p:spPr>
          <a:xfrm rot="10800000" flipH="1">
            <a:off x="1103682" y="4437112"/>
            <a:ext cx="732014" cy="438823"/>
          </a:xfrm>
          <a:prstGeom prst="curvedDownArrow">
            <a:avLst>
              <a:gd name="adj1" fmla="val 18760"/>
              <a:gd name="adj2" fmla="val 52083"/>
              <a:gd name="adj3" fmla="val 49188"/>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شارة رتبة 4"/>
          <p:cNvSpPr/>
          <p:nvPr/>
        </p:nvSpPr>
        <p:spPr>
          <a:xfrm>
            <a:off x="411998" y="4537877"/>
            <a:ext cx="1874395" cy="2160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8000" dirty="0">
                <a:solidFill>
                  <a:srgbClr val="FF0000"/>
                </a:solidFill>
                <a:latin typeface="Elephant" panose="02020904090505020303" pitchFamily="18" charset="0"/>
                <a:cs typeface="+mj-cs"/>
              </a:rPr>
              <a:t>_</a:t>
            </a:r>
            <a:endParaRPr lang="ar-SA" sz="8000" kern="1200" dirty="0">
              <a:solidFill>
                <a:srgbClr val="FF0000"/>
              </a:solidFill>
              <a:latin typeface="Elephant" panose="02020904090505020303" pitchFamily="18" charset="0"/>
              <a:cs typeface="+mj-cs"/>
            </a:endParaRPr>
          </a:p>
        </p:txBody>
      </p:sp>
      <p:sp>
        <p:nvSpPr>
          <p:cNvPr id="6" name="شارة رتبة 4"/>
          <p:cNvSpPr/>
          <p:nvPr/>
        </p:nvSpPr>
        <p:spPr>
          <a:xfrm>
            <a:off x="179512" y="3883913"/>
            <a:ext cx="2470719"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6000" dirty="0" smtClean="0">
                <a:latin typeface="Elephant" panose="02020904090505020303" pitchFamily="18" charset="0"/>
                <a:cs typeface="+mj-cs"/>
              </a:rPr>
              <a:t>IX</a:t>
            </a:r>
            <a:endParaRPr lang="ar-SA" sz="6000" kern="1200" dirty="0">
              <a:latin typeface="Elephant" panose="02020904090505020303" pitchFamily="18" charset="0"/>
              <a:cs typeface="+mj-cs"/>
            </a:endParaRPr>
          </a:p>
        </p:txBody>
      </p:sp>
      <p:sp>
        <p:nvSpPr>
          <p:cNvPr id="8" name="مستطيل مستدير الزوايا 7"/>
          <p:cNvSpPr/>
          <p:nvPr/>
        </p:nvSpPr>
        <p:spPr>
          <a:xfrm>
            <a:off x="5220072" y="2717270"/>
            <a:ext cx="2952328" cy="2664296"/>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
        <p:nvSpPr>
          <p:cNvPr id="9" name="شارة رتبة 4"/>
          <p:cNvSpPr/>
          <p:nvPr/>
        </p:nvSpPr>
        <p:spPr>
          <a:xfrm>
            <a:off x="4788024" y="3883913"/>
            <a:ext cx="2470719"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6000" dirty="0" smtClean="0">
                <a:latin typeface="Elephant" panose="02020904090505020303" pitchFamily="18" charset="0"/>
                <a:cs typeface="+mj-cs"/>
              </a:rPr>
              <a:t>XI</a:t>
            </a:r>
            <a:endParaRPr lang="ar-SA" sz="6000" kern="1200" dirty="0">
              <a:latin typeface="Elephant" panose="02020904090505020303" pitchFamily="18" charset="0"/>
              <a:cs typeface="+mj-cs"/>
            </a:endParaRPr>
          </a:p>
        </p:txBody>
      </p:sp>
      <p:sp>
        <p:nvSpPr>
          <p:cNvPr id="10" name="سهم منحني إلى الأسفل 9"/>
          <p:cNvSpPr/>
          <p:nvPr/>
        </p:nvSpPr>
        <p:spPr>
          <a:xfrm rot="10800000">
            <a:off x="5668469" y="4459977"/>
            <a:ext cx="702890" cy="484929"/>
          </a:xfrm>
          <a:prstGeom prst="curvedDownArrow">
            <a:avLst>
              <a:gd name="adj1" fmla="val 18760"/>
              <a:gd name="adj2" fmla="val 52083"/>
              <a:gd name="adj3" fmla="val 49188"/>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1" name="شارة رتبة 4"/>
          <p:cNvSpPr/>
          <p:nvPr/>
        </p:nvSpPr>
        <p:spPr>
          <a:xfrm>
            <a:off x="5086185" y="5068315"/>
            <a:ext cx="1874395" cy="2160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800" kern="1200" dirty="0" smtClean="0">
                <a:solidFill>
                  <a:srgbClr val="FF0000"/>
                </a:solidFill>
                <a:latin typeface="Elephant" panose="02020904090505020303" pitchFamily="18" charset="0"/>
                <a:cs typeface="+mj-cs"/>
              </a:rPr>
              <a:t>+</a:t>
            </a:r>
            <a:endParaRPr lang="ar-SA" sz="4800" kern="1200" dirty="0">
              <a:solidFill>
                <a:srgbClr val="FF0000"/>
              </a:solidFill>
              <a:latin typeface="Elephant" panose="02020904090505020303" pitchFamily="18" charset="0"/>
              <a:cs typeface="+mj-cs"/>
            </a:endParaRPr>
          </a:p>
        </p:txBody>
      </p:sp>
      <p:sp>
        <p:nvSpPr>
          <p:cNvPr id="12" name="شارة رتبة 4"/>
          <p:cNvSpPr/>
          <p:nvPr/>
        </p:nvSpPr>
        <p:spPr>
          <a:xfrm>
            <a:off x="5580112" y="3761386"/>
            <a:ext cx="3093098" cy="5760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230" tIns="31115" rIns="0" bIns="31115" numCol="1" spcCol="1270" anchor="ctr" anchorCtr="0">
            <a:noAutofit/>
          </a:bodyPr>
          <a:lstStyle/>
          <a:p>
            <a:pPr lvl="0" algn="ctr" defTabSz="2178050" rtl="1">
              <a:lnSpc>
                <a:spcPct val="90000"/>
              </a:lnSpc>
              <a:spcBef>
                <a:spcPct val="0"/>
              </a:spcBef>
              <a:spcAft>
                <a:spcPct val="35000"/>
              </a:spcAft>
            </a:pPr>
            <a:r>
              <a:rPr lang="en-US" sz="4800" kern="1200" dirty="0" smtClean="0">
                <a:latin typeface="+mj-lt"/>
                <a:cs typeface="+mj-cs"/>
              </a:rPr>
              <a:t>= 11</a:t>
            </a:r>
            <a:endParaRPr lang="ar-SA" sz="4800" kern="1200" dirty="0">
              <a:latin typeface="+mj-lt"/>
              <a:cs typeface="+mj-cs"/>
            </a:endParaRPr>
          </a:p>
        </p:txBody>
      </p:sp>
    </p:spTree>
    <p:extLst>
      <p:ext uri="{BB962C8B-B14F-4D97-AF65-F5344CB8AC3E}">
        <p14:creationId xmlns="" xmlns:p14="http://schemas.microsoft.com/office/powerpoint/2010/main" val="36793750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1745" y="980727"/>
            <a:ext cx="5366470" cy="830997"/>
          </a:xfrm>
          <a:prstGeom prst="rect">
            <a:avLst/>
          </a:prstGeom>
          <a:noFill/>
        </p:spPr>
        <p:txBody>
          <a:bodyPr wrap="none" lIns="91440" tIns="45720" rIns="91440" bIns="45720">
            <a:spAutoFit/>
          </a:bodyPr>
          <a:lstStyle/>
          <a:p>
            <a:pPr algn="ctr"/>
            <a:r>
              <a:rPr lang="en-GB" sz="4800" b="0" cap="none" spc="0" dirty="0" smtClean="0">
                <a:ln w="18415" cmpd="sng">
                  <a:solidFill>
                    <a:srgbClr val="FFFFFF"/>
                  </a:solidFill>
                  <a:prstDash val="solid"/>
                </a:ln>
                <a:solidFill>
                  <a:srgbClr val="FFFFFF"/>
                </a:solidFill>
                <a:effectLst>
                  <a:glow rad="63500">
                    <a:schemeClr val="accent1">
                      <a:satMod val="175000"/>
                      <a:alpha val="40000"/>
                    </a:schemeClr>
                  </a:glow>
                  <a:outerShdw blurRad="63500" dir="3600000" algn="tl" rotWithShape="0">
                    <a:srgbClr val="000000">
                      <a:alpha val="70000"/>
                    </a:srgbClr>
                  </a:outerShdw>
                </a:effectLst>
              </a:rPr>
              <a:t>The Roman numbers</a:t>
            </a:r>
            <a:endParaRPr lang="ar-SA" sz="4800" b="0" cap="none" spc="0" dirty="0">
              <a:ln w="18415" cmpd="sng">
                <a:solidFill>
                  <a:srgbClr val="FFFFFF"/>
                </a:solidFill>
                <a:prstDash val="solid"/>
              </a:ln>
              <a:solidFill>
                <a:srgbClr val="FFFFFF"/>
              </a:solidFill>
              <a:effectLst>
                <a:glow rad="63500">
                  <a:schemeClr val="accent1">
                    <a:satMod val="175000"/>
                    <a:alpha val="40000"/>
                  </a:schemeClr>
                </a:glow>
                <a:outerShdw blurRad="63500" dir="3600000" algn="tl" rotWithShape="0">
                  <a:srgbClr val="000000">
                    <a:alpha val="70000"/>
                  </a:srgbClr>
                </a:outerShdw>
              </a:effectLst>
            </a:endParaRPr>
          </a:p>
        </p:txBody>
      </p:sp>
      <p:pic>
        <p:nvPicPr>
          <p:cNvPr id="3" name="صورة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685925" y="838200"/>
            <a:ext cx="5772150" cy="5181600"/>
          </a:xfrm>
          <a:prstGeom prst="rect">
            <a:avLst/>
          </a:prstGeom>
        </p:spPr>
      </p:pic>
    </p:spTree>
    <p:extLst>
      <p:ext uri="{BB962C8B-B14F-4D97-AF65-F5344CB8AC3E}">
        <p14:creationId xmlns="" xmlns:p14="http://schemas.microsoft.com/office/powerpoint/2010/main" val="3038861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1820076" y="1268760"/>
            <a:ext cx="5580567" cy="779314"/>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مستطيل 1"/>
          <p:cNvSpPr/>
          <p:nvPr/>
        </p:nvSpPr>
        <p:spPr>
          <a:xfrm>
            <a:off x="1734528" y="1124744"/>
            <a:ext cx="5580567" cy="923330"/>
          </a:xfrm>
          <a:prstGeom prst="rect">
            <a:avLst/>
          </a:prstGeom>
          <a:noFill/>
        </p:spPr>
        <p:txBody>
          <a:bodyPr wrap="none" lIns="91440" tIns="45720" rIns="91440" bIns="45720">
            <a:spAutoFit/>
          </a:bodyPr>
          <a:lstStyle/>
          <a:p>
            <a:pPr algn="ctr"/>
            <a:r>
              <a:rPr lang="en-GB"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There are 6 vowels</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مستطيل مستدير الزوايا 10"/>
          <p:cNvSpPr/>
          <p:nvPr/>
        </p:nvSpPr>
        <p:spPr>
          <a:xfrm>
            <a:off x="1979712" y="3496100"/>
            <a:ext cx="5184576" cy="2525726"/>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مستطيل 12"/>
          <p:cNvSpPr/>
          <p:nvPr/>
        </p:nvSpPr>
        <p:spPr>
          <a:xfrm>
            <a:off x="2549771" y="3561228"/>
            <a:ext cx="4044457" cy="707886"/>
          </a:xfrm>
          <a:prstGeom prst="rect">
            <a:avLst/>
          </a:prstGeom>
          <a:noFill/>
        </p:spPr>
        <p:txBody>
          <a:bodyPr wrap="square" lIns="91440" tIns="45720" rIns="91440" bIns="45720">
            <a:spAutoFit/>
          </a:bodyPr>
          <a:lstStyle/>
          <a:p>
            <a:pPr algn="ct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The three long vowel sounds in </a:t>
            </a:r>
            <a:r>
              <a:rPr lang="en-GB" sz="2000"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 </a:t>
            </a: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Arabic </a:t>
            </a: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represented by three letters :</a:t>
            </a:r>
            <a:endParaRPr lang="ar-SA" sz="2000" b="1" cap="none" spc="0"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ndParaRPr>
          </a:p>
        </p:txBody>
      </p:sp>
      <p:pic>
        <p:nvPicPr>
          <p:cNvPr id="14" name="صورة 1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652120" y="4454280"/>
            <a:ext cx="518782" cy="1376503"/>
          </a:xfrm>
          <a:prstGeom prst="rect">
            <a:avLst/>
          </a:prstGeom>
        </p:spPr>
      </p:pic>
      <p:pic>
        <p:nvPicPr>
          <p:cNvPr id="15" name="صورة 14"/>
          <p:cNvPicPr>
            <a:picLocks noChangeAspect="1"/>
          </p:cNvPicPr>
          <p:nvPr/>
        </p:nvPicPr>
        <p:blipFill>
          <a:blip r:embed="rId3" cstate="print">
            <a:extLst>
              <a:ext uri="{BEBA8EAE-BF5A-486C-A8C5-ECC9F3942E4B}">
                <a14:imgProps xmlns="" xmlns:a14="http://schemas.microsoft.com/office/drawing/2010/main">
                  <a14:imgLayer r:embed="rId4">
                    <a14:imgEffect>
                      <a14:backgroundRemoval t="7865" b="95225" l="12336" r="89764">
                        <a14:backgroundMark x1="40157" y1="30899" x2="17585" y2="58989"/>
                      </a14:backgroundRemoval>
                    </a14:imgEffect>
                  </a14:imgLayer>
                </a14:imgProps>
              </a:ext>
              <a:ext uri="{28A0092B-C50C-407E-A947-70E740481C1C}">
                <a14:useLocalDpi xmlns="" xmlns:a14="http://schemas.microsoft.com/office/drawing/2010/main" val="0"/>
              </a:ext>
            </a:extLst>
          </a:blip>
          <a:stretch>
            <a:fillRect/>
          </a:stretch>
        </p:blipFill>
        <p:spPr>
          <a:xfrm>
            <a:off x="3992325" y="4726743"/>
            <a:ext cx="1159348" cy="1085632"/>
          </a:xfrm>
          <a:prstGeom prst="rect">
            <a:avLst/>
          </a:prstGeom>
        </p:spPr>
      </p:pic>
      <p:pic>
        <p:nvPicPr>
          <p:cNvPr id="16" name="صورة 15"/>
          <p:cNvPicPr>
            <a:picLocks noChangeAspect="1"/>
          </p:cNvPicPr>
          <p:nvPr/>
        </p:nvPicPr>
        <p:blipFill>
          <a:blip r:embed="rId5">
            <a:extLst>
              <a:ext uri="{BEBA8EAE-BF5A-486C-A8C5-ECC9F3942E4B}">
                <a14:imgProps xmlns="" xmlns:a14="http://schemas.microsoft.com/office/drawing/2010/main">
                  <a14:imgLayer r:embed="rId6">
                    <a14:imgEffect>
                      <a14:backgroundRemoval t="11659" b="79821" l="14159" r="89381"/>
                    </a14:imgEffect>
                  </a14:imgLayer>
                </a14:imgProps>
              </a:ext>
              <a:ext uri="{28A0092B-C50C-407E-A947-70E740481C1C}">
                <a14:useLocalDpi xmlns="" xmlns:a14="http://schemas.microsoft.com/office/drawing/2010/main" val="0"/>
              </a:ext>
            </a:extLst>
          </a:blip>
          <a:stretch>
            <a:fillRect/>
          </a:stretch>
        </p:blipFill>
        <p:spPr>
          <a:xfrm>
            <a:off x="1962473" y="4269114"/>
            <a:ext cx="2152650" cy="2124075"/>
          </a:xfrm>
          <a:prstGeom prst="rect">
            <a:avLst/>
          </a:prstGeom>
        </p:spPr>
      </p:pic>
      <p:sp>
        <p:nvSpPr>
          <p:cNvPr id="17" name="مربع نص 16"/>
          <p:cNvSpPr txBox="1"/>
          <p:nvPr/>
        </p:nvSpPr>
        <p:spPr>
          <a:xfrm rot="21069354">
            <a:off x="1981925" y="4324242"/>
            <a:ext cx="1430015" cy="2215991"/>
          </a:xfrm>
          <a:prstGeom prst="rect">
            <a:avLst/>
          </a:prstGeom>
          <a:noFill/>
        </p:spPr>
        <p:txBody>
          <a:bodyPr wrap="square" rtlCol="1">
            <a:spAutoFit/>
          </a:bodyPr>
          <a:lstStyle/>
          <a:p>
            <a:r>
              <a:rPr lang="en-US" sz="13800" dirty="0" smtClean="0">
                <a:latin typeface="Centaur" panose="02030504050205020304" pitchFamily="18" charset="0"/>
                <a:cs typeface="Arial" panose="020B0604020202020204" pitchFamily="34" charset="0"/>
              </a:rPr>
              <a:t>..</a:t>
            </a:r>
            <a:endParaRPr lang="ar-SA" sz="13800" dirty="0">
              <a:latin typeface="Centaur" panose="02030504050205020304" pitchFamily="18" charset="0"/>
              <a:cs typeface="Arial" panose="020B0604020202020204" pitchFamily="34" charset="0"/>
            </a:endParaRPr>
          </a:p>
        </p:txBody>
      </p:sp>
      <p:sp>
        <p:nvSpPr>
          <p:cNvPr id="18" name="سهم إلى اليسار 17"/>
          <p:cNvSpPr/>
          <p:nvPr/>
        </p:nvSpPr>
        <p:spPr>
          <a:xfrm rot="16200000">
            <a:off x="4298609" y="2108841"/>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21" name="مستطيل مستدير الزوايا 20"/>
          <p:cNvSpPr/>
          <p:nvPr/>
        </p:nvSpPr>
        <p:spPr>
          <a:xfrm>
            <a:off x="2267744" y="2606643"/>
            <a:ext cx="4752528" cy="779314"/>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مستطيل 21"/>
          <p:cNvSpPr/>
          <p:nvPr/>
        </p:nvSpPr>
        <p:spPr>
          <a:xfrm>
            <a:off x="2538463" y="2462627"/>
            <a:ext cx="421108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Long vowels</a:t>
            </a:r>
            <a:endPar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 xmlns:p14="http://schemas.microsoft.com/office/powerpoint/2010/main" val="515001237"/>
      </p:ext>
    </p:extLst>
  </p:cSld>
  <p:clrMapOvr>
    <a:masterClrMapping/>
  </p:clrMapOvr>
  <mc:AlternateContent xmlns:mc="http://schemas.openxmlformats.org/markup-compatibility/2006">
    <mc:Choice xmlns=""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51519" y="2028118"/>
            <a:ext cx="8640959" cy="4281202"/>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611560" y="2204864"/>
            <a:ext cx="7848872" cy="400110"/>
          </a:xfrm>
          <a:prstGeom prst="rect">
            <a:avLst/>
          </a:prstGeom>
          <a:noFill/>
        </p:spPr>
        <p:txBody>
          <a:bodyPr wrap="square" lIns="91440" tIns="45720" rIns="91440" bIns="45720">
            <a:spAutoFit/>
          </a:bodyPr>
          <a:lstStyle/>
          <a:p>
            <a:pPr algn="ct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The three short vowel sounds in Arabic are represented using symbols. </a:t>
            </a:r>
            <a:endParaRPr lang="ar-SA" sz="2000" b="1" cap="none" spc="0"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ndParaRPr>
          </a:p>
        </p:txBody>
      </p:sp>
      <p:sp>
        <p:nvSpPr>
          <p:cNvPr id="4" name="سهم إلى اليسار 3"/>
          <p:cNvSpPr/>
          <p:nvPr/>
        </p:nvSpPr>
        <p:spPr>
          <a:xfrm rot="16200000">
            <a:off x="4349588" y="1500047"/>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5" name="مستطيل مستدير الزوايا 4"/>
          <p:cNvSpPr/>
          <p:nvPr/>
        </p:nvSpPr>
        <p:spPr>
          <a:xfrm>
            <a:off x="2267743" y="639529"/>
            <a:ext cx="4752528" cy="779314"/>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2443276" y="467948"/>
            <a:ext cx="435215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short vowels</a:t>
            </a:r>
            <a:endPar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صورة 6"/>
          <p:cNvPicPr>
            <a:picLocks noChangeAspect="1"/>
          </p:cNvPicPr>
          <p:nvPr/>
        </p:nvPicPr>
        <p:blipFill rotWithShape="1">
          <a:blip r:embed="rId2">
            <a:extLst>
              <a:ext uri="{28A0092B-C50C-407E-A947-70E740481C1C}">
                <a14:useLocalDpi xmlns="" xmlns:a14="http://schemas.microsoft.com/office/drawing/2010/main" val="0"/>
              </a:ext>
            </a:extLst>
          </a:blip>
          <a:srcRect l="87418" b="28103"/>
          <a:stretch/>
        </p:blipFill>
        <p:spPr>
          <a:xfrm>
            <a:off x="6232237" y="2691903"/>
            <a:ext cx="1144021" cy="1639839"/>
          </a:xfrm>
          <a:prstGeom prst="rect">
            <a:avLst/>
          </a:prstGeom>
        </p:spPr>
      </p:pic>
      <p:sp>
        <p:nvSpPr>
          <p:cNvPr id="8" name="مستطيل 7"/>
          <p:cNvSpPr/>
          <p:nvPr/>
        </p:nvSpPr>
        <p:spPr>
          <a:xfrm>
            <a:off x="5364088" y="4323713"/>
            <a:ext cx="2880320" cy="1754326"/>
          </a:xfrm>
          <a:prstGeom prst="rect">
            <a:avLst/>
          </a:prstGeom>
          <a:noFill/>
        </p:spPr>
        <p:txBody>
          <a:bodyPr wrap="square" lIns="91440" tIns="45720" rIns="91440" bIns="45720">
            <a:spAutoFit/>
          </a:bodyPr>
          <a:lstStyle/>
          <a:p>
            <a:pPr algn="ct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Small diagonal stroke above the consonant</a:t>
            </a: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a:t>
            </a:r>
          </a:p>
          <a:p>
            <a:pPr algn="ct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It is natural </a:t>
            </a:r>
            <a:r>
              <a:rPr lang="en-GB" sz="4800" b="1" cap="none" spc="0" dirty="0" smtClean="0">
                <a:ln w="17780" cmpd="sng">
                  <a:noFill/>
                  <a:prstDash val="solid"/>
                  <a:miter lim="800000"/>
                </a:ln>
                <a:solidFill>
                  <a:srgbClr val="FF0000"/>
                </a:solidFill>
              </a:rPr>
              <a:t>a</a:t>
            </a:r>
            <a:r>
              <a:rPr lang="en-GB" sz="2000" b="1" cap="none" spc="0" dirty="0" smtClean="0">
                <a:ln w="17780" cmpd="sng">
                  <a:noFill/>
                  <a:prstDash val="solid"/>
                  <a:miter lim="800000"/>
                </a:ln>
              </a:rPr>
              <a:t> vowel sound e.g. n</a:t>
            </a:r>
            <a:r>
              <a:rPr lang="en-GB" sz="2000" b="1" cap="none" spc="0" dirty="0" smtClean="0">
                <a:ln w="17780" cmpd="sng">
                  <a:noFill/>
                  <a:prstDash val="solid"/>
                  <a:miter lim="800000"/>
                </a:ln>
                <a:solidFill>
                  <a:srgbClr val="FF0000"/>
                </a:solidFill>
              </a:rPr>
              <a:t>u</a:t>
            </a:r>
            <a:r>
              <a:rPr lang="en-GB" sz="2000" b="1" cap="none" spc="0" dirty="0" smtClean="0">
                <a:ln w="17780" cmpd="sng">
                  <a:noFill/>
                  <a:prstDash val="solid"/>
                  <a:miter lim="800000"/>
                </a:ln>
              </a:rPr>
              <a:t>n , wom</a:t>
            </a:r>
            <a:r>
              <a:rPr lang="en-GB" sz="2000" b="1" cap="none" spc="0" dirty="0" smtClean="0">
                <a:ln w="17780" cmpd="sng">
                  <a:noFill/>
                  <a:prstDash val="solid"/>
                  <a:miter lim="800000"/>
                </a:ln>
                <a:solidFill>
                  <a:srgbClr val="FF0000"/>
                </a:solidFill>
              </a:rPr>
              <a:t>a</a:t>
            </a:r>
            <a:r>
              <a:rPr lang="en-GB" sz="2000" b="1" cap="none" spc="0" dirty="0" smtClean="0">
                <a:ln w="17780" cmpd="sng">
                  <a:noFill/>
                  <a:prstDash val="solid"/>
                  <a:miter lim="800000"/>
                </a:ln>
              </a:rPr>
              <a:t>n</a:t>
            </a:r>
            <a:endPar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ndParaRPr>
          </a:p>
        </p:txBody>
      </p:sp>
      <p:pic>
        <p:nvPicPr>
          <p:cNvPr id="10" name="صورة 9"/>
          <p:cNvPicPr>
            <a:picLocks noChangeAspect="1"/>
          </p:cNvPicPr>
          <p:nvPr/>
        </p:nvPicPr>
        <p:blipFill rotWithShape="1">
          <a:blip r:embed="rId2">
            <a:extLst>
              <a:ext uri="{28A0092B-C50C-407E-A947-70E740481C1C}">
                <a14:useLocalDpi xmlns="" xmlns:a14="http://schemas.microsoft.com/office/drawing/2010/main" val="0"/>
              </a:ext>
            </a:extLst>
          </a:blip>
          <a:srcRect l="87466" t="28905" r="-48" b="-802"/>
          <a:stretch/>
        </p:blipFill>
        <p:spPr>
          <a:xfrm>
            <a:off x="1695732" y="2528880"/>
            <a:ext cx="1144021" cy="1639839"/>
          </a:xfrm>
          <a:prstGeom prst="rect">
            <a:avLst/>
          </a:prstGeom>
        </p:spPr>
      </p:pic>
      <p:sp>
        <p:nvSpPr>
          <p:cNvPr id="11" name="مستطيل 10"/>
          <p:cNvSpPr/>
          <p:nvPr/>
        </p:nvSpPr>
        <p:spPr>
          <a:xfrm>
            <a:off x="827583" y="4196203"/>
            <a:ext cx="2880320" cy="1877437"/>
          </a:xfrm>
          <a:prstGeom prst="rect">
            <a:avLst/>
          </a:prstGeom>
          <a:noFill/>
        </p:spPr>
        <p:txBody>
          <a:bodyPr wrap="square" lIns="91440" tIns="45720" rIns="91440" bIns="45720">
            <a:spAutoFit/>
          </a:bodyPr>
          <a:lstStyle/>
          <a:p>
            <a:pPr algn="ctr"/>
            <a:r>
              <a:rPr lang="en-GB" sz="2000" b="1" cap="none" spc="0"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Small diagonal stroke below the consonant</a:t>
            </a: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a:t>
            </a:r>
          </a:p>
          <a:p>
            <a:pPr algn="ct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Similar to the sound of the middle of word</a:t>
            </a:r>
          </a:p>
          <a:p>
            <a:pPr algn="ctr"/>
            <a:r>
              <a:rPr lang="en-GB"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 d</a:t>
            </a:r>
            <a:r>
              <a:rPr lang="en-GB" sz="3600" b="1" dirty="0" smtClean="0">
                <a:ln w="17780" cmpd="sng">
                  <a:noFill/>
                  <a:prstDash val="solid"/>
                  <a:miter lim="800000"/>
                </a:ln>
                <a:solidFill>
                  <a:srgbClr val="FF0000"/>
                </a:solidFill>
              </a:rPr>
              <a:t>i</a:t>
            </a:r>
            <a:r>
              <a:rPr lang="en-GB"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d</a:t>
            </a:r>
          </a:p>
        </p:txBody>
      </p:sp>
    </p:spTree>
    <p:extLst>
      <p:ext uri="{BB962C8B-B14F-4D97-AF65-F5344CB8AC3E}">
        <p14:creationId xmlns="" xmlns:p14="http://schemas.microsoft.com/office/powerpoint/2010/main" val="2512075852"/>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51518" y="1052736"/>
            <a:ext cx="8640959" cy="4785258"/>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صورة 2"/>
          <p:cNvPicPr>
            <a:picLocks noChangeAspect="1"/>
          </p:cNvPicPr>
          <p:nvPr/>
        </p:nvPicPr>
        <p:blipFill rotWithShape="1">
          <a:blip r:embed="rId2">
            <a:extLst>
              <a:ext uri="{28A0092B-C50C-407E-A947-70E740481C1C}">
                <a14:useLocalDpi xmlns="" xmlns:a14="http://schemas.microsoft.com/office/drawing/2010/main" val="0"/>
              </a:ext>
            </a:extLst>
          </a:blip>
          <a:srcRect l="68650" t="-461" r="18768" b="28564"/>
          <a:stretch/>
        </p:blipFill>
        <p:spPr>
          <a:xfrm>
            <a:off x="6523271" y="1268760"/>
            <a:ext cx="1144021" cy="1639839"/>
          </a:xfrm>
          <a:prstGeom prst="rect">
            <a:avLst/>
          </a:prstGeom>
        </p:spPr>
      </p:pic>
      <p:sp>
        <p:nvSpPr>
          <p:cNvPr id="4" name="مستطيل 3"/>
          <p:cNvSpPr/>
          <p:nvPr/>
        </p:nvSpPr>
        <p:spPr>
          <a:xfrm>
            <a:off x="1043608" y="1457737"/>
            <a:ext cx="5256585" cy="400110"/>
          </a:xfrm>
          <a:prstGeom prst="rect">
            <a:avLst/>
          </a:prstGeom>
          <a:noFill/>
        </p:spPr>
        <p:txBody>
          <a:bodyPr wrap="square" lIns="91440" tIns="45720" rIns="91440" bIns="45720">
            <a:spAutoFit/>
          </a:bodyPr>
          <a:lstStyle/>
          <a:p>
            <a:pPr algn="ctr"/>
            <a:r>
              <a:rPr lang="ar-SA" sz="2000"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 </a:t>
            </a:r>
            <a:r>
              <a:rPr lang="en-US"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above the letter</a:t>
            </a:r>
            <a:r>
              <a:rPr lang="ar-SA"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 واو</a:t>
            </a: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Written like a miniature </a:t>
            </a:r>
          </a:p>
        </p:txBody>
      </p:sp>
      <p:sp>
        <p:nvSpPr>
          <p:cNvPr id="5" name="مستطيل 4"/>
          <p:cNvSpPr/>
          <p:nvPr/>
        </p:nvSpPr>
        <p:spPr>
          <a:xfrm>
            <a:off x="1031775" y="1698041"/>
            <a:ext cx="5256585" cy="707886"/>
          </a:xfrm>
          <a:prstGeom prst="rect">
            <a:avLst/>
          </a:prstGeom>
          <a:noFill/>
        </p:spPr>
        <p:txBody>
          <a:bodyPr wrap="square" lIns="91440" tIns="45720" rIns="91440" bIns="45720">
            <a:spAutoFit/>
          </a:bodyPr>
          <a:lstStyle/>
          <a:p>
            <a:pPr algn="ctr"/>
            <a:r>
              <a:rPr lang="en-GB" sz="2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And pronounced like the </a:t>
            </a:r>
            <a:r>
              <a:rPr lang="en-GB" sz="4000" b="1" dirty="0" smtClean="0">
                <a:ln w="17780" cmpd="sng">
                  <a:noFill/>
                  <a:prstDash val="solid"/>
                  <a:miter lim="800000"/>
                </a:ln>
                <a:solidFill>
                  <a:srgbClr val="FF0000"/>
                </a:solidFill>
              </a:rPr>
              <a:t>u</a:t>
            </a:r>
            <a:r>
              <a:rPr lang="en-GB" sz="2000" b="1" dirty="0" smtClean="0">
                <a:ln w="17780" cmpd="sng">
                  <a:noFill/>
                  <a:prstDash val="solid"/>
                  <a:miter lim="800000"/>
                </a:ln>
              </a:rPr>
              <a:t> in b</a:t>
            </a:r>
            <a:r>
              <a:rPr lang="en-GB" sz="2000" b="1" dirty="0" smtClean="0">
                <a:ln w="17780" cmpd="sng">
                  <a:noFill/>
                  <a:prstDash val="solid"/>
                  <a:miter lim="800000"/>
                </a:ln>
                <a:solidFill>
                  <a:srgbClr val="FF0000"/>
                </a:solidFill>
              </a:rPr>
              <a:t>u</a:t>
            </a:r>
            <a:r>
              <a:rPr lang="en-GB" sz="2000" b="1" dirty="0" smtClean="0">
                <a:ln w="17780" cmpd="sng">
                  <a:noFill/>
                  <a:prstDash val="solid"/>
                  <a:miter lim="800000"/>
                </a:ln>
              </a:rPr>
              <a:t>ll.</a:t>
            </a:r>
            <a:endParaRPr lang="en-GB" sz="2000" b="1" dirty="0" smtClean="0">
              <a:ln w="17780" cmpd="sng">
                <a:noFill/>
                <a:prstDash val="solid"/>
                <a:miter lim="800000"/>
              </a:ln>
              <a:solidFill>
                <a:srgbClr val="FF0000"/>
              </a:solidFill>
            </a:endParaRPr>
          </a:p>
        </p:txBody>
      </p:sp>
      <p:pic>
        <p:nvPicPr>
          <p:cNvPr id="8" name="صورة 7"/>
          <p:cNvPicPr>
            <a:picLocks noChangeAspect="1"/>
          </p:cNvPicPr>
          <p:nvPr/>
        </p:nvPicPr>
        <p:blipFill rotWithShape="1">
          <a:blip r:embed="rId2">
            <a:extLst>
              <a:ext uri="{28A0092B-C50C-407E-A947-70E740481C1C}">
                <a14:useLocalDpi xmlns="" xmlns:a14="http://schemas.microsoft.com/office/drawing/2010/main" val="0"/>
              </a:ext>
            </a:extLst>
          </a:blip>
          <a:srcRect l="53325" t="-400" r="34093" b="28504"/>
          <a:stretch/>
        </p:blipFill>
        <p:spPr>
          <a:xfrm>
            <a:off x="6477522" y="3383659"/>
            <a:ext cx="1144021" cy="1639839"/>
          </a:xfrm>
          <a:prstGeom prst="rect">
            <a:avLst/>
          </a:prstGeom>
        </p:spPr>
      </p:pic>
      <p:sp>
        <p:nvSpPr>
          <p:cNvPr id="6" name="مستطيل 5"/>
          <p:cNvSpPr/>
          <p:nvPr/>
        </p:nvSpPr>
        <p:spPr>
          <a:xfrm>
            <a:off x="1079067" y="3005779"/>
            <a:ext cx="6912768" cy="45719"/>
          </a:xfrm>
          <a:prstGeom prst="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pic>
        <p:nvPicPr>
          <p:cNvPr id="7" name="صورة 6"/>
          <p:cNvPicPr>
            <a:picLocks noChangeAspect="1"/>
          </p:cNvPicPr>
          <p:nvPr/>
        </p:nvPicPr>
        <p:blipFill rotWithShape="1">
          <a:blip r:embed="rId3" cstate="print">
            <a:extLst>
              <a:ext uri="{28A0092B-C50C-407E-A947-70E740481C1C}">
                <a14:useLocalDpi xmlns="" xmlns:a14="http://schemas.microsoft.com/office/drawing/2010/main" val="0"/>
              </a:ext>
            </a:extLst>
          </a:blip>
          <a:srcRect b="7132"/>
          <a:stretch/>
        </p:blipFill>
        <p:spPr>
          <a:xfrm>
            <a:off x="395536" y="3222416"/>
            <a:ext cx="2242911" cy="1916309"/>
          </a:xfrm>
          <a:prstGeom prst="rect">
            <a:avLst/>
          </a:prstGeom>
        </p:spPr>
      </p:pic>
      <p:sp>
        <p:nvSpPr>
          <p:cNvPr id="9" name="مستطيل 8"/>
          <p:cNvSpPr/>
          <p:nvPr/>
        </p:nvSpPr>
        <p:spPr>
          <a:xfrm>
            <a:off x="1031774" y="3346199"/>
            <a:ext cx="5256585" cy="1692771"/>
          </a:xfrm>
          <a:prstGeom prst="rect">
            <a:avLst/>
          </a:prstGeom>
          <a:noFill/>
        </p:spPr>
        <p:txBody>
          <a:bodyPr wrap="square" lIns="91440" tIns="45720" rIns="91440" bIns="45720">
            <a:spAutoFit/>
          </a:bodyPr>
          <a:lstStyle/>
          <a:p>
            <a:pPr algn="ctr"/>
            <a:r>
              <a:rPr lang="en-GB" sz="2000" b="1" dirty="0" smtClean="0">
                <a:ln w="17780" cmpd="sng">
                  <a:noFill/>
                  <a:prstDash val="solid"/>
                  <a:miter lim="800000"/>
                </a:ln>
              </a:rPr>
              <a:t>A small circle above the letter.</a:t>
            </a:r>
          </a:p>
          <a:p>
            <a:pPr algn="ctr"/>
            <a:r>
              <a:rPr lang="en-GB" sz="2000" b="1" dirty="0" smtClean="0">
                <a:ln w="17780" cmpd="sng">
                  <a:noFill/>
                  <a:prstDash val="solid"/>
                  <a:miter lim="800000"/>
                </a:ln>
              </a:rPr>
              <a:t>It is used to signify the absence of a vowel, for example:</a:t>
            </a:r>
          </a:p>
          <a:p>
            <a:pPr algn="ctr"/>
            <a:r>
              <a:rPr lang="ar-SA" sz="4400" b="1" dirty="0" smtClean="0">
                <a:ln w="17780" cmpd="sng">
                  <a:noFill/>
                  <a:prstDash val="solid"/>
                  <a:miter lim="800000"/>
                </a:ln>
              </a:rPr>
              <a:t>بن</a:t>
            </a:r>
            <a:r>
              <a:rPr lang="ar-SA" sz="4400" b="1" dirty="0" smtClean="0">
                <a:ln w="17780" cmpd="sng">
                  <a:noFill/>
                  <a:prstDash val="solid"/>
                  <a:miter lim="800000"/>
                </a:ln>
                <a:solidFill>
                  <a:srgbClr val="FF0000"/>
                </a:solidFill>
              </a:rPr>
              <a:t>ْ</a:t>
            </a:r>
            <a:r>
              <a:rPr lang="ar-SA" sz="4400" b="1" dirty="0" smtClean="0">
                <a:ln w="17780" cmpd="sng">
                  <a:noFill/>
                  <a:prstDash val="solid"/>
                  <a:miter lim="800000"/>
                </a:ln>
              </a:rPr>
              <a:t>ت و كن</a:t>
            </a:r>
            <a:r>
              <a:rPr lang="ar-SA" sz="4400" b="1" dirty="0" smtClean="0">
                <a:ln w="17780" cmpd="sng">
                  <a:noFill/>
                  <a:prstDash val="solid"/>
                  <a:miter lim="800000"/>
                </a:ln>
                <a:solidFill>
                  <a:srgbClr val="FF0000"/>
                </a:solidFill>
              </a:rPr>
              <a:t>ْ</a:t>
            </a:r>
            <a:endParaRPr lang="en-GB" sz="4400" b="1" dirty="0" smtClean="0">
              <a:ln w="17780" cmpd="sng">
                <a:noFill/>
                <a:prstDash val="solid"/>
                <a:miter lim="800000"/>
              </a:ln>
              <a:solidFill>
                <a:srgbClr val="FF0000"/>
              </a:solidFill>
            </a:endParaRPr>
          </a:p>
        </p:txBody>
      </p:sp>
      <p:sp>
        <p:nvSpPr>
          <p:cNvPr id="10" name="مستطيل 9"/>
          <p:cNvSpPr/>
          <p:nvPr/>
        </p:nvSpPr>
        <p:spPr>
          <a:xfrm rot="21018980">
            <a:off x="1117834" y="4449268"/>
            <a:ext cx="875931" cy="400110"/>
          </a:xfrm>
          <a:prstGeom prst="rect">
            <a:avLst/>
          </a:prstGeom>
          <a:noFill/>
        </p:spPr>
        <p:txBody>
          <a:bodyPr wrap="square" lIns="91440" tIns="45720" rIns="91440" bIns="45720">
            <a:spAutoFit/>
          </a:bodyPr>
          <a:lstStyle/>
          <a:p>
            <a:pPr algn="ctr"/>
            <a:r>
              <a:rPr lang="en-GB" sz="2000" b="1" dirty="0" smtClean="0">
                <a:ln w="17780" cmpd="sng">
                  <a:noFill/>
                  <a:prstDash val="solid"/>
                  <a:miter lim="800000"/>
                </a:ln>
                <a:solidFill>
                  <a:srgbClr val="FF0000"/>
                </a:solidFill>
              </a:rPr>
              <a:t>NOTE</a:t>
            </a:r>
          </a:p>
        </p:txBody>
      </p:sp>
    </p:spTree>
    <p:extLst>
      <p:ext uri="{BB962C8B-B14F-4D97-AF65-F5344CB8AC3E}">
        <p14:creationId xmlns="" xmlns:p14="http://schemas.microsoft.com/office/powerpoint/2010/main" val="2267187595"/>
      </p:ext>
    </p:extLst>
  </p:cSld>
  <p:clrMapOvr>
    <a:masterClrMapping/>
  </p:clrMapOvr>
  <mc:AlternateContent xmlns:mc="http://schemas.openxmlformats.org/markup-compatibility/2006">
    <mc:Choice xmlns=""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685800"/>
            <a:ext cx="4572000" cy="2862322"/>
          </a:xfrm>
          <a:prstGeom prst="rect">
            <a:avLst/>
          </a:prstGeom>
        </p:spPr>
        <p:txBody>
          <a:bodyPr>
            <a:spAutoFit/>
          </a:bodyPr>
          <a:lstStyle/>
          <a:p>
            <a:pPr algn="l"/>
            <a:r>
              <a:rPr lang="en-US"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Short vowels can be lengthened by adding a long vowel to them:</a:t>
            </a:r>
          </a:p>
          <a:p>
            <a:pPr algn="l"/>
            <a:r>
              <a:rPr lang="ar-SA"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كَتَبَ </a:t>
            </a:r>
            <a:r>
              <a:rPr lang="ar-SA"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sym typeface="Wingdings"/>
              </a:rPr>
              <a:t></a:t>
            </a:r>
            <a:r>
              <a:rPr lang="ar-SA"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rPr>
              <a:t>كَاتِب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i="1" dirty="0" smtClean="0">
                <a:solidFill>
                  <a:schemeClr val="tx1"/>
                </a:solidFill>
              </a:rPr>
              <a:t>how many long syllables and short syllables are in each of the following words</a:t>
            </a:r>
            <a:endParaRPr lang="ar-SA" sz="2800" dirty="0">
              <a:solidFill>
                <a:schemeClr val="tx1"/>
              </a:solidFill>
            </a:endParaRPr>
          </a:p>
        </p:txBody>
      </p:sp>
      <p:sp>
        <p:nvSpPr>
          <p:cNvPr id="3" name="Content Placeholder 2"/>
          <p:cNvSpPr>
            <a:spLocks noGrp="1"/>
          </p:cNvSpPr>
          <p:nvPr>
            <p:ph sz="quarter" idx="1"/>
          </p:nvPr>
        </p:nvSpPr>
        <p:spPr/>
        <p:txBody>
          <a:bodyPr>
            <a:normAutofit/>
          </a:bodyPr>
          <a:lstStyle/>
          <a:p>
            <a:pPr algn="ctr">
              <a:buNone/>
            </a:pPr>
            <a:r>
              <a:rPr lang="ar-SA" sz="4800" dirty="0" smtClean="0"/>
              <a:t>حَدِيقَة</a:t>
            </a:r>
          </a:p>
          <a:p>
            <a:pPr algn="ctr">
              <a:buNone/>
            </a:pPr>
            <a:endParaRPr lang="ar-SA" sz="4800" dirty="0" smtClean="0"/>
          </a:p>
          <a:p>
            <a:pPr algn="ctr">
              <a:buNone/>
            </a:pPr>
            <a:r>
              <a:rPr lang="ar-SA" sz="4800" dirty="0" smtClean="0"/>
              <a:t>أَشجَار</a:t>
            </a:r>
          </a:p>
          <a:p>
            <a:pPr algn="ctr">
              <a:buNone/>
            </a:pPr>
            <a:endParaRPr lang="ar-SA" sz="4800" dirty="0" smtClean="0"/>
          </a:p>
          <a:p>
            <a:pPr algn="ctr">
              <a:buNone/>
            </a:pPr>
            <a:r>
              <a:rPr lang="ar-SA" sz="4800" dirty="0" smtClean="0"/>
              <a:t>وُرُود</a:t>
            </a:r>
          </a:p>
          <a:p>
            <a:pPr>
              <a:buNone/>
            </a:pPr>
            <a:endParaRPr lang="ar-SA"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2276872"/>
            <a:ext cx="7463903" cy="1862048"/>
          </a:xfrm>
          <a:prstGeom prst="rect">
            <a:avLst/>
          </a:prstGeom>
          <a:noFill/>
        </p:spPr>
        <p:txBody>
          <a:bodyPr wrap="none" lIns="91440" tIns="45720" rIns="91440" bIns="45720">
            <a:spAutoFit/>
          </a:bodyPr>
          <a:lstStyle/>
          <a:p>
            <a:pPr algn="ctr"/>
            <a:r>
              <a:rPr lang="en-GB" sz="11500" dirty="0" smtClean="0">
                <a:ln w="18415" cmpd="sng">
                  <a:solidFill>
                    <a:srgbClr val="FFFFFF"/>
                  </a:solidFill>
                  <a:prstDash val="solid"/>
                </a:ln>
                <a:solidFill>
                  <a:srgbClr val="FF0000"/>
                </a:solidFill>
                <a:effectLst>
                  <a:glow rad="63500">
                    <a:schemeClr val="accent1">
                      <a:satMod val="175000"/>
                      <a:alpha val="40000"/>
                    </a:schemeClr>
                  </a:glow>
                  <a:outerShdw blurRad="63500" dir="3600000" algn="tl" rotWithShape="0">
                    <a:srgbClr val="000000">
                      <a:alpha val="70000"/>
                    </a:srgbClr>
                  </a:outerShdw>
                </a:effectLst>
              </a:rPr>
              <a:t>Di</a:t>
            </a:r>
            <a:r>
              <a:rPr lang="en-GB" sz="11500" dirty="0" smtClean="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rPr>
              <a:t>phthongs</a:t>
            </a:r>
            <a:endParaRPr lang="ar-SA" sz="11500" b="0" cap="none" spc="0" dirty="0">
              <a:ln w="18415" cmpd="sng">
                <a:solidFill>
                  <a:srgbClr val="FFFFFF"/>
                </a:solidFill>
                <a:prstDash val="solid"/>
              </a:ln>
              <a:effectLst>
                <a:glow rad="635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3496307886"/>
      </p:ext>
    </p:extLst>
  </p:cSld>
  <p:clrMapOvr>
    <a:masterClrMapping/>
  </p:clrMapOvr>
  <mc:AlternateContent xmlns:mc="http://schemas.openxmlformats.org/markup-compatibility/2006">
    <mc:Choice xmlns=""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980728"/>
            <a:ext cx="7920880" cy="707886"/>
          </a:xfrm>
          <a:prstGeom prst="rect">
            <a:avLst/>
          </a:prstGeom>
          <a:noFill/>
        </p:spPr>
        <p:txBody>
          <a:bodyPr wrap="square" lIns="91440" tIns="45720" rIns="91440" bIns="45720">
            <a:spAutoFit/>
          </a:bodyPr>
          <a:lstStyle/>
          <a:p>
            <a:pPr algn="ctr"/>
            <a:r>
              <a:rPr lang="en-GB" sz="2000" b="1" dirty="0" smtClean="0">
                <a:ln w="17780" cmpd="sng">
                  <a:noFill/>
                  <a:prstDash val="solid"/>
                  <a:miter lim="800000"/>
                </a:ln>
              </a:rPr>
              <a:t>A diphthong is a combination of two vowel sound occurring next to each other within the same syllable.</a:t>
            </a:r>
          </a:p>
        </p:txBody>
      </p:sp>
      <p:sp>
        <p:nvSpPr>
          <p:cNvPr id="3" name="مستطيل مستدير الزوايا 2"/>
          <p:cNvSpPr/>
          <p:nvPr/>
        </p:nvSpPr>
        <p:spPr>
          <a:xfrm>
            <a:off x="1115616" y="1688614"/>
            <a:ext cx="7056784" cy="779314"/>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1305177" y="1544597"/>
            <a:ext cx="667766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 Diphthongs in Arabic</a:t>
            </a:r>
            <a:endPar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سهم إلى اليسار 4"/>
          <p:cNvSpPr/>
          <p:nvPr/>
        </p:nvSpPr>
        <p:spPr>
          <a:xfrm rot="16200000">
            <a:off x="6728104" y="2528694"/>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6" name="سهم إلى اليسار 5"/>
          <p:cNvSpPr/>
          <p:nvPr/>
        </p:nvSpPr>
        <p:spPr>
          <a:xfrm rot="16200000">
            <a:off x="1918946" y="2555097"/>
            <a:ext cx="588837" cy="467305"/>
          </a:xfrm>
          <a:prstGeom prst="lef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7" name="مستطيل مستدير الزوايا 6"/>
          <p:cNvSpPr/>
          <p:nvPr/>
        </p:nvSpPr>
        <p:spPr>
          <a:xfrm>
            <a:off x="5806247" y="3083168"/>
            <a:ext cx="2456656" cy="2650088"/>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مستدير الزوايا 7"/>
          <p:cNvSpPr/>
          <p:nvPr/>
        </p:nvSpPr>
        <p:spPr>
          <a:xfrm>
            <a:off x="985036" y="3083168"/>
            <a:ext cx="2456656" cy="2650088"/>
          </a:xfrm>
          <a:prstGeom prst="roundRect">
            <a:avLst/>
          </a:prstGeom>
          <a:solidFill>
            <a:schemeClr val="bg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a:off x="6343159" y="3212976"/>
            <a:ext cx="1237572" cy="1107996"/>
          </a:xfrm>
          <a:prstGeom prst="rect">
            <a:avLst/>
          </a:prstGeom>
          <a:noFill/>
        </p:spPr>
        <p:txBody>
          <a:bodyPr wrap="square" lIns="91440" tIns="45720" rIns="91440" bIns="45720">
            <a:spAutoFit/>
          </a:bodyPr>
          <a:lstStyle/>
          <a:p>
            <a:pPr algn="ctr"/>
            <a:r>
              <a:rPr lang="en-GB" sz="6600" b="1" dirty="0" smtClean="0">
                <a:ln w="17780" cmpd="sng">
                  <a:noFill/>
                  <a:prstDash val="solid"/>
                  <a:miter lim="800000"/>
                </a:ln>
              </a:rPr>
              <a:t>ay</a:t>
            </a:r>
          </a:p>
        </p:txBody>
      </p:sp>
      <p:sp>
        <p:nvSpPr>
          <p:cNvPr id="10" name="مستطيل 9"/>
          <p:cNvSpPr/>
          <p:nvPr/>
        </p:nvSpPr>
        <p:spPr>
          <a:xfrm>
            <a:off x="6553200" y="4724400"/>
            <a:ext cx="1237572" cy="646331"/>
          </a:xfrm>
          <a:prstGeom prst="rect">
            <a:avLst/>
          </a:prstGeom>
          <a:noFill/>
        </p:spPr>
        <p:txBody>
          <a:bodyPr wrap="square" lIns="91440" tIns="45720" rIns="91440" bIns="45720">
            <a:spAutoFit/>
          </a:bodyPr>
          <a:lstStyle/>
          <a:p>
            <a:pPr algn="ctr"/>
            <a:r>
              <a:rPr lang="ar-SA" sz="3600" b="1" dirty="0" smtClean="0">
                <a:ln w="17780" cmpd="sng">
                  <a:noFill/>
                  <a:prstDash val="solid"/>
                  <a:miter lim="800000"/>
                </a:ln>
                <a:solidFill>
                  <a:srgbClr val="FF0000"/>
                </a:solidFill>
              </a:rPr>
              <a:t>بيت</a:t>
            </a:r>
            <a:endParaRPr lang="en-GB" sz="3600" b="1" dirty="0" smtClean="0">
              <a:ln w="17780" cmpd="sng">
                <a:noFill/>
                <a:prstDash val="solid"/>
                <a:miter lim="800000"/>
              </a:ln>
              <a:solidFill>
                <a:srgbClr val="FF0000"/>
              </a:solidFill>
            </a:endParaRPr>
          </a:p>
        </p:txBody>
      </p:sp>
      <p:sp>
        <p:nvSpPr>
          <p:cNvPr id="11" name="مستطيل 10"/>
          <p:cNvSpPr/>
          <p:nvPr/>
        </p:nvSpPr>
        <p:spPr>
          <a:xfrm>
            <a:off x="1594578" y="3212976"/>
            <a:ext cx="1237572" cy="923330"/>
          </a:xfrm>
          <a:prstGeom prst="rect">
            <a:avLst/>
          </a:prstGeom>
          <a:noFill/>
        </p:spPr>
        <p:txBody>
          <a:bodyPr wrap="square" lIns="91440" tIns="45720" rIns="91440" bIns="45720">
            <a:spAutoFit/>
          </a:bodyPr>
          <a:lstStyle/>
          <a:p>
            <a:pPr algn="ctr"/>
            <a:r>
              <a:rPr lang="en-GB" sz="5400" b="1" dirty="0" smtClean="0">
                <a:ln w="17780" cmpd="sng">
                  <a:noFill/>
                  <a:prstDash val="solid"/>
                  <a:miter lim="800000"/>
                </a:ln>
              </a:rPr>
              <a:t>aw</a:t>
            </a:r>
          </a:p>
        </p:txBody>
      </p:sp>
      <p:sp>
        <p:nvSpPr>
          <p:cNvPr id="12" name="مستطيل 11"/>
          <p:cNvSpPr/>
          <p:nvPr/>
        </p:nvSpPr>
        <p:spPr>
          <a:xfrm>
            <a:off x="1600200" y="4419600"/>
            <a:ext cx="1237572" cy="830997"/>
          </a:xfrm>
          <a:prstGeom prst="rect">
            <a:avLst/>
          </a:prstGeom>
          <a:noFill/>
        </p:spPr>
        <p:txBody>
          <a:bodyPr wrap="square" lIns="91440" tIns="45720" rIns="91440" bIns="45720">
            <a:spAutoFit/>
          </a:bodyPr>
          <a:lstStyle/>
          <a:p>
            <a:pPr algn="ctr"/>
            <a:r>
              <a:rPr lang="ar-SA" sz="4800" b="1" dirty="0" smtClean="0">
                <a:ln w="17780" cmpd="sng">
                  <a:noFill/>
                  <a:prstDash val="solid"/>
                  <a:miter lim="800000"/>
                </a:ln>
                <a:solidFill>
                  <a:srgbClr val="FF0000"/>
                </a:solidFill>
              </a:rPr>
              <a:t>يوم</a:t>
            </a:r>
            <a:endParaRPr lang="en-GB" sz="4800" b="1" dirty="0" smtClean="0">
              <a:ln w="17780" cmpd="sng">
                <a:noFill/>
                <a:prstDash val="solid"/>
                <a:miter lim="800000"/>
              </a:ln>
              <a:solidFill>
                <a:srgbClr val="FF0000"/>
              </a:solidFill>
            </a:endParaRPr>
          </a:p>
        </p:txBody>
      </p:sp>
    </p:spTree>
    <p:extLst>
      <p:ext uri="{BB962C8B-B14F-4D97-AF65-F5344CB8AC3E}">
        <p14:creationId xmlns="" xmlns:p14="http://schemas.microsoft.com/office/powerpoint/2010/main" val="4267011876"/>
      </p:ext>
    </p:extLst>
  </p:cSld>
  <p:clrMapOvr>
    <a:masterClrMapping/>
  </p:clrMapOvr>
  <mc:AlternateContent xmlns:mc="http://schemas.openxmlformats.org/markup-compatibility/2006">
    <mc:Choice xmlns="" xmlns:p14="http://schemas.microsoft.com/office/powerpoint/2010/main" Requires="p14">
      <p:transition spd="slow" p14:dur="1600">
        <p14:conveyor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611</TotalTime>
  <Words>601</Words>
  <Application>Microsoft Office PowerPoint</Application>
  <PresentationFormat>عرض على الشاشة (3:4)‏</PresentationFormat>
  <Paragraphs>111</Paragraphs>
  <Slides>26</Slides>
  <Notes>1</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مدني</vt:lpstr>
      <vt:lpstr>الشريحة 1</vt:lpstr>
      <vt:lpstr>الشريحة 2</vt:lpstr>
      <vt:lpstr>الشريحة 3</vt:lpstr>
      <vt:lpstr>الشريحة 4</vt:lpstr>
      <vt:lpstr>الشريحة 5</vt:lpstr>
      <vt:lpstr>الشريحة 6</vt:lpstr>
      <vt:lpstr>how many long syllables and short syllables are in each of the following words</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hb</dc:creator>
  <cp:lastModifiedBy>DELL-USER</cp:lastModifiedBy>
  <cp:revision>51</cp:revision>
  <dcterms:created xsi:type="dcterms:W3CDTF">2013-11-12T15:33:49Z</dcterms:created>
  <dcterms:modified xsi:type="dcterms:W3CDTF">2014-09-13T19:54:48Z</dcterms:modified>
</cp:coreProperties>
</file>