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ucida Sans" panose="020B0602030504020204" pitchFamily="3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0thfdT1hWl4sWLQC38VuPR4t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B9A94F-26A3-4D07-814B-B85C347BF639}">
  <a:tblStyle styleId="{7CB9A94F-26A3-4D07-814B-B85C347BF639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E7EB9A-A1A4-4ACB-AB57-667E57433B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68F46B-DCD3-433E-B1AD-EAD15DE68422}" styleName="Table_2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E7E7"/>
          </a:solidFill>
        </a:fill>
      </a:tcStyle>
    </a:wholeTbl>
    <a:band1H>
      <a:tcTxStyle/>
      <a:tcStyle>
        <a:tcBdr/>
        <a:fill>
          <a:solidFill>
            <a:srgbClr val="F1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CB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0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0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20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28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9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9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9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371600" y="3657600"/>
            <a:ext cx="6781800" cy="1136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Lucida Sans"/>
              <a:buNone/>
            </a:pPr>
            <a:r>
              <a:rPr lang="en-US" sz="5400">
                <a:solidFill>
                  <a:srgbClr val="C00000"/>
                </a:solidFill>
              </a:rPr>
              <a:t>Orienta</a:t>
            </a:r>
            <a:r>
              <a:rPr lang="en-US" sz="5400" b="1">
                <a:solidFill>
                  <a:srgbClr val="C00000"/>
                </a:solidFill>
              </a:rPr>
              <a:t>tion</a:t>
            </a:r>
            <a:r>
              <a:rPr lang="en-US" sz="54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389252" y="6059269"/>
            <a:ext cx="288072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CSC 111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Quizzes &amp; Mids &amp; Final</a:t>
            </a:r>
            <a:endParaRPr/>
          </a:p>
        </p:txBody>
      </p:sp>
      <p:cxnSp>
        <p:nvCxnSpPr>
          <p:cNvPr id="180" name="Google Shape;180;p10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81" name="Google Shape;181;p10"/>
          <p:cNvGraphicFramePr/>
          <p:nvPr>
            <p:extLst>
              <p:ext uri="{D42A27DB-BD31-4B8C-83A1-F6EECF244321}">
                <p14:modId xmlns:p14="http://schemas.microsoft.com/office/powerpoint/2010/main" val="3042139436"/>
              </p:ext>
            </p:extLst>
          </p:nvPr>
        </p:nvGraphicFramePr>
        <p:xfrm>
          <a:off x="251520" y="908720"/>
          <a:ext cx="8740075" cy="2537711"/>
        </p:xfrm>
        <a:graphic>
          <a:graphicData uri="http://schemas.openxmlformats.org/drawingml/2006/table">
            <a:tbl>
              <a:tblPr firstRow="1" bandRow="1">
                <a:noFill/>
                <a:tableStyleId>{7CB9A94F-26A3-4D07-814B-B85C347BF639}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Week #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Quiz 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70C0"/>
                          </a:solidFill>
                        </a:rPr>
                        <a:t>Week 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TBA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Mid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Week 11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Thursday 3pm – 5pm (on campus)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12 Nov. 2020 – 26 Rabi’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Alawwal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1442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Quiz  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Week 10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TBA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latin typeface="Lucida Sans Unicode"/>
                          <a:cs typeface="Lucida Sans Unicode"/>
                          <a:sym typeface="Arial"/>
                        </a:rPr>
                        <a:t>Lab Quiz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Lucida Sans Unicode"/>
                        <a:cs typeface="Lucida Sans Unicode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Lucida Sans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Week 10</a:t>
                      </a:r>
                      <a:endParaRPr lang="en-US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highlight>
                            <a:srgbClr val="F3F3F3"/>
                          </a:highlight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TBA</a:t>
                      </a:r>
                      <a:endParaRPr sz="1800" dirty="0">
                        <a:solidFill>
                          <a:srgbClr val="000000"/>
                        </a:solidFill>
                        <a:highlight>
                          <a:srgbClr val="F3F3F3"/>
                        </a:highlight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909037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Final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Lucida Sans"/>
                        <a:buNone/>
                      </a:pPr>
                      <a:r>
                        <a:rPr lang="en-US" sz="1800">
                          <a:solidFill>
                            <a:srgbClr val="0070C0"/>
                          </a:solidFill>
                        </a:rPr>
                        <a:t>Week 17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highlight>
                            <a:srgbClr val="F3F3F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24 December, 2020</a:t>
                      </a:r>
                      <a:endParaRPr sz="1800" dirty="0">
                        <a:solidFill>
                          <a:srgbClr val="000000"/>
                        </a:solidFill>
                        <a:highlight>
                          <a:srgbClr val="F3F3F3"/>
                        </a:highlight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8388424" y="6407944"/>
            <a:ext cx="6246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10</a:t>
            </a:fld>
            <a:endParaRPr sz="1400">
              <a:solidFill>
                <a:srgbClr val="0000FF"/>
              </a:solidFill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428596" y="3429000"/>
            <a:ext cx="8416552" cy="648072"/>
          </a:xfrm>
          <a:prstGeom prst="rect">
            <a:avLst/>
          </a:prstGeom>
          <a:solidFill>
            <a:srgbClr val="FFFF00"/>
          </a:solidFill>
          <a:ln w="55000" cap="flat" cmpd="thickThin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The makeup for Midterm is decided by the Makeup Exam Committee, not by the instructor.</a:t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428596" y="4209688"/>
            <a:ext cx="8416552" cy="648072"/>
          </a:xfrm>
          <a:prstGeom prst="rect">
            <a:avLst/>
          </a:prstGeom>
          <a:solidFill>
            <a:srgbClr val="FFFF00"/>
          </a:solidFill>
          <a:ln w="55000" cap="flat" cmpd="thickThin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The makeup for the final exam is decided by the Department Council.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Lab Quizzes</a:t>
            </a:r>
            <a:endParaRPr/>
          </a:p>
        </p:txBody>
      </p:sp>
      <p:cxnSp>
        <p:nvCxnSpPr>
          <p:cNvPr id="190" name="Google Shape;190;p11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91" name="Google Shape;191;p11"/>
          <p:cNvGraphicFramePr/>
          <p:nvPr/>
        </p:nvGraphicFramePr>
        <p:xfrm>
          <a:off x="251520" y="908720"/>
          <a:ext cx="8511475" cy="741700"/>
        </p:xfrm>
        <a:graphic>
          <a:graphicData uri="http://schemas.openxmlformats.org/drawingml/2006/table">
            <a:tbl>
              <a:tblPr firstRow="1" bandRow="1">
                <a:noFill/>
                <a:tableStyleId>{7CB9A94F-26A3-4D07-814B-B85C347BF639}</a:tableStyleId>
              </a:tblPr>
              <a:tblGrid>
                <a:gridCol w="195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Lab Quiz #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Week #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Final Lab Quiz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70C0"/>
                          </a:solidFill>
                        </a:rPr>
                        <a:t>Week 15 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TBA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11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Labs Evaluation</a:t>
            </a:r>
            <a:endParaRPr/>
          </a:p>
        </p:txBody>
      </p:sp>
      <p:cxnSp>
        <p:nvCxnSpPr>
          <p:cNvPr id="198" name="Google Shape;198;p12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12</a:t>
            </a:fld>
            <a:endParaRPr sz="1400">
              <a:solidFill>
                <a:srgbClr val="0000FF"/>
              </a:solidFill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066800"/>
            <a:ext cx="8281392" cy="370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Labs Sheet</a:t>
            </a:r>
            <a:endParaRPr/>
          </a:p>
        </p:txBody>
      </p:sp>
      <p:cxnSp>
        <p:nvCxnSpPr>
          <p:cNvPr id="206" name="Google Shape;206;p13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3"/>
          <p:cNvSpPr txBox="1">
            <a:spLocks noGrp="1"/>
          </p:cNvSpPr>
          <p:nvPr>
            <p:ph type="sldNum" idx="12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13</a:t>
            </a:fld>
            <a:endParaRPr sz="1400">
              <a:solidFill>
                <a:srgbClr val="0000FF"/>
              </a:solidFill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8" y="990600"/>
            <a:ext cx="7927032" cy="464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Labs Self-check exercise</a:t>
            </a:r>
            <a:endParaRPr/>
          </a:p>
        </p:txBody>
      </p:sp>
      <p:cxnSp>
        <p:nvCxnSpPr>
          <p:cNvPr id="214" name="Google Shape;214;p14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14"/>
          <p:cNvSpPr txBox="1">
            <a:spLocks noGrp="1"/>
          </p:cNvSpPr>
          <p:nvPr>
            <p:ph type="sldNum" idx="12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14</a:t>
            </a:fld>
            <a:endParaRPr sz="1400">
              <a:solidFill>
                <a:srgbClr val="0000FF"/>
              </a:solidFill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8343704" cy="4275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On </a:t>
            </a:r>
            <a:r>
              <a:rPr lang="en-US" u="sng"/>
              <a:t>week 10 </a:t>
            </a:r>
            <a:r>
              <a:rPr lang="en-US"/>
              <a:t>you will work on a </a:t>
            </a:r>
            <a:r>
              <a:rPr lang="en-US" u="sng"/>
              <a:t>project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The project will be delivered on </a:t>
            </a:r>
            <a:r>
              <a:rPr lang="en-US" u="sng"/>
              <a:t>two phases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More details will be announced later</a:t>
            </a: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Lab Project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24" name="Google Shape;224;p15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Tutorials</a:t>
            </a:r>
            <a:endParaRPr/>
          </a:p>
        </p:txBody>
      </p:sp>
      <p:cxnSp>
        <p:nvCxnSpPr>
          <p:cNvPr id="230" name="Google Shape;230;p16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16"/>
          <p:cNvSpPr txBox="1">
            <a:spLocks noGrp="1"/>
          </p:cNvSpPr>
          <p:nvPr>
            <p:ph type="sldNum" idx="12"/>
          </p:nvPr>
        </p:nvSpPr>
        <p:spPr>
          <a:xfrm>
            <a:off x="8460432" y="6407944"/>
            <a:ext cx="55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16</a:t>
            </a:fld>
            <a:endParaRPr sz="1400">
              <a:solidFill>
                <a:srgbClr val="0000FF"/>
              </a:solidFill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57" y="990600"/>
            <a:ext cx="85747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640960" cy="526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32"/>
              <a:buNone/>
            </a:pPr>
            <a:r>
              <a:rPr lang="en-US" sz="24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The following regulations are applied in the course:</a:t>
            </a:r>
            <a:endParaRPr dirty="0"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1800"/>
              <a:buChar char="◦"/>
            </a:pPr>
            <a:r>
              <a:rPr lang="en-US" sz="18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All homework assignments or project documents should be submitted using MS-Word and/or appropriate computer software. No hand-written submission will be accepted.</a:t>
            </a:r>
            <a:endParaRPr dirty="0"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If the student </a:t>
            </a:r>
            <a:r>
              <a:rPr lang="en-US" sz="2400" u="sng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absence </a:t>
            </a:r>
            <a:r>
              <a:rPr lang="en-US" sz="24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exceeds 25% of the total number of lectures, labs and tutorials, then she is denied from entering the final exam.</a:t>
            </a:r>
            <a:endParaRPr dirty="0"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Plagiarism is not allowed and is severely penalized if it happens. </a:t>
            </a:r>
            <a:endParaRPr dirty="0"/>
          </a:p>
          <a:p>
            <a:pPr marL="859536" lvl="2" indent="-228600" algn="l" rtl="0">
              <a:spcBef>
                <a:spcPts val="35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This includes exams and assignments in both tutorials and labs</a:t>
            </a:r>
            <a:endParaRPr dirty="0"/>
          </a:p>
          <a:p>
            <a:pPr marL="859536" lvl="2" indent="-228600" algn="l" rtl="0">
              <a:spcBef>
                <a:spcPts val="35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A (-10) is given to identical assignments: </a:t>
            </a:r>
            <a:r>
              <a:rPr lang="en-US" sz="2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this is a warning</a:t>
            </a:r>
            <a:endParaRPr dirty="0"/>
          </a:p>
          <a:p>
            <a:pPr marL="859536" lvl="2" indent="-228600" algn="l" rtl="0">
              <a:spcBef>
                <a:spcPts val="35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If plagiarism is repeated by the same student, more severe procedures are undertaken</a:t>
            </a:r>
          </a:p>
          <a:p>
            <a:pPr marL="859536" lvl="2" indent="-228600" algn="l" rtl="0">
              <a:spcBef>
                <a:spcPts val="35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endParaRPr lang="en-US" sz="2000" dirty="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21792" lvl="1" indent="-228600"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GB" sz="2400" dirty="0">
                <a:solidFill>
                  <a:srgbClr val="0000FF"/>
                </a:solidFill>
                <a:latin typeface="Tahoma"/>
                <a:ea typeface="Tahoma"/>
                <a:cs typeface="Tahoma"/>
              </a:rPr>
              <a:t>Recording the lectures using any other applications, or distributing the recorded sessions by any mean (e.g., YouTube, social media, flash memories, CD, etc.), without instructor’s permission is </a:t>
            </a:r>
            <a:r>
              <a:rPr lang="en-GB" sz="2400" b="1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forbidden</a:t>
            </a:r>
            <a:r>
              <a:rPr lang="en-GB" sz="2400" dirty="0">
                <a:solidFill>
                  <a:srgbClr val="0000FF"/>
                </a:solidFill>
                <a:latin typeface="Tahoma"/>
                <a:ea typeface="Tahoma"/>
                <a:cs typeface="Tahoma"/>
              </a:rPr>
              <a:t>, and appropriate legal actions will be taken.</a:t>
            </a:r>
            <a:endParaRPr lang="en-US" sz="2400" dirty="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251520" y="5861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Regulations</a:t>
            </a:r>
            <a:endParaRPr/>
          </a:p>
        </p:txBody>
      </p:sp>
      <p:cxnSp>
        <p:nvCxnSpPr>
          <p:cNvPr id="239" name="Google Shape;239;p17"/>
          <p:cNvCxnSpPr/>
          <p:nvPr/>
        </p:nvCxnSpPr>
        <p:spPr>
          <a:xfrm>
            <a:off x="0" y="836712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17"/>
          <p:cNvSpPr txBox="1">
            <a:spLocks noGrp="1"/>
          </p:cNvSpPr>
          <p:nvPr>
            <p:ph type="sldNum" idx="12"/>
          </p:nvPr>
        </p:nvSpPr>
        <p:spPr>
          <a:xfrm>
            <a:off x="8316416" y="6407944"/>
            <a:ext cx="696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17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1792" lvl="1" indent="-2286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200" dirty="0">
                <a:solidFill>
                  <a:srgbClr val="0000FF"/>
                </a:solidFill>
                <a:latin typeface="Tahoma"/>
                <a:ea typeface="Tahoma"/>
                <a:cs typeface="Tahoma"/>
              </a:rPr>
              <a:t>Your email header must start with *CSC111* + your section.</a:t>
            </a:r>
            <a:endParaRPr sz="2200" dirty="0">
              <a:solidFill>
                <a:srgbClr val="0000FF"/>
              </a:solidFill>
              <a:latin typeface="Tahoma"/>
              <a:ea typeface="Tahoma"/>
              <a:cs typeface="Tahoma"/>
            </a:endParaRPr>
          </a:p>
          <a:p>
            <a:pPr marL="621792" lvl="1" indent="-2286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⮚"/>
            </a:pPr>
            <a:endParaRPr sz="2200" dirty="0">
              <a:solidFill>
                <a:srgbClr val="0000FF"/>
              </a:solidFill>
              <a:latin typeface="Tahoma"/>
              <a:ea typeface="Tahoma"/>
              <a:cs typeface="Tahoma"/>
            </a:endParaRPr>
          </a:p>
          <a:p>
            <a:pPr marL="621792" lvl="1" indent="-2286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200" dirty="0">
                <a:solidFill>
                  <a:srgbClr val="0000FF"/>
                </a:solidFill>
                <a:latin typeface="Tahoma"/>
                <a:ea typeface="Tahoma"/>
                <a:cs typeface="Tahoma"/>
              </a:rPr>
              <a:t>Send your email to: yourInstructor@KSU.edu.sa email address.</a:t>
            </a:r>
            <a:endParaRPr sz="2200" dirty="0">
              <a:solidFill>
                <a:srgbClr val="0000FF"/>
              </a:solidFill>
              <a:latin typeface="Tahoma"/>
              <a:ea typeface="Tahoma"/>
              <a:cs typeface="Tahoma"/>
            </a:endParaRPr>
          </a:p>
          <a:p>
            <a:pPr marL="621792" lvl="1" indent="-2286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⮚"/>
            </a:pPr>
            <a:endParaRPr sz="2200" dirty="0">
              <a:solidFill>
                <a:srgbClr val="0000FF"/>
              </a:solidFill>
              <a:latin typeface="Tahoma"/>
              <a:ea typeface="Tahoma"/>
              <a:cs typeface="Tahoma"/>
            </a:endParaRPr>
          </a:p>
          <a:p>
            <a:pPr marL="621792" lvl="1" indent="-2286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200" dirty="0">
                <a:solidFill>
                  <a:srgbClr val="0000FF"/>
                </a:solidFill>
                <a:latin typeface="Tahoma"/>
                <a:ea typeface="Tahoma"/>
                <a:cs typeface="Tahoma"/>
              </a:rPr>
              <a:t>Please write your name and your ID at the end of the email.</a:t>
            </a:r>
            <a:endParaRPr sz="2200" dirty="0">
              <a:solidFill>
                <a:srgbClr val="0000FF"/>
              </a:solidFill>
              <a:latin typeface="Tahoma"/>
              <a:ea typeface="Tahoma"/>
              <a:cs typeface="Tahoma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46" name="Google Shape;246;p1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E-mail Communication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229600" cy="472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4"/>
              <a:buFont typeface="Noto Sans Symbols"/>
              <a:buChar char="⮚"/>
            </a:pPr>
            <a:r>
              <a:rPr lang="en-US" sz="28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Name : </a:t>
            </a:r>
            <a:r>
              <a:rPr lang="en-US" sz="2800" dirty="0" err="1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Abeer</a:t>
            </a:r>
            <a:r>
              <a:rPr lang="en-US" sz="28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Alshaya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904"/>
              <a:buFont typeface="Noto Sans Symbols"/>
              <a:buChar char="⮚"/>
            </a:pPr>
            <a:r>
              <a:rPr lang="en-US" sz="2800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Email : aalshaya@ksu.edu.sa</a:t>
            </a:r>
            <a:endParaRPr dirty="0"/>
          </a:p>
          <a:p>
            <a:pPr marL="365760" lvl="0" indent="-135128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 dirty="0"/>
          </a:p>
          <a:p>
            <a:pPr marL="365760" lvl="0" indent="-135128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en-US" sz="2800" dirty="0"/>
              <a:t>Information and announcements will be communicated to you via email (university</a:t>
            </a:r>
            <a:endParaRPr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en-US" sz="2800" dirty="0"/>
              <a:t>email).</a:t>
            </a:r>
            <a:endParaRPr dirty="0"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/>
              <a:t>Make sure you have access to your university email account.</a:t>
            </a:r>
            <a:endParaRPr dirty="0"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/>
              <a:t>You have to check your email periodically.</a:t>
            </a:r>
            <a:endParaRPr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Contact</a:t>
            </a:r>
            <a:endParaRPr/>
          </a:p>
        </p:txBody>
      </p:sp>
      <p:cxnSp>
        <p:nvCxnSpPr>
          <p:cNvPr id="114" name="Google Shape;114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2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229600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10"/>
              <a:buFont typeface="Noto Sans Symbols"/>
              <a:buChar char="⮚"/>
            </a:pPr>
            <a:r>
              <a:rPr lang="en-US" sz="222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CSC111: Computer Programming I</a:t>
            </a:r>
            <a:endParaRPr/>
          </a:p>
          <a:p>
            <a:pPr marL="342900" lvl="0" indent="-342900" algn="just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510"/>
              <a:buFont typeface="Noto Sans Symbols"/>
              <a:buChar char="⮚"/>
            </a:pPr>
            <a:r>
              <a:rPr lang="en-US" sz="222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Credit hours: </a:t>
            </a:r>
            <a:r>
              <a:rPr lang="en-US" sz="222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4 Units</a:t>
            </a:r>
            <a:endParaRPr/>
          </a:p>
          <a:p>
            <a:pPr marL="342900" lvl="0" indent="-342900" algn="just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510"/>
              <a:buFont typeface="Noto Sans Symbols"/>
              <a:buChar char="⮚"/>
            </a:pPr>
            <a:r>
              <a:rPr lang="en-US" sz="222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Weekly Schedule:</a:t>
            </a:r>
            <a:endParaRPr/>
          </a:p>
          <a:p>
            <a:pPr marL="598932" lvl="1" indent="-34290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Char char="o"/>
            </a:pPr>
            <a:r>
              <a:rPr lang="en-US" sz="222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Lecture: 	</a:t>
            </a:r>
            <a:r>
              <a:rPr lang="en-US" sz="222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3 hours</a:t>
            </a:r>
            <a:endParaRPr/>
          </a:p>
          <a:p>
            <a:pPr marL="598932" lvl="1" indent="-34290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Char char="o"/>
            </a:pPr>
            <a:r>
              <a:rPr lang="en-US" sz="222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Lab:	</a:t>
            </a:r>
            <a:r>
              <a:rPr lang="en-US" sz="222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2 hours</a:t>
            </a:r>
            <a:endParaRPr/>
          </a:p>
          <a:p>
            <a:pPr marL="598932" lvl="1" indent="-34290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Char char="o"/>
            </a:pPr>
            <a:r>
              <a:rPr lang="en-US" sz="222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Tutorial: 	</a:t>
            </a:r>
            <a:r>
              <a:rPr lang="en-US" sz="222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1 hour</a:t>
            </a:r>
            <a:endParaRPr/>
          </a:p>
          <a:p>
            <a:pPr marL="598932" lvl="1" indent="-20193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None/>
            </a:pPr>
            <a:endParaRPr sz="222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8932" lvl="1" indent="-20193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None/>
            </a:pPr>
            <a:endParaRPr sz="222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98932" lvl="1" indent="-34290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Char char="o"/>
            </a:pPr>
            <a:r>
              <a:rPr lang="en-US" sz="2220">
                <a:latin typeface="Tahoma"/>
                <a:ea typeface="Tahoma"/>
                <a:cs typeface="Tahoma"/>
                <a:sym typeface="Tahoma"/>
              </a:rPr>
              <a:t>Attending Lecture , lab and tutorial is </a:t>
            </a:r>
            <a:r>
              <a:rPr lang="en-US" sz="2220" u="sng">
                <a:latin typeface="Tahoma"/>
                <a:ea typeface="Tahoma"/>
                <a:cs typeface="Tahoma"/>
                <a:sym typeface="Tahoma"/>
              </a:rPr>
              <a:t>mandatory</a:t>
            </a:r>
            <a:endParaRPr/>
          </a:p>
          <a:p>
            <a:pPr marL="598932" lvl="1" indent="-201930" algn="just" rtl="0">
              <a:lnSpc>
                <a:spcPct val="70000"/>
              </a:lnSpc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220"/>
              <a:buFont typeface="Courier New"/>
              <a:buNone/>
            </a:pPr>
            <a:endParaRPr sz="222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Course Credit hours</a:t>
            </a:r>
            <a:endParaRPr/>
          </a:p>
        </p:txBody>
      </p:sp>
      <p:cxnSp>
        <p:nvCxnSpPr>
          <p:cNvPr id="122" name="Google Shape;122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3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42844" y="836712"/>
            <a:ext cx="8749636" cy="518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1"/>
              <a:buNone/>
            </a:pPr>
            <a:r>
              <a:rPr lang="en-US" sz="259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Required:</a:t>
            </a:r>
            <a:endParaRPr/>
          </a:p>
          <a:p>
            <a:pPr marL="365760" lvl="0" indent="-16017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/>
              <a:t>Java: An Introduction to Problem Solving and Programming,7th Edition, W. Savitch, Pearson International </a:t>
            </a:r>
            <a:endParaRPr/>
          </a:p>
          <a:p>
            <a:pPr marL="365760" lvl="0" indent="-14419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r>
              <a:rPr lang="en-US" sz="259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Additional:</a:t>
            </a:r>
            <a:endParaRPr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/>
              <a:t>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/>
              <a:t>Java How to Program, 7ed, Deitel and Deitel, Pearson International (Reference) </a:t>
            </a:r>
            <a:endParaRPr/>
          </a:p>
          <a:p>
            <a:pPr marL="365760" lvl="0" indent="-16017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/>
              <a:t>Introduction to Java Programming, Comprehensive Version, 107th Edition, Y. Daniel Liang, Prentice Hall (Reference) </a:t>
            </a:r>
            <a:endParaRPr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384"/>
              <a:buNone/>
            </a:pPr>
            <a:endParaRPr sz="2035" i="1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5603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5"/>
              <a:buFont typeface="Noto Sans Symbols"/>
              <a:buChar char="⮚"/>
            </a:pPr>
            <a:r>
              <a:rPr lang="en-US" sz="2405" i="1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Also, it is recommended to solve the programming exercises of any Java accessible textbook.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Textbook</a:t>
            </a:r>
            <a:endParaRPr/>
          </a:p>
        </p:txBody>
      </p:sp>
      <p:cxnSp>
        <p:nvCxnSpPr>
          <p:cNvPr id="130" name="Google Shape;130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4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285720" y="1143000"/>
            <a:ext cx="8678768" cy="408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16"/>
              <a:buNone/>
            </a:pPr>
            <a:r>
              <a:rPr lang="en-US" sz="37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All course material and announcements will be uploaded on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3019"/>
              <a:buNone/>
            </a:pPr>
            <a:r>
              <a:rPr lang="en-US" sz="444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LMS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16"/>
              <a:buNone/>
            </a:pPr>
            <a:r>
              <a:rPr lang="en-US" sz="3700" u="sng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Make sure you check it daily..</a:t>
            </a:r>
            <a:endParaRPr/>
          </a:p>
          <a:p>
            <a:pPr marL="365760" lvl="0" indent="-9626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16"/>
              <a:buNone/>
            </a:pPr>
            <a:endParaRPr sz="3700"/>
          </a:p>
          <a:p>
            <a:pPr marL="365760" lvl="0" indent="-25603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16"/>
              <a:buChar char="🞂"/>
            </a:pPr>
            <a:r>
              <a:rPr lang="en-US" sz="3700"/>
              <a:t>If you have not used LMS before, login to the system and get familiar with it.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516"/>
              <a:buNone/>
            </a:pPr>
            <a:endParaRPr sz="3700" u="sng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Course Blog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>
            <a:off x="0" y="836712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5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Lectures start in Week 1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Labs start in Week 2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Tutorials start in Week 2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Lecture slides will be uploaded on lms.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Tutorial and lab sheets are also uploaded on lms.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32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Self-check exercises are in the last slide of each lecture. You are encouraged to solve them to check your understanding.</a:t>
            </a:r>
            <a:endParaRPr sz="180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251520" y="5861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Start</a:t>
            </a:r>
            <a:endParaRPr/>
          </a:p>
        </p:txBody>
      </p:sp>
      <p:cxnSp>
        <p:nvCxnSpPr>
          <p:cNvPr id="146" name="Google Shape;146;p6"/>
          <p:cNvCxnSpPr/>
          <p:nvPr/>
        </p:nvCxnSpPr>
        <p:spPr>
          <a:xfrm>
            <a:off x="0" y="836712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6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32"/>
              <a:buNone/>
            </a:pPr>
            <a:r>
              <a:rPr lang="en-US" sz="24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Introduce the student to the principles of Object-Oriented Programming. This is achieved by training the student to do the following: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Solicit input and output data from a given problem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Design a flowchart as an introductory step before writing a program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Get acquainted to the elements of a Java program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Know the structure of a Java program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Apply Java statements to write the program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Use special data structures such as arrays, if needed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Use pre-defined packages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Use the UML standard documentation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Learn how to edit, compile, run and debug a program on jGrasp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621792" lvl="1" indent="-101600" algn="l" rtl="0">
              <a:spcBef>
                <a:spcPts val="324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200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51520" y="5861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Course Objectives </a:t>
            </a:r>
            <a:endParaRPr/>
          </a:p>
        </p:txBody>
      </p:sp>
      <p:cxnSp>
        <p:nvCxnSpPr>
          <p:cNvPr id="154" name="Google Shape;154;p7"/>
          <p:cNvCxnSpPr/>
          <p:nvPr/>
        </p:nvCxnSpPr>
        <p:spPr>
          <a:xfrm>
            <a:off x="0" y="836712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7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Course Syllabus</a:t>
            </a:r>
            <a:endParaRPr/>
          </a:p>
        </p:txBody>
      </p:sp>
      <p:cxnSp>
        <p:nvCxnSpPr>
          <p:cNvPr id="161" name="Google Shape;161;p8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62" name="Google Shape;162;p8"/>
          <p:cNvGraphicFramePr/>
          <p:nvPr/>
        </p:nvGraphicFramePr>
        <p:xfrm>
          <a:off x="251520" y="908720"/>
          <a:ext cx="8712975" cy="4348590"/>
        </p:xfrm>
        <a:graphic>
          <a:graphicData uri="http://schemas.openxmlformats.org/drawingml/2006/table">
            <a:tbl>
              <a:tblPr firstRow="1" bandRow="1">
                <a:noFill/>
                <a:tableStyleId>{7CB9A94F-26A3-4D07-814B-B85C347BF639}</a:tableStyleId>
              </a:tblPr>
              <a:tblGrid>
                <a:gridCol w="57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APPROXIMATE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OF WEEKS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Course Orientation &amp; Introduction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Problem Solving &amp; Program Structure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Elements of a Java Program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Input and Output Statements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String Class and Methods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Selection Statements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Iteration Statements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Arrays, Primitive Data Types, Reference Variables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week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Methods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 weeks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Principles of Object-Oriented Programming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 weeks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8</a:t>
            </a:fld>
            <a:endParaRPr sz="1400">
              <a:solidFill>
                <a:srgbClr val="0000FF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51520" y="5589240"/>
            <a:ext cx="8712968" cy="648072"/>
          </a:xfrm>
          <a:prstGeom prst="rect">
            <a:avLst/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refer to the Calendar on lms</a:t>
            </a:r>
            <a:endParaRPr sz="1800" b="1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65" name="Google Shape;165;p8"/>
          <p:cNvGraphicFramePr/>
          <p:nvPr/>
        </p:nvGraphicFramePr>
        <p:xfrm>
          <a:off x="152400" y="914399"/>
          <a:ext cx="8839225" cy="5460500"/>
        </p:xfrm>
        <a:graphic>
          <a:graphicData uri="http://schemas.openxmlformats.org/drawingml/2006/table">
            <a:tbl>
              <a:tblPr>
                <a:noFill/>
                <a:tableStyleId>{0CE7EB9A-A1A4-4ACB-AB57-667E57433B7C}</a:tableStyleId>
              </a:tblPr>
              <a:tblGrid>
                <a:gridCol w="420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TOPIC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APPROXIMATE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WEEKS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in book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Java: An Introduction to Problem Solving and Programming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Orientation &amp; Introduction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Problem Solving &amp; Program Structure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------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Elements of a Java Program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Input and Output Statements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String Class and Methods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Selection Statements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Iteration Statements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weeks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5 &amp; 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Principles of Object-Oriented Programming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weeks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Arrays, Array of objects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week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400" marR="68400" marT="34200" marB="342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 7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51520" y="44624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</a:pPr>
            <a:r>
              <a:rPr lang="en-US" sz="40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Grade Distribution</a:t>
            </a:r>
            <a:endParaRPr/>
          </a:p>
        </p:txBody>
      </p:sp>
      <p:cxnSp>
        <p:nvCxnSpPr>
          <p:cNvPr id="171" name="Google Shape;171;p9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72" name="Google Shape;172;p9"/>
          <p:cNvGraphicFramePr/>
          <p:nvPr/>
        </p:nvGraphicFramePr>
        <p:xfrm>
          <a:off x="304799" y="908720"/>
          <a:ext cx="8534400" cy="1112550"/>
        </p:xfrm>
        <a:graphic>
          <a:graphicData uri="http://schemas.openxmlformats.org/drawingml/2006/table">
            <a:tbl>
              <a:tblPr firstRow="1" bandRow="1">
                <a:noFill/>
                <a:tableStyleId>{0A68F46B-DCD3-433E-B1AD-EAD15DE68422}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WEIGHT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Final Exam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Course Work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3" name="Google Shape;173;p9"/>
          <p:cNvGraphicFramePr/>
          <p:nvPr>
            <p:extLst>
              <p:ext uri="{D42A27DB-BD31-4B8C-83A1-F6EECF244321}">
                <p14:modId xmlns:p14="http://schemas.microsoft.com/office/powerpoint/2010/main" val="4277648254"/>
              </p:ext>
            </p:extLst>
          </p:nvPr>
        </p:nvGraphicFramePr>
        <p:xfrm>
          <a:off x="251521" y="2209800"/>
          <a:ext cx="8587675" cy="3820220"/>
        </p:xfrm>
        <a:graphic>
          <a:graphicData uri="http://schemas.openxmlformats.org/drawingml/2006/table">
            <a:tbl>
              <a:tblPr firstRow="1" bandRow="1">
                <a:noFill/>
                <a:tableStyleId>{7CB9A94F-26A3-4D07-814B-B85C347BF639}</a:tableStyleId>
              </a:tblPr>
              <a:tblGrid>
                <a:gridCol w="153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Course Work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 Midterm                                             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25 %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25 %</a:t>
                      </a:r>
                      <a:r>
                        <a:rPr lang="en-US" sz="1800"/>
                        <a:t> MID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2 Quizzes                                        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</a:rPr>
                        <a:t>10 %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5 %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Quiz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5 %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Quiz 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Labs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13 % course work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5 % final lab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9 %</a:t>
                      </a:r>
                      <a:r>
                        <a:rPr lang="en-US" sz="1800" dirty="0"/>
                        <a:t> evaluation and sheet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4 %</a:t>
                      </a:r>
                      <a:r>
                        <a:rPr lang="en-US" sz="1800" dirty="0"/>
                        <a:t> lab Quiz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Project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5%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4% code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1% discussion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latin typeface="Lucida Sans Unicode"/>
                          <a:cs typeface="Lucida Sans Unicode"/>
                          <a:sym typeface="Arial"/>
                        </a:rPr>
                        <a:t>Lecture </a:t>
                      </a:r>
                      <a:r>
                        <a:rPr lang="en-GB" sz="1600" b="1" i="0" u="none" strike="noStrike" cap="none" dirty="0">
                          <a:solidFill>
                            <a:schemeClr val="dk1"/>
                          </a:solidFill>
                          <a:latin typeface="Lucida Sans Unicode"/>
                          <a:cs typeface="Lucida Sans Unicode"/>
                          <a:sym typeface="Arial"/>
                        </a:rPr>
                        <a:t>Participation 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Lucida Sans Unicode"/>
                        <a:cs typeface="Lucida Sans Unicode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0000FF"/>
                          </a:solidFill>
                          <a:latin typeface="Lucida Sans Unicode"/>
                          <a:cs typeface="Lucida Sans Unicode"/>
                          <a:sym typeface="Arial"/>
                        </a:rPr>
                        <a:t>2%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Lucida Sans Unicode"/>
                        <a:cs typeface="Lucida Sans Unicode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latin typeface="Lucida Sans Unicode"/>
                          <a:cs typeface="Lucida Sans Unicode"/>
                          <a:sym typeface="Arial"/>
                        </a:rPr>
                        <a:t>2% for any given activities in lectures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Lucida Sans Unicode"/>
                        <a:cs typeface="Lucida Sans Unicode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88871252"/>
                  </a:ext>
                </a:extLst>
              </a:tr>
            </a:tbl>
          </a:graphicData>
        </a:graphic>
      </p:graphicFrame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FF"/>
                </a:solidFill>
              </a:rPr>
              <a:t>9</a:t>
            </a:fld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950</Words>
  <Application>Microsoft Office PowerPoint</Application>
  <PresentationFormat>On-screen Show (4:3)</PresentationFormat>
  <Paragraphs>216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Noto Sans Symbols</vt:lpstr>
      <vt:lpstr>Roboto</vt:lpstr>
      <vt:lpstr>Verdana</vt:lpstr>
      <vt:lpstr>Lucida Sans Unicode</vt:lpstr>
      <vt:lpstr>Tahoma</vt:lpstr>
      <vt:lpstr>Times New Roman</vt:lpstr>
      <vt:lpstr>Arial</vt:lpstr>
      <vt:lpstr>Lucida Sans</vt:lpstr>
      <vt:lpstr>Calibri</vt:lpstr>
      <vt:lpstr>Courier New</vt:lpstr>
      <vt:lpstr>Concourse</vt:lpstr>
      <vt:lpstr>Orientation </vt:lpstr>
      <vt:lpstr>Contact</vt:lpstr>
      <vt:lpstr>Course Credit hours</vt:lpstr>
      <vt:lpstr>Textbook</vt:lpstr>
      <vt:lpstr>Course Blog</vt:lpstr>
      <vt:lpstr>Start</vt:lpstr>
      <vt:lpstr>Course Objectives </vt:lpstr>
      <vt:lpstr>Course Syllabus</vt:lpstr>
      <vt:lpstr>Grade Distribution</vt:lpstr>
      <vt:lpstr>Quizzes &amp; Mids &amp; Final</vt:lpstr>
      <vt:lpstr>Lab Quizzes</vt:lpstr>
      <vt:lpstr>Labs Evaluation</vt:lpstr>
      <vt:lpstr>Labs Sheet</vt:lpstr>
      <vt:lpstr>Labs Self-check exercise</vt:lpstr>
      <vt:lpstr>Lab Project</vt:lpstr>
      <vt:lpstr>Tutorials</vt:lpstr>
      <vt:lpstr>Regulations</vt:lpstr>
      <vt:lpstr>E-mail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Ghadah</dc:creator>
  <cp:lastModifiedBy>Omar</cp:lastModifiedBy>
  <cp:revision>5</cp:revision>
  <dcterms:created xsi:type="dcterms:W3CDTF">2012-01-30T19:38:50Z</dcterms:created>
  <dcterms:modified xsi:type="dcterms:W3CDTF">2020-08-29T21:26:59Z</dcterms:modified>
</cp:coreProperties>
</file>