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4" r:id="rId1"/>
  </p:sldMasterIdLst>
  <p:sldIdLst>
    <p:sldId id="264" r:id="rId2"/>
    <p:sldId id="265" r:id="rId3"/>
    <p:sldId id="266" r:id="rId4"/>
    <p:sldId id="268" r:id="rId5"/>
    <p:sldId id="267" r:id="rId6"/>
    <p:sldId id="257" r:id="rId7"/>
    <p:sldId id="258" r:id="rId8"/>
    <p:sldId id="259" r:id="rId9"/>
    <p:sldId id="260" r:id="rId10"/>
    <p:sldId id="262" r:id="rId11"/>
    <p:sldId id="263" r:id="rId12"/>
    <p:sldId id="269"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C434AC60-0E3C-4AF8-B980-3DBFA7000BB4}" type="datetimeFigureOut">
              <a:rPr lang="ar-SA" smtClean="0"/>
              <a:pPr/>
              <a:t>26/11/35</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D04693-751A-471F-AFFD-9E246A1B4098}" type="slidenum">
              <a:rPr lang="ar-SA" smtClean="0"/>
              <a:pPr/>
              <a:t>‹#›</a:t>
            </a:fld>
            <a:endParaRPr lang="ar-SA"/>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434AC60-0E3C-4AF8-B980-3DBFA7000BB4}"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ED04693-751A-471F-AFFD-9E246A1B409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DED04693-751A-471F-AFFD-9E246A1B4098}" type="slidenum">
              <a:rPr lang="ar-SA" smtClean="0"/>
              <a:pPr/>
              <a:t>‹#›</a:t>
            </a:fld>
            <a:endParaRPr lang="ar-SA"/>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434AC60-0E3C-4AF8-B980-3DBFA7000BB4}"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C434AC60-0E3C-4AF8-B980-3DBFA7000BB4}"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4361688" y="1026372"/>
            <a:ext cx="457200" cy="441325"/>
          </a:xfrm>
        </p:spPr>
        <p:txBody>
          <a:bodyPr/>
          <a:lstStyle/>
          <a:p>
            <a:fld id="{DED04693-751A-471F-AFFD-9E246A1B4098}" type="slidenum">
              <a:rPr lang="ar-SA" smtClean="0"/>
              <a:pPr/>
              <a:t>‹#›</a:t>
            </a:fld>
            <a:endParaRPr lang="ar-SA"/>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a:p>
        </p:txBody>
      </p:sp>
      <p:sp>
        <p:nvSpPr>
          <p:cNvPr id="4" name="عنصر نائب للتاريخ 3"/>
          <p:cNvSpPr>
            <a:spLocks noGrp="1"/>
          </p:cNvSpPr>
          <p:nvPr>
            <p:ph type="dt" sz="half" idx="10"/>
          </p:nvPr>
        </p:nvSpPr>
        <p:spPr/>
        <p:txBody>
          <a:bodyPr/>
          <a:lstStyle/>
          <a:p>
            <a:fld id="{C434AC60-0E3C-4AF8-B980-3DBFA7000BB4}" type="datetimeFigureOut">
              <a:rPr lang="ar-SA" smtClean="0"/>
              <a:pPr/>
              <a:t>26/11/35</a:t>
            </a:fld>
            <a:endParaRPr lang="ar-SA"/>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D04693-751A-471F-AFFD-9E246A1B4098}" type="slidenum">
              <a:rPr lang="ar-SA" smtClean="0"/>
              <a:pPr/>
              <a:t>‹#›</a:t>
            </a:fld>
            <a:endParaRPr lang="ar-SA"/>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C434AC60-0E3C-4AF8-B980-3DBFA7000BB4}" type="datetimeFigureOut">
              <a:rPr lang="ar-SA" smtClean="0"/>
              <a:pPr/>
              <a:t>26/11/35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ED04693-751A-471F-AFFD-9E246A1B4098}" type="slidenum">
              <a:rPr lang="ar-SA" smtClean="0"/>
              <a:pPr/>
              <a:t>‹#›</a:t>
            </a:fld>
            <a:endParaRPr lang="ar-SA"/>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C434AC60-0E3C-4AF8-B980-3DBFA7000BB4}" type="datetimeFigureOut">
              <a:rPr lang="ar-SA" smtClean="0"/>
              <a:pPr/>
              <a:t>26/11/35</a:t>
            </a:fld>
            <a:endParaRPr lang="ar-SA"/>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DED04693-751A-471F-AFFD-9E246A1B4098}" type="slidenum">
              <a:rPr lang="ar-SA" smtClean="0"/>
              <a:pPr/>
              <a:t>‹#›</a:t>
            </a:fld>
            <a:endParaRPr lang="ar-SA"/>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434AC60-0E3C-4AF8-B980-3DBFA7000BB4}" type="datetimeFigureOut">
              <a:rPr lang="ar-SA" smtClean="0"/>
              <a:pPr/>
              <a:t>26/11/35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a:xfrm>
            <a:off x="4343400" y="1036020"/>
            <a:ext cx="457200" cy="441325"/>
          </a:xfrm>
        </p:spPr>
        <p:txBody>
          <a:bodyPr/>
          <a:lstStyle/>
          <a:p>
            <a:fld id="{DED04693-751A-471F-AFFD-9E246A1B4098}"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C434AC60-0E3C-4AF8-B980-3DBFA7000BB4}" type="datetimeFigureOut">
              <a:rPr lang="ar-SA" smtClean="0"/>
              <a:pPr/>
              <a:t>26/11/35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ED04693-751A-471F-AFFD-9E246A1B4098}"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ED04693-751A-471F-AFFD-9E246A1B4098}" type="slidenum">
              <a:rPr lang="ar-SA" smtClean="0"/>
              <a:pPr/>
              <a:t>‹#›</a:t>
            </a:fld>
            <a:endParaRPr lang="ar-SA"/>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C434AC60-0E3C-4AF8-B980-3DBFA7000BB4}" type="datetimeFigureOut">
              <a:rPr lang="ar-SA" smtClean="0"/>
              <a:pPr/>
              <a:t>26/11/35</a:t>
            </a:fld>
            <a:endParaRPr lang="ar-SA"/>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DED04693-751A-471F-AFFD-9E246A1B4098}" type="slidenum">
              <a:rPr lang="ar-SA" smtClean="0"/>
              <a:pPr/>
              <a:t>‹#›</a:t>
            </a:fld>
            <a:endParaRPr lang="ar-SA"/>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C434AC60-0E3C-4AF8-B980-3DBFA7000BB4}" type="datetimeFigureOut">
              <a:rPr lang="ar-SA" smtClean="0"/>
              <a:pPr/>
              <a:t>26/11/35</a:t>
            </a:fld>
            <a:endParaRPr lang="ar-SA"/>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434AC60-0E3C-4AF8-B980-3DBFA7000BB4}" type="datetimeFigureOut">
              <a:rPr lang="ar-SA" smtClean="0"/>
              <a:pPr/>
              <a:t>26/11/35</a:t>
            </a:fld>
            <a:endParaRPr lang="ar-SA"/>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ED04693-751A-471F-AFFD-9E246A1B4098}" type="slidenum">
              <a:rPr lang="ar-SA" smtClean="0"/>
              <a:pPr/>
              <a:t>‹#›</a:t>
            </a:fld>
            <a:endParaRPr lang="ar-SA"/>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spd="med">
    <p:fade/>
  </p:transition>
  <p:timing>
    <p:tnLst>
      <p:par>
        <p:cTn id="1" dur="indefinite" restart="never" nodeType="tmRoot"/>
      </p:par>
    </p:tnLst>
  </p:timing>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THE ARTICLE – THE SIMPLE NOMINAL SENTENCE</a:t>
            </a:r>
            <a:endParaRPr lang="ar-SA" dirty="0"/>
          </a:p>
        </p:txBody>
      </p:sp>
      <p:sp>
        <p:nvSpPr>
          <p:cNvPr id="3" name="عنصر نائب للمحتوى 2"/>
          <p:cNvSpPr>
            <a:spLocks noGrp="1"/>
          </p:cNvSpPr>
          <p:nvPr>
            <p:ph sz="quarter" idx="1"/>
          </p:nvPr>
        </p:nvSpPr>
        <p:spPr/>
        <p:txBody>
          <a:bodyPr>
            <a:noAutofit/>
          </a:bodyPr>
          <a:lstStyle/>
          <a:p>
            <a:pPr algn="l"/>
            <a:r>
              <a:rPr lang="en-US" sz="3600" dirty="0" smtClean="0">
                <a:solidFill>
                  <a:srgbClr val="FFC000"/>
                </a:solidFill>
              </a:rPr>
              <a:t>- </a:t>
            </a:r>
            <a:r>
              <a:rPr lang="en-US" sz="3600" dirty="0" smtClean="0">
                <a:solidFill>
                  <a:srgbClr val="002060"/>
                </a:solidFill>
              </a:rPr>
              <a:t>There is no indefinite article in Arabic, but the presence of </a:t>
            </a:r>
            <a:r>
              <a:rPr lang="en-US" sz="3600" dirty="0" err="1" smtClean="0">
                <a:solidFill>
                  <a:srgbClr val="002060"/>
                </a:solidFill>
              </a:rPr>
              <a:t>nunation</a:t>
            </a:r>
            <a:r>
              <a:rPr lang="en-US" sz="3600" dirty="0" smtClean="0">
                <a:solidFill>
                  <a:srgbClr val="002060"/>
                </a:solidFill>
              </a:rPr>
              <a:t> at the end of a noun indicates indefiniteness. </a:t>
            </a:r>
            <a:endParaRPr lang="ar-SA" sz="3600" dirty="0" smtClean="0">
              <a:solidFill>
                <a:srgbClr val="002060"/>
              </a:solidFill>
            </a:endParaRPr>
          </a:p>
          <a:p>
            <a:pPr marL="0" indent="0" algn="l">
              <a:buNone/>
            </a:pPr>
            <a:r>
              <a:rPr lang="en-US" sz="3600" dirty="0" smtClean="0">
                <a:solidFill>
                  <a:srgbClr val="002060"/>
                </a:solidFill>
              </a:rPr>
              <a:t>.</a:t>
            </a:r>
            <a:r>
              <a:rPr lang="ar-SA" sz="3600" dirty="0" smtClean="0">
                <a:solidFill>
                  <a:srgbClr val="002060"/>
                </a:solidFill>
              </a:rPr>
              <a:t>ال التعريف </a:t>
            </a:r>
            <a:r>
              <a:rPr lang="en-US" sz="3600" dirty="0" smtClean="0">
                <a:solidFill>
                  <a:srgbClr val="002060"/>
                </a:solidFill>
              </a:rPr>
              <a:t>– The definite article in Arabic is </a:t>
            </a:r>
          </a:p>
          <a:p>
            <a:pPr marL="0" indent="0" algn="l">
              <a:buNone/>
            </a:pPr>
            <a:r>
              <a:rPr lang="en-US" sz="3600" dirty="0" smtClean="0">
                <a:solidFill>
                  <a:srgbClr val="002060"/>
                </a:solidFill>
              </a:rPr>
              <a:t>When the definite article is attached to a noun in Arabic, </a:t>
            </a:r>
            <a:r>
              <a:rPr lang="en-US" sz="3600" dirty="0" err="1" smtClean="0">
                <a:solidFill>
                  <a:srgbClr val="002060"/>
                </a:solidFill>
              </a:rPr>
              <a:t>nunation</a:t>
            </a:r>
            <a:r>
              <a:rPr lang="en-US" sz="3600" dirty="0" smtClean="0">
                <a:solidFill>
                  <a:srgbClr val="002060"/>
                </a:solidFill>
              </a:rPr>
              <a:t> is removed.</a:t>
            </a:r>
          </a:p>
          <a:p>
            <a:pPr marL="0" indent="0" algn="l">
              <a:buNone/>
            </a:pPr>
            <a:endParaRPr lang="ar-SA" sz="3600" dirty="0">
              <a:solidFill>
                <a:srgbClr val="FFC000"/>
              </a:solidFill>
            </a:endParaRPr>
          </a:p>
        </p:txBody>
      </p:sp>
    </p:spTree>
    <p:extLst>
      <p:ext uri="{BB962C8B-B14F-4D97-AF65-F5344CB8AC3E}">
        <p14:creationId xmlns:p14="http://schemas.microsoft.com/office/powerpoint/2010/main" xmlns="" val="369225737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DECLENSION OF NOUNS-THE THREE CASES </a:t>
            </a:r>
            <a:endParaRPr lang="ar-SA" dirty="0"/>
          </a:p>
        </p:txBody>
      </p:sp>
      <p:sp>
        <p:nvSpPr>
          <p:cNvPr id="3" name="عنصر نائب للمحتوى 2"/>
          <p:cNvSpPr>
            <a:spLocks noGrp="1"/>
          </p:cNvSpPr>
          <p:nvPr>
            <p:ph sz="quarter" idx="1"/>
          </p:nvPr>
        </p:nvSpPr>
        <p:spPr/>
        <p:txBody>
          <a:bodyPr>
            <a:noAutofit/>
          </a:bodyPr>
          <a:lstStyle/>
          <a:p>
            <a:pPr algn="l">
              <a:buNone/>
            </a:pPr>
            <a:r>
              <a:rPr lang="en-US" sz="3200" dirty="0" smtClean="0">
                <a:solidFill>
                  <a:srgbClr val="FFC000"/>
                </a:solidFill>
              </a:rPr>
              <a:t>-</a:t>
            </a:r>
            <a:r>
              <a:rPr lang="en-US" sz="3200" dirty="0" smtClean="0">
                <a:solidFill>
                  <a:srgbClr val="002060"/>
                </a:solidFill>
              </a:rPr>
              <a:t>There are three cases in Arabic, and they are indicated by changing the </a:t>
            </a:r>
            <a:r>
              <a:rPr lang="en-US" sz="3200" dirty="0" err="1" smtClean="0">
                <a:solidFill>
                  <a:srgbClr val="002060"/>
                </a:solidFill>
              </a:rPr>
              <a:t>vowelling</a:t>
            </a:r>
            <a:r>
              <a:rPr lang="en-US" sz="3200" dirty="0" smtClean="0">
                <a:solidFill>
                  <a:srgbClr val="002060"/>
                </a:solidFill>
              </a:rPr>
              <a:t> of the final consonant. </a:t>
            </a:r>
          </a:p>
          <a:p>
            <a:pPr algn="l">
              <a:buNone/>
            </a:pPr>
            <a:r>
              <a:rPr lang="en-US" sz="3200" dirty="0" smtClean="0">
                <a:solidFill>
                  <a:srgbClr val="002060"/>
                </a:solidFill>
              </a:rPr>
              <a:t>-The three cases are :</a:t>
            </a:r>
          </a:p>
          <a:p>
            <a:pPr algn="l">
              <a:buNone/>
            </a:pPr>
            <a:r>
              <a:rPr lang="en-US" sz="3200" dirty="0" smtClean="0">
                <a:solidFill>
                  <a:srgbClr val="002060"/>
                </a:solidFill>
              </a:rPr>
              <a:t>A. the nominative case – it is indicated with a </a:t>
            </a:r>
            <a:r>
              <a:rPr lang="en-US" sz="3200" dirty="0" err="1" smtClean="0">
                <a:solidFill>
                  <a:srgbClr val="002060"/>
                </a:solidFill>
              </a:rPr>
              <a:t>damma</a:t>
            </a:r>
            <a:r>
              <a:rPr lang="en-US" sz="3200" dirty="0" smtClean="0">
                <a:solidFill>
                  <a:srgbClr val="002060"/>
                </a:solidFill>
              </a:rPr>
              <a:t>.</a:t>
            </a:r>
          </a:p>
          <a:p>
            <a:pPr algn="l">
              <a:buNone/>
            </a:pPr>
            <a:r>
              <a:rPr lang="en-US" sz="3200" dirty="0" smtClean="0">
                <a:solidFill>
                  <a:srgbClr val="002060"/>
                </a:solidFill>
              </a:rPr>
              <a:t>B. the accusative case – it is indicated with a </a:t>
            </a:r>
            <a:r>
              <a:rPr lang="en-US" sz="3200" dirty="0" err="1" smtClean="0">
                <a:solidFill>
                  <a:srgbClr val="002060"/>
                </a:solidFill>
              </a:rPr>
              <a:t>fatha</a:t>
            </a:r>
            <a:r>
              <a:rPr lang="en-US" sz="3200" dirty="0" smtClean="0">
                <a:solidFill>
                  <a:srgbClr val="002060"/>
                </a:solidFill>
              </a:rPr>
              <a:t>.</a:t>
            </a:r>
          </a:p>
          <a:p>
            <a:pPr algn="l">
              <a:buNone/>
            </a:pPr>
            <a:r>
              <a:rPr lang="en-US" sz="3200" dirty="0" smtClean="0">
                <a:solidFill>
                  <a:srgbClr val="002060"/>
                </a:solidFill>
              </a:rPr>
              <a:t>C. the genitive case – it is indicated with a </a:t>
            </a:r>
            <a:r>
              <a:rPr lang="en-US" sz="3200" dirty="0" err="1" smtClean="0">
                <a:solidFill>
                  <a:srgbClr val="002060"/>
                </a:solidFill>
              </a:rPr>
              <a:t>kasra</a:t>
            </a:r>
            <a:r>
              <a:rPr lang="en-US" sz="3200" dirty="0" smtClean="0">
                <a:solidFill>
                  <a:srgbClr val="002060"/>
                </a:solidFill>
              </a:rPr>
              <a:t>.</a:t>
            </a:r>
            <a:endParaRPr lang="ar-SA" sz="3200" dirty="0">
              <a:solidFill>
                <a:srgbClr val="002060"/>
              </a:solidFill>
            </a:endParaRPr>
          </a:p>
        </p:txBody>
      </p:sp>
    </p:spTree>
    <p:extLst>
      <p:ext uri="{BB962C8B-B14F-4D97-AF65-F5344CB8AC3E}">
        <p14:creationId xmlns:p14="http://schemas.microsoft.com/office/powerpoint/2010/main" xmlns="" val="402508820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GENITIVE OF POSSESSION</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marL="514350" indent="-514350" algn="l">
              <a:buNone/>
            </a:pPr>
            <a:r>
              <a:rPr lang="en-US" sz="3500" dirty="0" smtClean="0">
                <a:solidFill>
                  <a:srgbClr val="FFC000"/>
                </a:solidFill>
              </a:rPr>
              <a:t>-</a:t>
            </a:r>
            <a:r>
              <a:rPr lang="en-US" sz="3500" dirty="0" smtClean="0">
                <a:solidFill>
                  <a:srgbClr val="002060"/>
                </a:solidFill>
              </a:rPr>
              <a:t>Every Arabic preposition takes it following noun in the genitive. Prepositional phrase : </a:t>
            </a:r>
            <a:r>
              <a:rPr lang="en-US" sz="3500" dirty="0">
                <a:solidFill>
                  <a:srgbClr val="002060"/>
                </a:solidFill>
              </a:rPr>
              <a:t> </a:t>
            </a:r>
          </a:p>
          <a:p>
            <a:pPr marL="514350" indent="-514350" algn="l">
              <a:buNone/>
            </a:pPr>
            <a:r>
              <a:rPr lang="ar-SA" sz="3500" dirty="0" smtClean="0">
                <a:solidFill>
                  <a:srgbClr val="002060"/>
                </a:solidFill>
              </a:rPr>
              <a:t>  الجار والمجرور : حرف الجر والاسم المجرور </a:t>
            </a:r>
          </a:p>
          <a:p>
            <a:pPr marL="514350" indent="-514350" algn="l">
              <a:buNone/>
            </a:pPr>
            <a:r>
              <a:rPr lang="ar-SA" sz="3500" dirty="0" smtClean="0">
                <a:solidFill>
                  <a:srgbClr val="002060"/>
                </a:solidFill>
              </a:rPr>
              <a:t> </a:t>
            </a:r>
          </a:p>
          <a:p>
            <a:pPr marL="514350" indent="-514350" algn="l">
              <a:buNone/>
            </a:pPr>
            <a:r>
              <a:rPr lang="en-US" sz="3500" dirty="0" smtClean="0">
                <a:solidFill>
                  <a:srgbClr val="002060"/>
                </a:solidFill>
              </a:rPr>
              <a:t>-When the nominal sentences has a prepositional phrase as a predicate, and the subject is indefinite, the subject is usually </a:t>
            </a:r>
            <a:r>
              <a:rPr lang="en-US" sz="3500" i="1" dirty="0" smtClean="0">
                <a:solidFill>
                  <a:srgbClr val="002060"/>
                </a:solidFill>
                <a:latin typeface="Baskerville Old Face" panose="02020602080505020303" pitchFamily="18" charset="0"/>
              </a:rPr>
              <a:t>not</a:t>
            </a:r>
            <a:r>
              <a:rPr lang="en-US" sz="3500" dirty="0" smtClean="0">
                <a:solidFill>
                  <a:srgbClr val="002060"/>
                </a:solidFill>
              </a:rPr>
              <a:t> placed first.</a:t>
            </a:r>
            <a:endParaRPr lang="ar-SA" sz="3500" dirty="0">
              <a:solidFill>
                <a:srgbClr val="002060"/>
              </a:solidFill>
            </a:endParaRPr>
          </a:p>
          <a:p>
            <a:pPr marL="0" indent="0" algn="l">
              <a:buNone/>
            </a:pPr>
            <a:endParaRPr lang="ar-SA" dirty="0"/>
          </a:p>
        </p:txBody>
      </p:sp>
    </p:spTree>
    <p:extLst>
      <p:ext uri="{BB962C8B-B14F-4D97-AF65-F5344CB8AC3E}">
        <p14:creationId xmlns:p14="http://schemas.microsoft.com/office/powerpoint/2010/main" xmlns="" val="317313586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000108"/>
            <a:ext cx="8503920" cy="5857892"/>
          </a:xfrm>
        </p:spPr>
        <p:txBody>
          <a:bodyPr>
            <a:normAutofit/>
          </a:bodyPr>
          <a:lstStyle/>
          <a:p>
            <a:pPr algn="l"/>
            <a:r>
              <a:rPr lang="en-US" dirty="0" smtClean="0"/>
              <a:t>When a noun is followed by another noun in the genitive it loses its </a:t>
            </a:r>
            <a:r>
              <a:rPr lang="en-US" dirty="0" err="1" smtClean="0"/>
              <a:t>nunation</a:t>
            </a:r>
            <a:r>
              <a:rPr lang="en-US" dirty="0" smtClean="0"/>
              <a:t>.</a:t>
            </a:r>
          </a:p>
          <a:p>
            <a:pPr algn="l"/>
            <a:r>
              <a:rPr lang="en-US" dirty="0" smtClean="0"/>
              <a:t>When the second noun is definite, the first noun is definite.</a:t>
            </a:r>
          </a:p>
          <a:p>
            <a:pPr algn="l"/>
            <a:r>
              <a:rPr lang="en-US" dirty="0"/>
              <a:t> </a:t>
            </a:r>
            <a:r>
              <a:rPr lang="en-US" dirty="0" smtClean="0"/>
              <a:t>A </a:t>
            </a:r>
            <a:r>
              <a:rPr lang="en-US" dirty="0" smtClean="0"/>
              <a:t>noun followed by a genitive must not take the article</a:t>
            </a:r>
          </a:p>
          <a:p>
            <a:pPr algn="l"/>
            <a:r>
              <a:rPr lang="en-US" dirty="0" smtClean="0"/>
              <a:t>Nothing must interpose between the noun and its following genitive.</a:t>
            </a:r>
          </a:p>
          <a:p>
            <a:pPr algn="l"/>
            <a:r>
              <a:rPr lang="en-US" dirty="0" smtClean="0"/>
              <a:t>If the noun is to be qualified by an adjective, it must come after the genitive.</a:t>
            </a:r>
          </a:p>
          <a:p>
            <a:pPr algn="l"/>
            <a:r>
              <a:rPr lang="en-US" dirty="0" smtClean="0"/>
              <a:t>It is possible to form the genitive of possession with an indefinite genitive, but in such cases the noun remains indefinite. </a:t>
            </a:r>
            <a:endParaRPr lang="en-US" dirty="0"/>
          </a:p>
        </p:txBody>
      </p:sp>
      <p:sp>
        <p:nvSpPr>
          <p:cNvPr id="4" name="عنوان 3"/>
          <p:cNvSpPr>
            <a:spLocks noGrp="1"/>
          </p:cNvSpPr>
          <p:nvPr>
            <p:ph type="title"/>
          </p:nvPr>
        </p:nvSpPr>
        <p:spPr/>
        <p:txBody>
          <a:bodyPr/>
          <a:lstStyle/>
          <a:p>
            <a:endParaRPr lang="ar-SA" dirty="0"/>
          </a:p>
        </p:txBody>
      </p:sp>
    </p:spTree>
    <p:extLst>
      <p:ext uri="{BB962C8B-B14F-4D97-AF65-F5344CB8AC3E}">
        <p14:creationId xmlns:p14="http://schemas.microsoft.com/office/powerpoint/2010/main" xmlns="" val="2256837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fontScale="92500" lnSpcReduction="10000"/>
          </a:bodyPr>
          <a:lstStyle/>
          <a:p>
            <a:pPr marL="0" indent="0" algn="l">
              <a:buNone/>
            </a:pPr>
            <a:r>
              <a:rPr lang="ar-SA" dirty="0" smtClean="0"/>
              <a:t> </a:t>
            </a:r>
            <a:r>
              <a:rPr lang="ar-SA" dirty="0">
                <a:solidFill>
                  <a:srgbClr val="FFC000"/>
                </a:solidFill>
              </a:rPr>
              <a:t>.</a:t>
            </a:r>
            <a:r>
              <a:rPr lang="en-US" dirty="0" smtClean="0">
                <a:solidFill>
                  <a:srgbClr val="FFC000"/>
                </a:solidFill>
              </a:rPr>
              <a:t> </a:t>
            </a:r>
            <a:r>
              <a:rPr lang="ar-SA" dirty="0" smtClean="0"/>
              <a:t>همزة الوصل </a:t>
            </a:r>
            <a:r>
              <a:rPr lang="en-US" sz="3200" dirty="0" smtClean="0">
                <a:solidFill>
                  <a:srgbClr val="FFC000"/>
                </a:solidFill>
              </a:rPr>
              <a:t>-</a:t>
            </a:r>
            <a:r>
              <a:rPr lang="en-US" sz="3200" dirty="0" smtClean="0">
                <a:solidFill>
                  <a:srgbClr val="002060"/>
                </a:solidFill>
              </a:rPr>
              <a:t>The </a:t>
            </a:r>
            <a:r>
              <a:rPr lang="en-US" sz="3200" dirty="0" err="1" smtClean="0">
                <a:solidFill>
                  <a:srgbClr val="002060"/>
                </a:solidFill>
              </a:rPr>
              <a:t>hamza</a:t>
            </a:r>
            <a:r>
              <a:rPr lang="en-US" sz="3200" dirty="0" smtClean="0">
                <a:solidFill>
                  <a:srgbClr val="002060"/>
                </a:solidFill>
              </a:rPr>
              <a:t> in the definite article is</a:t>
            </a:r>
          </a:p>
          <a:p>
            <a:pPr marL="0" indent="0" algn="l">
              <a:buNone/>
            </a:pPr>
            <a:r>
              <a:rPr lang="en-US" sz="3200" dirty="0" smtClean="0">
                <a:solidFill>
                  <a:srgbClr val="002060"/>
                </a:solidFill>
              </a:rPr>
              <a:t>This disappears when it follows another word. In pronunciation, the sound </a:t>
            </a:r>
            <a:r>
              <a:rPr lang="en-US" sz="3200" i="1" dirty="0" smtClean="0">
                <a:solidFill>
                  <a:srgbClr val="002060"/>
                </a:solidFill>
                <a:latin typeface="Baskerville Old Face" panose="02020602080505020303" pitchFamily="18" charset="0"/>
              </a:rPr>
              <a:t>I  </a:t>
            </a:r>
            <a:r>
              <a:rPr lang="en-US" sz="3200" dirty="0" smtClean="0">
                <a:solidFill>
                  <a:srgbClr val="002060"/>
                </a:solidFill>
              </a:rPr>
              <a:t>immediately follows the final sound in the preceding word.</a:t>
            </a:r>
          </a:p>
          <a:p>
            <a:pPr marL="0" indent="0" algn="l">
              <a:buNone/>
            </a:pPr>
            <a:r>
              <a:rPr lang="en-US" sz="3200" dirty="0" smtClean="0">
                <a:solidFill>
                  <a:srgbClr val="002060"/>
                </a:solidFill>
              </a:rPr>
              <a:t>-When the definite article is attached to a noun that begins with certain letters called sun-letters, the </a:t>
            </a:r>
            <a:r>
              <a:rPr lang="en-US" sz="3200" i="1" dirty="0" smtClean="0">
                <a:solidFill>
                  <a:srgbClr val="002060"/>
                </a:solidFill>
                <a:latin typeface="Baskerville Old Face" panose="02020602080505020303" pitchFamily="18" charset="0"/>
              </a:rPr>
              <a:t>I </a:t>
            </a:r>
            <a:r>
              <a:rPr lang="en-US" sz="3200" dirty="0" smtClean="0">
                <a:solidFill>
                  <a:srgbClr val="002060"/>
                </a:solidFill>
              </a:rPr>
              <a:t> of the definite article changes into the initial letter of the word. These letters are </a:t>
            </a:r>
            <a:r>
              <a:rPr lang="en-US" sz="3200" dirty="0" smtClean="0">
                <a:solidFill>
                  <a:srgbClr val="FFC000"/>
                </a:solidFill>
              </a:rPr>
              <a:t>:</a:t>
            </a:r>
          </a:p>
          <a:p>
            <a:pPr marL="0" indent="0" algn="l">
              <a:buNone/>
            </a:pPr>
            <a:r>
              <a:rPr lang="ar-SA" sz="3200" dirty="0" smtClean="0"/>
              <a:t>ت – ث – د – ذ – ر – ز – س – ش  - ص – ض – ط – ظ – ل - ن</a:t>
            </a:r>
            <a:r>
              <a:rPr lang="en-US" sz="3200" dirty="0" smtClean="0"/>
              <a:t> </a:t>
            </a:r>
            <a:r>
              <a:rPr lang="en-US" dirty="0" smtClean="0"/>
              <a:t> </a:t>
            </a:r>
          </a:p>
        </p:txBody>
      </p:sp>
    </p:spTree>
    <p:extLst>
      <p:ext uri="{BB962C8B-B14F-4D97-AF65-F5344CB8AC3E}">
        <p14:creationId xmlns:p14="http://schemas.microsoft.com/office/powerpoint/2010/main" xmlns="" val="2375686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09600" y="457200"/>
            <a:ext cx="7239000" cy="4846320"/>
          </a:xfrm>
        </p:spPr>
        <p:txBody>
          <a:bodyPr>
            <a:noAutofit/>
          </a:bodyPr>
          <a:lstStyle/>
          <a:p>
            <a:pPr algn="l"/>
            <a:r>
              <a:rPr lang="en-US" sz="3200" dirty="0" smtClean="0">
                <a:solidFill>
                  <a:srgbClr val="FFC000"/>
                </a:solidFill>
              </a:rPr>
              <a:t>-</a:t>
            </a:r>
            <a:r>
              <a:rPr lang="en-US" sz="2800" dirty="0" smtClean="0">
                <a:solidFill>
                  <a:srgbClr val="002060"/>
                </a:solidFill>
              </a:rPr>
              <a:t>Adjectives are placed after the nouns they qualify in the Arabic language. The adjectives agrees with the noun it modifies with regards to definiteness and indefiniteness among other things, such as number and gender. </a:t>
            </a:r>
          </a:p>
        </p:txBody>
      </p:sp>
    </p:spTree>
    <p:extLst>
      <p:ext uri="{BB962C8B-B14F-4D97-AF65-F5344CB8AC3E}">
        <p14:creationId xmlns:p14="http://schemas.microsoft.com/office/powerpoint/2010/main" xmlns="" val="366600148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3700466"/>
          </a:xfrm>
        </p:spPr>
        <p:txBody>
          <a:bodyPr>
            <a:normAutofit fontScale="90000"/>
          </a:bodyPr>
          <a:lstStyle/>
          <a:p>
            <a:r>
              <a:rPr lang="en-US" sz="3600" dirty="0" smtClean="0">
                <a:solidFill>
                  <a:srgbClr val="002060"/>
                </a:solidFill>
              </a:rPr>
              <a:t>-When two or more adjectives modify the same noun it is not necessary to put “and” between them. However, if the two adjectives form the predicate of a nominal sentence, “and” is inserted between them</a:t>
            </a:r>
            <a:r>
              <a:rPr lang="en-US" sz="4000" dirty="0" smtClean="0">
                <a:solidFill>
                  <a:srgbClr val="002060"/>
                </a:solidFill>
              </a:rPr>
              <a:t>.</a:t>
            </a:r>
            <a:r>
              <a:rPr lang="ar-SA" sz="4000" dirty="0" smtClean="0">
                <a:solidFill>
                  <a:srgbClr val="002060"/>
                </a:solidFill>
              </a:rPr>
              <a:t/>
            </a:r>
            <a:br>
              <a:rPr lang="ar-SA" sz="4000" dirty="0" smtClean="0">
                <a:solidFill>
                  <a:srgbClr val="002060"/>
                </a:solidFill>
              </a:rPr>
            </a:br>
            <a:endParaRPr lang="en-US" dirty="0"/>
          </a:p>
        </p:txBody>
      </p:sp>
      <p:sp>
        <p:nvSpPr>
          <p:cNvPr id="3" name="Content Placeholder 2"/>
          <p:cNvSpPr>
            <a:spLocks noGrp="1"/>
          </p:cNvSpPr>
          <p:nvPr>
            <p:ph sz="quarter" idx="1"/>
          </p:nvPr>
        </p:nvSpPr>
        <p:spPr>
          <a:xfrm>
            <a:off x="301752" y="3500438"/>
            <a:ext cx="8556528" cy="2598610"/>
          </a:xfrm>
        </p:spPr>
        <p:txBody>
          <a:bodyPr>
            <a:normAutofit fontScale="77500" lnSpcReduction="20000"/>
          </a:bodyPr>
          <a:lstStyle/>
          <a:p>
            <a:pPr marL="0" indent="0">
              <a:lnSpc>
                <a:spcPct val="250000"/>
              </a:lnSpc>
              <a:buNone/>
            </a:pPr>
            <a:r>
              <a:rPr lang="ar-SA" sz="4400" b="1" dirty="0" smtClean="0">
                <a:solidFill>
                  <a:srgbClr val="002060"/>
                </a:solidFill>
              </a:rPr>
              <a:t>البيت الجميل الجديد</a:t>
            </a:r>
            <a:endParaRPr lang="en-US" sz="4400" b="1" dirty="0" smtClean="0">
              <a:solidFill>
                <a:srgbClr val="002060"/>
              </a:solidFill>
            </a:endParaRPr>
          </a:p>
          <a:p>
            <a:pPr marL="0" indent="0">
              <a:lnSpc>
                <a:spcPct val="250000"/>
              </a:lnSpc>
              <a:buNone/>
            </a:pPr>
            <a:r>
              <a:rPr lang="ar-SA" sz="4400" b="1" dirty="0" smtClean="0">
                <a:solidFill>
                  <a:srgbClr val="002060"/>
                </a:solidFill>
              </a:rPr>
              <a:t>البيت </a:t>
            </a:r>
            <a:r>
              <a:rPr lang="ar-SA" sz="4400" b="1" dirty="0" smtClean="0">
                <a:solidFill>
                  <a:srgbClr val="002060"/>
                </a:solidFill>
              </a:rPr>
              <a:t>جميل </a:t>
            </a:r>
            <a:r>
              <a:rPr lang="ar-SA" sz="4400" b="1" u="sng" dirty="0" smtClean="0">
                <a:solidFill>
                  <a:srgbClr val="FF0000"/>
                </a:solidFill>
              </a:rPr>
              <a:t>و</a:t>
            </a:r>
            <a:r>
              <a:rPr lang="ar-SA" sz="4400" b="1" dirty="0" smtClean="0">
                <a:solidFill>
                  <a:srgbClr val="002060"/>
                </a:solidFill>
              </a:rPr>
              <a:t>جديد</a:t>
            </a:r>
            <a:endParaRPr lang="ar-SA" sz="4400" b="1" dirty="0" smtClean="0">
              <a:solidFill>
                <a:srgbClr val="002060"/>
              </a:solidFill>
            </a:endParaRPr>
          </a:p>
        </p:txBody>
      </p:sp>
    </p:spTree>
    <p:extLst>
      <p:ext uri="{BB962C8B-B14F-4D97-AF65-F5344CB8AC3E}">
        <p14:creationId xmlns:p14="http://schemas.microsoft.com/office/powerpoint/2010/main" xmlns="" val="409567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3400" y="533400"/>
            <a:ext cx="7239000" cy="4846320"/>
          </a:xfrm>
        </p:spPr>
        <p:txBody>
          <a:bodyPr>
            <a:noAutofit/>
          </a:bodyPr>
          <a:lstStyle/>
          <a:p>
            <a:pPr algn="l"/>
            <a:r>
              <a:rPr lang="en-US" sz="3200" dirty="0" smtClean="0">
                <a:solidFill>
                  <a:srgbClr val="FFC000"/>
                </a:solidFill>
              </a:rPr>
              <a:t>-</a:t>
            </a:r>
            <a:r>
              <a:rPr lang="en-US" sz="3200" dirty="0" smtClean="0">
                <a:solidFill>
                  <a:srgbClr val="002060"/>
                </a:solidFill>
              </a:rPr>
              <a:t>The singular personal pronouns in Arabic are : </a:t>
            </a:r>
          </a:p>
          <a:p>
            <a:pPr marL="0" indent="0" algn="l">
              <a:buNone/>
            </a:pPr>
            <a:r>
              <a:rPr lang="en-US" sz="3200" dirty="0" smtClean="0">
                <a:solidFill>
                  <a:srgbClr val="002060"/>
                </a:solidFill>
              </a:rPr>
              <a:t>I</a:t>
            </a:r>
            <a:r>
              <a:rPr lang="ar-SA" sz="3200" dirty="0" smtClean="0">
                <a:solidFill>
                  <a:srgbClr val="002060"/>
                </a:solidFill>
              </a:rPr>
              <a:t> </a:t>
            </a:r>
            <a:r>
              <a:rPr lang="ar-SA" sz="3200" dirty="0" smtClean="0">
                <a:solidFill>
                  <a:srgbClr val="002060"/>
                </a:solidFill>
                <a:sym typeface="Wingdings" panose="05000000000000000000" pitchFamily="2" charset="2"/>
              </a:rPr>
              <a:t> </a:t>
            </a:r>
            <a:r>
              <a:rPr lang="ar-SA" sz="3200" dirty="0" smtClean="0">
                <a:solidFill>
                  <a:srgbClr val="002060"/>
                </a:solidFill>
              </a:rPr>
              <a:t> انا</a:t>
            </a:r>
          </a:p>
          <a:p>
            <a:pPr marL="0" indent="0" algn="l">
              <a:buNone/>
            </a:pPr>
            <a:r>
              <a:rPr lang="en-US" sz="3200" dirty="0" smtClean="0">
                <a:solidFill>
                  <a:srgbClr val="002060"/>
                </a:solidFill>
              </a:rPr>
              <a:t>You (masculine)</a:t>
            </a:r>
            <a:r>
              <a:rPr lang="ar-SA" sz="3200" dirty="0" smtClean="0">
                <a:solidFill>
                  <a:srgbClr val="002060"/>
                </a:solidFill>
              </a:rPr>
              <a:t> </a:t>
            </a:r>
            <a:r>
              <a:rPr lang="ar-SA" sz="3200" dirty="0" smtClean="0">
                <a:solidFill>
                  <a:srgbClr val="002060"/>
                </a:solidFill>
                <a:sym typeface="Wingdings" panose="05000000000000000000" pitchFamily="2" charset="2"/>
              </a:rPr>
              <a:t> </a:t>
            </a:r>
            <a:r>
              <a:rPr lang="ar-SA" sz="3200" dirty="0" smtClean="0">
                <a:solidFill>
                  <a:srgbClr val="002060"/>
                </a:solidFill>
              </a:rPr>
              <a:t>انتَ</a:t>
            </a:r>
          </a:p>
          <a:p>
            <a:pPr marL="0" indent="0" algn="l">
              <a:buNone/>
            </a:pPr>
            <a:r>
              <a:rPr lang="en-US" sz="3200" dirty="0" smtClean="0">
                <a:solidFill>
                  <a:srgbClr val="002060"/>
                </a:solidFill>
                <a:sym typeface="Wingdings" panose="05000000000000000000" pitchFamily="2" charset="2"/>
              </a:rPr>
              <a:t>You (feminine)</a:t>
            </a:r>
            <a:r>
              <a:rPr lang="ar-SA" sz="3200" dirty="0" smtClean="0">
                <a:solidFill>
                  <a:srgbClr val="002060"/>
                </a:solidFill>
                <a:sym typeface="Wingdings" panose="05000000000000000000" pitchFamily="2" charset="2"/>
              </a:rPr>
              <a:t>  </a:t>
            </a:r>
            <a:r>
              <a:rPr lang="ar-SA" sz="3200" dirty="0" smtClean="0">
                <a:solidFill>
                  <a:srgbClr val="002060"/>
                </a:solidFill>
              </a:rPr>
              <a:t>انتِ</a:t>
            </a:r>
          </a:p>
          <a:p>
            <a:pPr marL="0" indent="0" algn="l">
              <a:buNone/>
            </a:pPr>
            <a:r>
              <a:rPr lang="ar-SA" sz="3200" dirty="0" smtClean="0">
                <a:solidFill>
                  <a:srgbClr val="002060"/>
                </a:solidFill>
                <a:sym typeface="Wingdings" panose="05000000000000000000" pitchFamily="2" charset="2"/>
              </a:rPr>
              <a:t></a:t>
            </a:r>
            <a:r>
              <a:rPr lang="en-US" sz="3200" dirty="0" smtClean="0">
                <a:solidFill>
                  <a:srgbClr val="002060"/>
                </a:solidFill>
                <a:sym typeface="Wingdings" panose="05000000000000000000" pitchFamily="2" charset="2"/>
              </a:rPr>
              <a:t> he/it </a:t>
            </a:r>
            <a:r>
              <a:rPr lang="ar-SA" sz="3200" dirty="0" smtClean="0">
                <a:solidFill>
                  <a:srgbClr val="002060"/>
                </a:solidFill>
              </a:rPr>
              <a:t>هو</a:t>
            </a:r>
          </a:p>
          <a:p>
            <a:pPr marL="0" indent="0" algn="l">
              <a:buNone/>
            </a:pPr>
            <a:r>
              <a:rPr lang="en-US" sz="3200" dirty="0" smtClean="0">
                <a:solidFill>
                  <a:srgbClr val="002060"/>
                </a:solidFill>
                <a:sym typeface="Wingdings" panose="05000000000000000000" pitchFamily="2" charset="2"/>
              </a:rPr>
              <a:t>She/it</a:t>
            </a:r>
            <a:r>
              <a:rPr lang="ar-SA" sz="3200" dirty="0" smtClean="0">
                <a:solidFill>
                  <a:srgbClr val="002060"/>
                </a:solidFill>
                <a:sym typeface="Wingdings" panose="05000000000000000000" pitchFamily="2" charset="2"/>
              </a:rPr>
              <a:t>  </a:t>
            </a:r>
            <a:r>
              <a:rPr lang="ar-SA" sz="3200" dirty="0" smtClean="0">
                <a:solidFill>
                  <a:srgbClr val="002060"/>
                </a:solidFill>
              </a:rPr>
              <a:t>هي</a:t>
            </a:r>
          </a:p>
          <a:p>
            <a:pPr marL="0" indent="0" algn="l">
              <a:buNone/>
            </a:pPr>
            <a:r>
              <a:rPr lang="en-US" sz="3200" dirty="0" smtClean="0">
                <a:solidFill>
                  <a:srgbClr val="002060"/>
                </a:solidFill>
              </a:rPr>
              <a:t>-The pronouns for he and she in Arabic are both used to refer to things (i.e., it) since there is no neuter in Arabic.</a:t>
            </a:r>
            <a:r>
              <a:rPr lang="en-US" sz="3200" dirty="0" smtClean="0">
                <a:solidFill>
                  <a:srgbClr val="FFC000"/>
                </a:solidFill>
              </a:rPr>
              <a:t> </a:t>
            </a:r>
            <a:r>
              <a:rPr lang="ar-SA" sz="3200" dirty="0" smtClean="0">
                <a:solidFill>
                  <a:srgbClr val="FFC000"/>
                </a:solidFill>
              </a:rPr>
              <a:t>    </a:t>
            </a:r>
            <a:endParaRPr lang="ar-SA" sz="3200" dirty="0">
              <a:solidFill>
                <a:srgbClr val="FFC000"/>
              </a:solidFill>
            </a:endParaRPr>
          </a:p>
        </p:txBody>
      </p:sp>
    </p:spTree>
    <p:extLst>
      <p:ext uri="{BB962C8B-B14F-4D97-AF65-F5344CB8AC3E}">
        <p14:creationId xmlns:p14="http://schemas.microsoft.com/office/powerpoint/2010/main" xmlns="" val="163407344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5400" dirty="0" smtClean="0"/>
              <a:t>GENDER </a:t>
            </a:r>
            <a:endParaRPr lang="ar-SA" dirty="0"/>
          </a:p>
        </p:txBody>
      </p:sp>
      <p:sp>
        <p:nvSpPr>
          <p:cNvPr id="3" name="عنصر نائب للمحتوى 2"/>
          <p:cNvSpPr>
            <a:spLocks noGrp="1"/>
          </p:cNvSpPr>
          <p:nvPr>
            <p:ph sz="quarter" idx="1"/>
          </p:nvPr>
        </p:nvSpPr>
        <p:spPr/>
        <p:txBody>
          <a:bodyPr>
            <a:noAutofit/>
          </a:bodyPr>
          <a:lstStyle/>
          <a:p>
            <a:pPr algn="l"/>
            <a:r>
              <a:rPr lang="en-US" sz="3600" dirty="0" smtClean="0">
                <a:solidFill>
                  <a:srgbClr val="002060"/>
                </a:solidFill>
              </a:rPr>
              <a:t>1- There are only two genders in Arabic, masculine and feminine. There is no neuter in Arabic. </a:t>
            </a:r>
          </a:p>
          <a:p>
            <a:pPr algn="l"/>
            <a:endParaRPr lang="en-US" sz="3600" dirty="0">
              <a:solidFill>
                <a:srgbClr val="002060"/>
              </a:solidFill>
            </a:endParaRPr>
          </a:p>
          <a:p>
            <a:pPr algn="l"/>
            <a:r>
              <a:rPr lang="en-US" sz="3600" dirty="0" smtClean="0">
                <a:solidFill>
                  <a:srgbClr val="002060"/>
                </a:solidFill>
              </a:rPr>
              <a:t>2- There is no special sign for the masculine. Words are assumed to be masculine unless they belong to one of the following categories </a:t>
            </a:r>
            <a:r>
              <a:rPr lang="en-US" sz="3600" dirty="0" smtClean="0">
                <a:solidFill>
                  <a:srgbClr val="FFC000"/>
                </a:solidFill>
              </a:rPr>
              <a:t>:</a:t>
            </a:r>
            <a:endParaRPr lang="ar-SA" sz="3600" dirty="0">
              <a:solidFill>
                <a:srgbClr val="FFC000"/>
              </a:solidFill>
            </a:endParaRPr>
          </a:p>
        </p:txBody>
      </p:sp>
    </p:spTree>
    <p:extLst>
      <p:ext uri="{BB962C8B-B14F-4D97-AF65-F5344CB8AC3E}">
        <p14:creationId xmlns:p14="http://schemas.microsoft.com/office/powerpoint/2010/main" xmlns="" val="18323936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fontScale="85000" lnSpcReduction="20000"/>
          </a:bodyPr>
          <a:lstStyle/>
          <a:p>
            <a:pPr marL="0" indent="0" algn="l">
              <a:buNone/>
            </a:pPr>
            <a:r>
              <a:rPr lang="en-US" sz="3200" dirty="0" smtClean="0">
                <a:solidFill>
                  <a:srgbClr val="002060"/>
                </a:solidFill>
              </a:rPr>
              <a:t>A- Words that are feminine by virtue of their </a:t>
            </a:r>
            <a:endParaRPr lang="ar-SA" sz="3200" dirty="0" smtClean="0">
              <a:solidFill>
                <a:srgbClr val="002060"/>
              </a:solidFill>
            </a:endParaRPr>
          </a:p>
          <a:p>
            <a:pPr marL="0" indent="0" algn="l">
              <a:buNone/>
            </a:pPr>
            <a:r>
              <a:rPr lang="en-US" sz="3200" dirty="0" smtClean="0">
                <a:solidFill>
                  <a:srgbClr val="002060"/>
                </a:solidFill>
              </a:rPr>
              <a:t>meaning.</a:t>
            </a:r>
            <a:endParaRPr lang="en-US" sz="3200" dirty="0">
              <a:solidFill>
                <a:srgbClr val="002060"/>
              </a:solidFill>
            </a:endParaRPr>
          </a:p>
          <a:p>
            <a:pPr marL="0" indent="0">
              <a:buNone/>
            </a:pPr>
            <a:r>
              <a:rPr lang="ar-SA" sz="3200" b="1" dirty="0" smtClean="0">
                <a:solidFill>
                  <a:srgbClr val="FF0000"/>
                </a:solidFill>
              </a:rPr>
              <a:t>بنت	أم 	عروس</a:t>
            </a:r>
          </a:p>
          <a:p>
            <a:pPr marL="0" indent="0" algn="l">
              <a:buNone/>
            </a:pPr>
            <a:r>
              <a:rPr lang="en-US" sz="3200" dirty="0" smtClean="0">
                <a:solidFill>
                  <a:srgbClr val="002060"/>
                </a:solidFill>
              </a:rPr>
              <a:t>B- Words that are feminine by form, i.e., they </a:t>
            </a:r>
            <a:endParaRPr lang="ar-SA" sz="3200" dirty="0" smtClean="0">
              <a:solidFill>
                <a:srgbClr val="002060"/>
              </a:solidFill>
            </a:endParaRPr>
          </a:p>
          <a:p>
            <a:pPr marL="0" indent="0" algn="l">
              <a:buNone/>
            </a:pPr>
            <a:r>
              <a:rPr lang="en-US" sz="3200" dirty="0" smtClean="0">
                <a:solidFill>
                  <a:srgbClr val="002060"/>
                </a:solidFill>
              </a:rPr>
              <a:t>end in ta’ </a:t>
            </a:r>
            <a:r>
              <a:rPr lang="en-US" sz="3200" dirty="0" err="1" smtClean="0">
                <a:solidFill>
                  <a:srgbClr val="002060"/>
                </a:solidFill>
              </a:rPr>
              <a:t>marboota</a:t>
            </a:r>
            <a:r>
              <a:rPr lang="en-US" sz="3200" dirty="0" smtClean="0">
                <a:solidFill>
                  <a:srgbClr val="002060"/>
                </a:solidFill>
              </a:rPr>
              <a:t>.</a:t>
            </a:r>
          </a:p>
          <a:p>
            <a:pPr marL="0" indent="0">
              <a:buNone/>
            </a:pPr>
            <a:r>
              <a:rPr lang="ar-SA" sz="3200" b="1" dirty="0" smtClean="0">
                <a:solidFill>
                  <a:srgbClr val="FF0000"/>
                </a:solidFill>
              </a:rPr>
              <a:t>خادمة	طبيبة	همزة	</a:t>
            </a:r>
            <a:r>
              <a:rPr lang="en-US" sz="3200" dirty="0" smtClean="0">
                <a:solidFill>
                  <a:srgbClr val="002060"/>
                </a:solidFill>
              </a:rPr>
              <a:t>Words ending in ta’ </a:t>
            </a:r>
            <a:r>
              <a:rPr lang="en-US" sz="3200" dirty="0" err="1" smtClean="0">
                <a:solidFill>
                  <a:srgbClr val="002060"/>
                </a:solidFill>
              </a:rPr>
              <a:t>marboota</a:t>
            </a:r>
            <a:r>
              <a:rPr lang="en-US" sz="3200" dirty="0" smtClean="0">
                <a:solidFill>
                  <a:srgbClr val="002060"/>
                </a:solidFill>
              </a:rPr>
              <a:t> are assumed to be </a:t>
            </a:r>
            <a:endParaRPr lang="ar-SA" sz="3200" dirty="0" smtClean="0">
              <a:solidFill>
                <a:srgbClr val="002060"/>
              </a:solidFill>
            </a:endParaRPr>
          </a:p>
          <a:p>
            <a:pPr marL="0" indent="0" algn="l">
              <a:buNone/>
            </a:pPr>
            <a:r>
              <a:rPr lang="en-US" sz="3200" dirty="0" smtClean="0">
                <a:solidFill>
                  <a:srgbClr val="002060"/>
                </a:solidFill>
              </a:rPr>
              <a:t>feminine, unless known to be otherwise.</a:t>
            </a:r>
            <a:endParaRPr lang="ar-SA" sz="3200" dirty="0" smtClean="0">
              <a:solidFill>
                <a:srgbClr val="002060"/>
              </a:solidFill>
            </a:endParaRPr>
          </a:p>
          <a:p>
            <a:pPr marL="0" indent="0" algn="l">
              <a:buNone/>
            </a:pPr>
            <a:r>
              <a:rPr lang="en-US" dirty="0" smtClean="0">
                <a:solidFill>
                  <a:srgbClr val="002060"/>
                </a:solidFill>
              </a:rPr>
              <a:t> </a:t>
            </a:r>
            <a:endParaRPr lang="ar-SA" dirty="0" smtClean="0">
              <a:solidFill>
                <a:srgbClr val="002060"/>
              </a:solidFill>
            </a:endParaRPr>
          </a:p>
          <a:p>
            <a:pPr marL="0" indent="0" algn="l">
              <a:buNone/>
            </a:pPr>
            <a:r>
              <a:rPr lang="ar-SA" sz="2800" b="1" dirty="0">
                <a:solidFill>
                  <a:srgbClr val="FF0000"/>
                </a:solidFill>
              </a:rPr>
              <a:t>حمزة	خليفة	ميسرة</a:t>
            </a:r>
          </a:p>
          <a:p>
            <a:pPr marL="0" indent="0" algn="l">
              <a:buNone/>
            </a:pPr>
            <a:r>
              <a:rPr lang="en-US" dirty="0" smtClean="0">
                <a:solidFill>
                  <a:srgbClr val="002060"/>
                </a:solidFill>
              </a:rPr>
              <a:t> </a:t>
            </a:r>
          </a:p>
        </p:txBody>
      </p:sp>
    </p:spTree>
    <p:extLst>
      <p:ext uri="{BB962C8B-B14F-4D97-AF65-F5344CB8AC3E}">
        <p14:creationId xmlns:p14="http://schemas.microsoft.com/office/powerpoint/2010/main" xmlns="" val="422186161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fontScale="62500" lnSpcReduction="20000"/>
          </a:bodyPr>
          <a:lstStyle/>
          <a:p>
            <a:pPr algn="l"/>
            <a:r>
              <a:rPr lang="en-US" sz="3900" dirty="0" smtClean="0">
                <a:solidFill>
                  <a:srgbClr val="FFC000"/>
                </a:solidFill>
              </a:rPr>
              <a:t>C- </a:t>
            </a:r>
            <a:r>
              <a:rPr lang="en-US" sz="3900" dirty="0" smtClean="0">
                <a:solidFill>
                  <a:srgbClr val="002060"/>
                </a:solidFill>
              </a:rPr>
              <a:t>Words feminine by convention : </a:t>
            </a:r>
          </a:p>
          <a:p>
            <a:pPr marL="0" indent="0" algn="l">
              <a:buNone/>
            </a:pPr>
            <a:r>
              <a:rPr lang="ar-SA" sz="3900" dirty="0" smtClean="0">
                <a:solidFill>
                  <a:srgbClr val="002060"/>
                </a:solidFill>
              </a:rPr>
              <a:t> </a:t>
            </a:r>
            <a:r>
              <a:rPr lang="en-US" sz="3900" dirty="0" smtClean="0">
                <a:solidFill>
                  <a:srgbClr val="002060"/>
                </a:solidFill>
              </a:rPr>
              <a:t>* Geographical names.</a:t>
            </a:r>
            <a:endParaRPr lang="ar-SA" sz="3900" dirty="0" smtClean="0">
              <a:solidFill>
                <a:srgbClr val="002060"/>
              </a:solidFill>
            </a:endParaRPr>
          </a:p>
          <a:p>
            <a:pPr marL="0" indent="0">
              <a:buNone/>
            </a:pPr>
            <a:r>
              <a:rPr lang="en-US" sz="3900" dirty="0" smtClean="0">
                <a:solidFill>
                  <a:srgbClr val="002060"/>
                </a:solidFill>
              </a:rPr>
              <a:t> </a:t>
            </a:r>
            <a:r>
              <a:rPr lang="ar-SA" sz="3900" b="1" dirty="0" smtClean="0">
                <a:solidFill>
                  <a:srgbClr val="002060"/>
                </a:solidFill>
              </a:rPr>
              <a:t>لندن	باريس</a:t>
            </a:r>
            <a:endParaRPr lang="en-US" sz="3900" b="1" dirty="0" smtClean="0">
              <a:solidFill>
                <a:srgbClr val="002060"/>
              </a:solidFill>
            </a:endParaRPr>
          </a:p>
          <a:p>
            <a:pPr algn="l">
              <a:buFont typeface="Arial" charset="0"/>
              <a:buChar char="•"/>
            </a:pPr>
            <a:r>
              <a:rPr lang="en-US" sz="3900" dirty="0" smtClean="0">
                <a:solidFill>
                  <a:srgbClr val="002060"/>
                </a:solidFill>
              </a:rPr>
              <a:t>Parts </a:t>
            </a:r>
            <a:r>
              <a:rPr lang="en-US" sz="3900" dirty="0" smtClean="0">
                <a:solidFill>
                  <a:srgbClr val="002060"/>
                </a:solidFill>
              </a:rPr>
              <a:t>of the body.</a:t>
            </a:r>
            <a:endParaRPr lang="ar-SA" sz="3900" dirty="0" smtClean="0">
              <a:solidFill>
                <a:srgbClr val="002060"/>
              </a:solidFill>
            </a:endParaRPr>
          </a:p>
          <a:p>
            <a:pPr lvl="3" algn="l">
              <a:buFont typeface="Arial" charset="0"/>
              <a:buChar char="•"/>
            </a:pPr>
            <a:r>
              <a:rPr lang="ar-SA" sz="3200" b="1" dirty="0">
                <a:solidFill>
                  <a:srgbClr val="FF0000"/>
                </a:solidFill>
              </a:rPr>
              <a:t>أذن	عين	يد</a:t>
            </a:r>
            <a:endParaRPr lang="en-US" sz="3200" b="1" dirty="0">
              <a:solidFill>
                <a:srgbClr val="FF0000"/>
              </a:solidFill>
            </a:endParaRPr>
          </a:p>
          <a:p>
            <a:pPr algn="l">
              <a:buFont typeface="Arial" charset="0"/>
              <a:buChar char="•"/>
            </a:pPr>
            <a:r>
              <a:rPr lang="en-US" sz="3900" dirty="0" smtClean="0">
                <a:solidFill>
                  <a:srgbClr val="002060"/>
                </a:solidFill>
              </a:rPr>
              <a:t>* </a:t>
            </a:r>
            <a:endParaRPr lang="ar-SA" sz="3900" dirty="0" smtClean="0">
              <a:solidFill>
                <a:srgbClr val="002060"/>
              </a:solidFill>
            </a:endParaRPr>
          </a:p>
          <a:p>
            <a:pPr marL="0" indent="0" algn="l">
              <a:buNone/>
            </a:pPr>
            <a:r>
              <a:rPr lang="en-US" sz="3900" dirty="0" smtClean="0">
                <a:solidFill>
                  <a:srgbClr val="002060"/>
                </a:solidFill>
              </a:rPr>
              <a:t>Some nouns are feminine for no apparent reason.</a:t>
            </a:r>
            <a:endParaRPr lang="ar-SA" sz="3900" dirty="0" smtClean="0">
              <a:solidFill>
                <a:srgbClr val="002060"/>
              </a:solidFill>
            </a:endParaRPr>
          </a:p>
          <a:p>
            <a:pPr marL="0" indent="0">
              <a:buNone/>
            </a:pPr>
            <a:r>
              <a:rPr lang="en-US" sz="3900" dirty="0" smtClean="0">
                <a:solidFill>
                  <a:srgbClr val="FF0000"/>
                </a:solidFill>
              </a:rPr>
              <a:t> </a:t>
            </a:r>
            <a:r>
              <a:rPr lang="ar-SA" sz="3900" dirty="0" smtClean="0">
                <a:solidFill>
                  <a:srgbClr val="FF0000"/>
                </a:solidFill>
              </a:rPr>
              <a:t>أرض	دار	نار	شمس	نفس	حرب</a:t>
            </a:r>
            <a:endParaRPr lang="en-US" sz="3900" dirty="0" smtClean="0">
              <a:solidFill>
                <a:srgbClr val="FF0000"/>
              </a:solidFill>
            </a:endParaRPr>
          </a:p>
          <a:p>
            <a:pPr marL="0" indent="0" algn="l">
              <a:buNone/>
            </a:pPr>
            <a:r>
              <a:rPr lang="en-US" sz="3900" dirty="0" smtClean="0">
                <a:solidFill>
                  <a:srgbClr val="002060"/>
                </a:solidFill>
              </a:rPr>
              <a:t>3- Adjectives must agree with the nouns they </a:t>
            </a:r>
            <a:endParaRPr lang="ar-SA" sz="3900" dirty="0" smtClean="0">
              <a:solidFill>
                <a:srgbClr val="002060"/>
              </a:solidFill>
            </a:endParaRPr>
          </a:p>
          <a:p>
            <a:pPr marL="0" indent="0" algn="l">
              <a:buNone/>
            </a:pPr>
            <a:r>
              <a:rPr lang="en-US" sz="3900" dirty="0" smtClean="0">
                <a:solidFill>
                  <a:srgbClr val="002060"/>
                </a:solidFill>
              </a:rPr>
              <a:t>modify in gender.</a:t>
            </a:r>
            <a:endParaRPr lang="ar-SA" sz="3900" dirty="0" smtClean="0">
              <a:solidFill>
                <a:srgbClr val="002060"/>
              </a:solidFill>
            </a:endParaRPr>
          </a:p>
          <a:p>
            <a:pPr marL="0" indent="0" algn="l">
              <a:buNone/>
            </a:pPr>
            <a:endParaRPr lang="ar-SA" sz="3900" dirty="0" smtClean="0">
              <a:solidFill>
                <a:srgbClr val="002060"/>
              </a:solidFill>
            </a:endParaRPr>
          </a:p>
          <a:p>
            <a:pPr marL="0" indent="0">
              <a:buNone/>
            </a:pPr>
            <a:r>
              <a:rPr lang="en-US" dirty="0" smtClean="0"/>
              <a:t> </a:t>
            </a:r>
            <a:r>
              <a:rPr lang="ar-SA" b="1" dirty="0" smtClean="0">
                <a:solidFill>
                  <a:srgbClr val="FF0000"/>
                </a:solidFill>
              </a:rPr>
              <a:t>الأرض ذات الصدع	النفس المطمئنة	الخليفة الجديد		هذه جهنم</a:t>
            </a:r>
            <a:endParaRPr lang="en-US" b="1" dirty="0" smtClean="0">
              <a:solidFill>
                <a:srgbClr val="FF0000"/>
              </a:solidFill>
            </a:endParaRPr>
          </a:p>
        </p:txBody>
      </p:sp>
    </p:spTree>
    <p:extLst>
      <p:ext uri="{BB962C8B-B14F-4D97-AF65-F5344CB8AC3E}">
        <p14:creationId xmlns:p14="http://schemas.microsoft.com/office/powerpoint/2010/main" xmlns="" val="395656332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Effect transition="in" filter="fade">
                                      <p:cBhvr>
                                        <p:cTn id="61" dur="1000"/>
                                        <p:tgtEl>
                                          <p:spTgt spid="3">
                                            <p:txEl>
                                              <p:pRg st="8" end="8"/>
                                            </p:txEl>
                                          </p:spTgt>
                                        </p:tgtEl>
                                      </p:cBhvr>
                                    </p:animEffect>
                                    <p:anim calcmode="lin" valueType="num">
                                      <p:cBhvr>
                                        <p:cTn id="6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Effect transition="in" filter="fade">
                                      <p:cBhvr>
                                        <p:cTn id="68" dur="1000"/>
                                        <p:tgtEl>
                                          <p:spTgt spid="3">
                                            <p:txEl>
                                              <p:pRg st="9" end="9"/>
                                            </p:txEl>
                                          </p:spTgt>
                                        </p:tgtEl>
                                      </p:cBhvr>
                                    </p:animEffect>
                                    <p:anim calcmode="lin" valueType="num">
                                      <p:cBhvr>
                                        <p:cTn id="6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Effect transition="in" filter="fade">
                                      <p:cBhvr>
                                        <p:cTn id="75" dur="1000"/>
                                        <p:tgtEl>
                                          <p:spTgt spid="3">
                                            <p:txEl>
                                              <p:pRg st="11" end="11"/>
                                            </p:txEl>
                                          </p:spTgt>
                                        </p:tgtEl>
                                      </p:cBhvr>
                                    </p:animEffect>
                                    <p:anim calcmode="lin" valueType="num">
                                      <p:cBhvr>
                                        <p:cTn id="76"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7"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COLLECTIVE NOUNS</a:t>
            </a:r>
            <a:endParaRPr lang="ar-SA" dirty="0"/>
          </a:p>
        </p:txBody>
      </p:sp>
      <p:sp>
        <p:nvSpPr>
          <p:cNvPr id="3" name="عنصر نائب للمحتوى 2"/>
          <p:cNvSpPr>
            <a:spLocks noGrp="1"/>
          </p:cNvSpPr>
          <p:nvPr>
            <p:ph sz="quarter" idx="1"/>
          </p:nvPr>
        </p:nvSpPr>
        <p:spPr/>
        <p:txBody>
          <a:bodyPr>
            <a:normAutofit/>
          </a:bodyPr>
          <a:lstStyle/>
          <a:p>
            <a:pPr algn="l">
              <a:buNone/>
            </a:pPr>
            <a:r>
              <a:rPr lang="en-US" sz="4000" dirty="0" smtClean="0">
                <a:solidFill>
                  <a:srgbClr val="FFC000"/>
                </a:solidFill>
              </a:rPr>
              <a:t>- </a:t>
            </a:r>
            <a:r>
              <a:rPr lang="en-US" sz="4000" dirty="0" smtClean="0">
                <a:solidFill>
                  <a:srgbClr val="002060"/>
                </a:solidFill>
              </a:rPr>
              <a:t>Some words have a collective meaning in their singular form.</a:t>
            </a:r>
            <a:endParaRPr lang="en-US" sz="4000" dirty="0">
              <a:solidFill>
                <a:srgbClr val="002060"/>
              </a:solidFill>
            </a:endParaRPr>
          </a:p>
          <a:p>
            <a:pPr algn="l">
              <a:buNone/>
            </a:pPr>
            <a:r>
              <a:rPr lang="en-US" sz="4000" dirty="0" smtClean="0">
                <a:solidFill>
                  <a:srgbClr val="002060"/>
                </a:solidFill>
              </a:rPr>
              <a:t>-To indicate a single object, the feminine marker ta’ </a:t>
            </a:r>
            <a:r>
              <a:rPr lang="en-US" sz="4000" dirty="0" err="1" smtClean="0">
                <a:solidFill>
                  <a:srgbClr val="002060"/>
                </a:solidFill>
              </a:rPr>
              <a:t>marboota</a:t>
            </a:r>
            <a:r>
              <a:rPr lang="en-US" sz="4000" dirty="0" smtClean="0">
                <a:solidFill>
                  <a:srgbClr val="002060"/>
                </a:solidFill>
              </a:rPr>
              <a:t> is </a:t>
            </a:r>
            <a:endParaRPr lang="ar-SA" sz="4000" dirty="0" smtClean="0">
              <a:solidFill>
                <a:srgbClr val="002060"/>
              </a:solidFill>
            </a:endParaRPr>
          </a:p>
          <a:p>
            <a:pPr algn="l">
              <a:buNone/>
            </a:pPr>
            <a:r>
              <a:rPr lang="en-US" sz="4000" dirty="0" smtClean="0">
                <a:solidFill>
                  <a:srgbClr val="002060"/>
                </a:solidFill>
              </a:rPr>
              <a:t>added</a:t>
            </a:r>
            <a:r>
              <a:rPr lang="en-US" sz="3200" dirty="0" smtClean="0">
                <a:solidFill>
                  <a:srgbClr val="002060"/>
                </a:solidFill>
              </a:rPr>
              <a:t>.</a:t>
            </a:r>
            <a:endParaRPr lang="ar-SA" sz="3200" dirty="0" smtClean="0">
              <a:solidFill>
                <a:srgbClr val="002060"/>
              </a:solidFill>
            </a:endParaRPr>
          </a:p>
          <a:p>
            <a:pPr>
              <a:buNone/>
            </a:pPr>
            <a:r>
              <a:rPr lang="ar-SA" sz="3200" b="1" dirty="0" smtClean="0">
                <a:solidFill>
                  <a:srgbClr val="FF0000"/>
                </a:solidFill>
              </a:rPr>
              <a:t>بقر		صخر	</a:t>
            </a:r>
            <a:endParaRPr lang="ar-SA" sz="3200" b="1" dirty="0">
              <a:solidFill>
                <a:srgbClr val="FF0000"/>
              </a:solidFill>
            </a:endParaRPr>
          </a:p>
        </p:txBody>
      </p:sp>
    </p:spTree>
    <p:extLst>
      <p:ext uri="{BB962C8B-B14F-4D97-AF65-F5344CB8AC3E}">
        <p14:creationId xmlns:p14="http://schemas.microsoft.com/office/powerpoint/2010/main" xmlns="" val="277953929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TotalTime>
  <Words>625</Words>
  <Application>Microsoft Office PowerPoint</Application>
  <PresentationFormat>عرض على الشاشة (3:4)‏</PresentationFormat>
  <Paragraphs>67</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مدني</vt:lpstr>
      <vt:lpstr>THE ARTICLE – THE SIMPLE NOMINAL SENTENCE</vt:lpstr>
      <vt:lpstr>الشريحة 2</vt:lpstr>
      <vt:lpstr>الشريحة 3</vt:lpstr>
      <vt:lpstr>-When two or more adjectives modify the same noun it is not necessary to put “and” between them. However, if the two adjectives form the predicate of a nominal sentence, “and” is inserted between them. </vt:lpstr>
      <vt:lpstr>الشريحة 5</vt:lpstr>
      <vt:lpstr>GENDER </vt:lpstr>
      <vt:lpstr>الشريحة 7</vt:lpstr>
      <vt:lpstr>الشريحة 8</vt:lpstr>
      <vt:lpstr>COLLECTIVE NOUNS</vt:lpstr>
      <vt:lpstr>DECLENSION OF NOUNS-THE THREE CASES </vt:lpstr>
      <vt:lpstr>THE GENITIVE OF POSSESSION</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dc:title>
  <dc:creator>sarah</dc:creator>
  <cp:lastModifiedBy>DELL-USER</cp:lastModifiedBy>
  <cp:revision>34</cp:revision>
  <dcterms:created xsi:type="dcterms:W3CDTF">2013-12-06T14:41:06Z</dcterms:created>
  <dcterms:modified xsi:type="dcterms:W3CDTF">2014-09-20T18:16:12Z</dcterms:modified>
</cp:coreProperties>
</file>