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lvl1pPr>
      <a:defRPr>
        <a:latin typeface="Lucida Sans Unicode"/>
        <a:ea typeface="Lucida Sans Unicode"/>
        <a:cs typeface="Lucida Sans Unicode"/>
        <a:sym typeface="Lucida Sans Unicode"/>
      </a:defRPr>
    </a:lvl1pPr>
    <a:lvl2pPr indent="457200">
      <a:defRPr>
        <a:latin typeface="Lucida Sans Unicode"/>
        <a:ea typeface="Lucida Sans Unicode"/>
        <a:cs typeface="Lucida Sans Unicode"/>
        <a:sym typeface="Lucida Sans Unicode"/>
      </a:defRPr>
    </a:lvl2pPr>
    <a:lvl3pPr indent="914400">
      <a:defRPr>
        <a:latin typeface="Lucida Sans Unicode"/>
        <a:ea typeface="Lucida Sans Unicode"/>
        <a:cs typeface="Lucida Sans Unicode"/>
        <a:sym typeface="Lucida Sans Unicode"/>
      </a:defRPr>
    </a:lvl3pPr>
    <a:lvl4pPr indent="1371600">
      <a:defRPr>
        <a:latin typeface="Lucida Sans Unicode"/>
        <a:ea typeface="Lucida Sans Unicode"/>
        <a:cs typeface="Lucida Sans Unicode"/>
        <a:sym typeface="Lucida Sans Unicode"/>
      </a:defRPr>
    </a:lvl4pPr>
    <a:lvl5pPr indent="1828800">
      <a:defRPr>
        <a:latin typeface="Lucida Sans Unicode"/>
        <a:ea typeface="Lucida Sans Unicode"/>
        <a:cs typeface="Lucida Sans Unicode"/>
        <a:sym typeface="Lucida Sans Unicode"/>
      </a:defRPr>
    </a:lvl5pPr>
    <a:lvl6pPr indent="2286000">
      <a:defRPr>
        <a:latin typeface="Lucida Sans Unicode"/>
        <a:ea typeface="Lucida Sans Unicode"/>
        <a:cs typeface="Lucida Sans Unicode"/>
        <a:sym typeface="Lucida Sans Unicode"/>
      </a:defRPr>
    </a:lvl6pPr>
    <a:lvl7pPr indent="2743200">
      <a:defRPr>
        <a:latin typeface="Lucida Sans Unicode"/>
        <a:ea typeface="Lucida Sans Unicode"/>
        <a:cs typeface="Lucida Sans Unicode"/>
        <a:sym typeface="Lucida Sans Unicode"/>
      </a:defRPr>
    </a:lvl7pPr>
    <a:lvl8pPr indent="3200400">
      <a:defRPr>
        <a:latin typeface="Lucida Sans Unicode"/>
        <a:ea typeface="Lucida Sans Unicode"/>
        <a:cs typeface="Lucida Sans Unicode"/>
        <a:sym typeface="Lucida Sans Unicode"/>
      </a:defRPr>
    </a:lvl8pPr>
    <a:lvl9pPr indent="3657600">
      <a:defRPr>
        <a:latin typeface="Lucida Sans Unicode"/>
        <a:ea typeface="Lucida Sans Unicode"/>
        <a:cs typeface="Lucida Sans Unicode"/>
        <a:sym typeface="Lucida Sans Unicod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D2CB"/>
          </a:solidFill>
        </a:fill>
      </a:tcStyle>
    </a:wholeTbl>
    <a:band2H>
      <a:tcTxStyle/>
      <a:tcStyle>
        <a:tcBdr/>
        <a:fill>
          <a:solidFill>
            <a:srgbClr val="FBEAE7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CDCE"/>
          </a:solidFill>
        </a:fill>
      </a:tcStyle>
    </a:wholeTbl>
    <a:band2H>
      <a:tcTxStyle/>
      <a:tcStyle>
        <a:tcBdr/>
        <a:fill>
          <a:solidFill>
            <a:srgbClr val="ECE7E8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721390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58" name="Shape 2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Be sure that variables on the Right Hand Side already have values.</a:t>
            </a:r>
          </a:p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Be sure that ALL used variables are already declared.</a:t>
            </a:r>
          </a:p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Variables on both sides of the equation must be previously declared.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60" name="Shape 3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The result of a modulus (or mod) operation is always less than the divisor</a:t>
            </a:r>
          </a:p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Any even number mod 2 is always zero (Ex. 2)</a:t>
            </a:r>
          </a:p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Any odd number mod 2 is always 1 (Ex. 1)</a:t>
            </a:r>
          </a:p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X mod Y, where X is multiple of Y, is always zero (Ex. 3) </a:t>
            </a:r>
          </a:p>
          <a:p>
            <a:pPr marL="228600" lvl="0" indent="-228600">
              <a:buSzPct val="100000"/>
              <a:buChar char="•"/>
              <a:defRPr sz="1800"/>
            </a:pPr>
            <a:r>
              <a:rPr sz="1400"/>
              <a:t>The mod operation is not commutative; i.e. X mod Y ǂ Y mod X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3" y="4662559"/>
            <a:ext cx="9151091" cy="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48BBE0"/>
              </a:gs>
              <a:gs pos="100000">
                <a:srgbClr val="007592"/>
              </a:gs>
            </a:gsLst>
            <a:lin ang="30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3544262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8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685800" y="3611607"/>
            <a:ext cx="7772400" cy="2914205"/>
          </a:xfrm>
          <a:prstGeom prst="rect">
            <a:avLst/>
          </a:prstGeom>
        </p:spPr>
        <p:txBody>
          <a:bodyPr/>
          <a:lstStyle>
            <a:lvl1pPr marL="0" marR="64007" indent="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Click to edit Master subtitle style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-3765" y="4952999"/>
            <a:ext cx="9147766" cy="1912089"/>
            <a:chOff x="0" y="0"/>
            <a:chExt cx="9147764" cy="1912087"/>
          </a:xfrm>
        </p:grpSpPr>
        <p:sp>
          <p:nvSpPr>
            <p:cNvPr id="13" name="Shape 13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DCAD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764" y="47978"/>
              <a:ext cx="9144002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4671"/>
              <a:ext cx="9147766" cy="790302"/>
            </a:xfrm>
            <a:prstGeom prst="line">
              <a:avLst/>
            </a:prstGeom>
            <a:noFill/>
            <a:ln w="12065" cap="flat">
              <a:solidFill>
                <a:srgbClr val="5699A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57200" y="210947"/>
            <a:ext cx="8229600" cy="127038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53766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Click to edit Master text styles</a:t>
            </a:r>
          </a:p>
          <a:p>
            <a:pPr lvl="1">
              <a:defRPr sz="1800"/>
            </a:pPr>
            <a:r>
              <a:rPr sz="2700"/>
              <a:t>Second level</a:t>
            </a:r>
          </a:p>
          <a:p>
            <a:pPr lvl="2">
              <a:defRPr sz="1800"/>
            </a:pPr>
            <a:r>
              <a:rPr sz="2700"/>
              <a:t>Third level</a:t>
            </a:r>
          </a:p>
          <a:p>
            <a:pPr lvl="3">
              <a:defRPr sz="1800"/>
            </a:pPr>
            <a:r>
              <a:rPr sz="2700"/>
              <a:t>Fourth level</a:t>
            </a:r>
          </a:p>
          <a:p>
            <a:pPr lvl="4">
              <a:defRPr sz="1800"/>
            </a:pPr>
            <a:r>
              <a:rPr sz="2700"/>
              <a:t>Fifth level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6844013" y="0"/>
            <a:ext cx="1777471" cy="6142041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457200" y="274640"/>
            <a:ext cx="6324600" cy="658336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Click to edit Master text styles</a:t>
            </a:r>
          </a:p>
          <a:p>
            <a:pPr lvl="1">
              <a:defRPr sz="1800"/>
            </a:pPr>
            <a:r>
              <a:rPr sz="2700"/>
              <a:t>Second level</a:t>
            </a:r>
          </a:p>
          <a:p>
            <a:pPr lvl="2">
              <a:defRPr sz="1800"/>
            </a:pPr>
            <a:r>
              <a:rPr sz="2700"/>
              <a:t>Third level</a:t>
            </a:r>
          </a:p>
          <a:p>
            <a:pPr lvl="3">
              <a:defRPr sz="1800"/>
            </a:pPr>
            <a:r>
              <a:rPr sz="2700"/>
              <a:t>Fourth level</a:t>
            </a:r>
          </a:p>
          <a:p>
            <a:pPr lvl="4">
              <a:defRPr sz="1800"/>
            </a:pPr>
            <a:r>
              <a:rPr sz="2700"/>
              <a:t>Fifth level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Click to edit Master text styles</a:t>
            </a:r>
          </a:p>
          <a:p>
            <a:pPr lvl="1">
              <a:defRPr sz="1800"/>
            </a:pPr>
            <a:r>
              <a:rPr sz="2700"/>
              <a:t>Second level</a:t>
            </a:r>
          </a:p>
          <a:p>
            <a:pPr lvl="2">
              <a:defRPr sz="1800"/>
            </a:pPr>
            <a:r>
              <a:rPr sz="2700"/>
              <a:t>Third level</a:t>
            </a:r>
          </a:p>
          <a:p>
            <a:pPr lvl="3">
              <a:defRPr sz="1800"/>
            </a:pPr>
            <a:r>
              <a:rPr sz="2700"/>
              <a:t>Fourth level</a:t>
            </a:r>
          </a:p>
          <a:p>
            <a:pPr lvl="4">
              <a:defRPr sz="1800"/>
            </a:pPr>
            <a:r>
              <a:rPr sz="2700"/>
              <a:t>Fifth level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722376" y="0"/>
            <a:ext cx="7772401" cy="2888512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800" b="1">
                <a:solidFill>
                  <a:srgbClr val="DEF5FA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3922712" y="2931711"/>
            <a:ext cx="4572001" cy="31693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636679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450263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481327"/>
            <a:ext cx="4038600" cy="537667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 marL="659891" indent="-266700">
              <a:defRPr sz="2800">
                <a:solidFill>
                  <a:srgbClr val="FFFFFF"/>
                </a:solidFill>
              </a:defRPr>
            </a:lvl2pPr>
            <a:lvl3pPr marL="950975" indent="-320039">
              <a:defRPr sz="2800">
                <a:solidFill>
                  <a:srgbClr val="FFFFFF"/>
                </a:solidFill>
              </a:defRPr>
            </a:lvl3pPr>
            <a:lvl4pPr marL="1270000" indent="-355600">
              <a:defRPr sz="2800">
                <a:solidFill>
                  <a:srgbClr val="FFFFFF"/>
                </a:solidFill>
              </a:defRPr>
            </a:lvl4pPr>
            <a:lvl5pPr marL="1498600" indent="-355600">
              <a:defRPr sz="28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DEF5FA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891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4040188" cy="2133600"/>
          </a:xfrm>
          <a:prstGeom prst="rect">
            <a:avLst/>
          </a:prstGeom>
          <a:solidFill>
            <a:srgbClr val="2DA2BF"/>
          </a:solidFill>
          <a:ln w="9652">
            <a:solidFill>
              <a:srgbClr val="2DA2BF"/>
            </a:solidFill>
            <a:miter lim="800000"/>
          </a:ln>
        </p:spPr>
        <p:txBody>
          <a:bodyPr anchor="ctr"/>
          <a:lstStyle>
            <a:lvl1pPr marL="0" indent="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DEF5FA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78302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500">
                <a:solidFill>
                  <a:srgbClr val="2DA2BF"/>
                </a:solidFill>
              </a:rPr>
              <a:t>Click to edit Master title style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419600" y="5355101"/>
            <a:ext cx="3974592" cy="1502899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Click to edit Master text styles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1141231" y="5443401"/>
            <a:ext cx="7162801" cy="1414599"/>
          </a:xfrm>
          <a:prstGeom prst="rect">
            <a:avLst/>
          </a:prstGeom>
        </p:spPr>
        <p:txBody>
          <a:bodyPr lIns="0" tIns="0" rIns="0" bIns="0"/>
          <a:lstStyle>
            <a:lvl1pPr marL="0" marR="18288" indent="0" algn="r"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78280"/>
          </a:xfrm>
          <a:prstGeom prst="rect">
            <a:avLst/>
          </a:prstGeo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blurRad="50800" dist="25000" dir="5400000" rotWithShape="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2DA2BF"/>
                </a:solidFill>
                <a:effectLst>
                  <a:outerShdw blurRad="50800" dist="25000" dir="5400000" rotWithShape="0">
                    <a:srgbClr val="000000">
                      <a:alpha val="45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50" name="Shape 50"/>
          <p:cNvSpPr/>
          <p:nvPr/>
        </p:nvSpPr>
        <p:spPr>
          <a:xfrm>
            <a:off x="8664112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8477695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99273" y="5944935"/>
            <a:ext cx="4940625" cy="921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" name="Shape 3"/>
          <p:cNvSpPr/>
          <p:nvPr/>
        </p:nvSpPr>
        <p:spPr>
          <a:xfrm>
            <a:off x="485716" y="5939011"/>
            <a:ext cx="3690453" cy="93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" name="Shape 4"/>
          <p:cNvSpPr/>
          <p:nvPr/>
        </p:nvSpPr>
        <p:spPr>
          <a:xfrm>
            <a:off x="-6043" y="5791253"/>
            <a:ext cx="3402316" cy="108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-9238" y="5787737"/>
            <a:ext cx="3405510" cy="1084384"/>
          </a:xfrm>
          <a:prstGeom prst="line">
            <a:avLst/>
          </a:prstGeom>
          <a:ln w="12065">
            <a:solidFill>
              <a:srgbClr val="5699AD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481327"/>
            <a:ext cx="8229600" cy="537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700"/>
              <a:t>Click to edit Master text styles</a:t>
            </a:r>
          </a:p>
          <a:p>
            <a:pPr lvl="1">
              <a:defRPr sz="1800"/>
            </a:pPr>
            <a:r>
              <a:rPr sz="2700"/>
              <a:t>Second level</a:t>
            </a:r>
          </a:p>
          <a:p>
            <a:pPr lvl="2">
              <a:defRPr sz="1800"/>
            </a:pPr>
            <a:r>
              <a:rPr sz="2700"/>
              <a:t>Third level</a:t>
            </a:r>
          </a:p>
          <a:p>
            <a:pPr lvl="3">
              <a:defRPr sz="1800"/>
            </a:pPr>
            <a:r>
              <a:rPr sz="2700"/>
              <a:t>Fourth level</a:t>
            </a:r>
          </a:p>
          <a:p>
            <a:pPr lvl="4">
              <a:defRPr sz="1800"/>
            </a:pPr>
            <a:r>
              <a:rPr sz="2700"/>
              <a:t>Fifth level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647272" y="6521738"/>
            <a:ext cx="365761" cy="251332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57200" y="210948"/>
            <a:ext cx="8229600" cy="127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1pPr>
      <a:lvl2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2pPr>
      <a:lvl3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3pPr>
      <a:lvl4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4pPr>
      <a:lvl5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5pPr>
      <a:lvl6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6pPr>
      <a:lvl7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7pPr>
      <a:lvl8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8pPr>
      <a:lvl9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9pPr>
    </p:titleStyle>
    <p:bodyStyle>
      <a:lvl1pPr marL="365759" indent="-256031">
        <a:spcBef>
          <a:spcPts val="400"/>
        </a:spcBef>
        <a:buClr>
          <a:srgbClr val="2DA2BF"/>
        </a:buClr>
        <a:buSzPct val="68000"/>
        <a:buFont typeface="Wingdings 3"/>
        <a:buChar char=""/>
        <a:defRPr sz="2700">
          <a:latin typeface="Lucida Sans Unicode"/>
          <a:ea typeface="Lucida Sans Unicode"/>
          <a:cs typeface="Lucida Sans Unicode"/>
          <a:sym typeface="Lucida Sans Unicode"/>
        </a:defRPr>
      </a:lvl1pPr>
      <a:lvl2pPr marL="661548" indent="-268356">
        <a:spcBef>
          <a:spcPts val="400"/>
        </a:spcBef>
        <a:buClr>
          <a:srgbClr val="2DA2BF"/>
        </a:buClr>
        <a:buSzPct val="100000"/>
        <a:buFont typeface="Wingdings 3"/>
        <a:buChar char="◦"/>
        <a:defRPr sz="2700">
          <a:latin typeface="Lucida Sans Unicode"/>
          <a:ea typeface="Lucida Sans Unicode"/>
          <a:cs typeface="Lucida Sans Unicode"/>
          <a:sym typeface="Lucida Sans Unicode"/>
        </a:defRPr>
      </a:lvl2pPr>
      <a:lvl3pPr marL="924850" indent="-293914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3pPr>
      <a:lvl4pPr marL="1239252" indent="-324852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4pPr>
      <a:lvl5pPr marL="1485900" indent="-342900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5pPr>
      <a:lvl6pPr marL="1714500" indent="-342900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6pPr>
      <a:lvl7pPr marL="19859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7pPr>
      <a:lvl8pPr marL="22145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8pPr>
      <a:lvl9pPr marL="24431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5pPr>
      <a:lvl6pPr indent="22860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6pPr>
      <a:lvl7pPr indent="27432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7pPr>
      <a:lvl8pPr indent="32004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8pPr>
      <a:lvl9pPr indent="36576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1019542" y="2996951"/>
            <a:ext cx="7872939" cy="1152129"/>
          </a:xfrm>
          <a:prstGeom prst="rect">
            <a:avLst/>
          </a:prstGeom>
          <a:effectLst>
            <a:outerShdw blurRad="190500" dist="228600" dir="2700000" rotWithShape="0">
              <a:srgbClr val="000000">
                <a:alpha val="30000"/>
              </a:srgbClr>
            </a:outerShdw>
          </a:effectLst>
        </p:spPr>
        <p:txBody>
          <a:bodyPr lIns="0" tIns="0" rIns="0" bIns="0"/>
          <a:lstStyle/>
          <a:p>
            <a:pPr lvl="0" defTabSz="411479">
              <a:defRPr sz="1800" b="0">
                <a:solidFill>
                  <a:srgbClr val="000000"/>
                </a:solidFill>
                <a:effectLst/>
              </a:defRPr>
            </a:pPr>
            <a:r>
              <a:rPr sz="1935" b="1">
                <a:solidFill>
                  <a:srgbClr val="464646"/>
                </a:solidFill>
                <a:effectLst>
                  <a:outerShdw blurRad="17144" dist="11430" dir="5400000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sz="1935" b="1">
                <a:solidFill>
                  <a:srgbClr val="464646"/>
                </a:solidFill>
                <a:effectLst>
                  <a:outerShdw blurRad="17144" dist="11430" dir="5400000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sz="1935" b="1">
                <a:solidFill>
                  <a:srgbClr val="464646"/>
                </a:solidFill>
                <a:effectLst>
                  <a:outerShdw blurRad="17144" dist="11430" dir="5400000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sz="1935" b="1">
                <a:solidFill>
                  <a:srgbClr val="464646"/>
                </a:solidFill>
                <a:effectLst>
                  <a:outerShdw blurRad="17144" dist="11430" dir="5400000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sz="2159" b="1">
                <a:solidFill>
                  <a:srgbClr val="C00000"/>
                </a:solidFill>
                <a:effectLst>
                  <a:outerShdw blurRad="17144" dist="11430" dir="5400000" rotWithShape="0">
                    <a:srgbClr val="000000">
                      <a:alpha val="25000"/>
                    </a:srgbClr>
                  </a:outerShdw>
                </a:effectLst>
              </a:rPr>
              <a:t>OPERATORS (1)</a:t>
            </a:r>
          </a:p>
        </p:txBody>
      </p:sp>
      <p:sp>
        <p:nvSpPr>
          <p:cNvPr id="64" name="Shape 64"/>
          <p:cNvSpPr/>
          <p:nvPr/>
        </p:nvSpPr>
        <p:spPr>
          <a:xfrm>
            <a:off x="72008" y="5949279"/>
            <a:ext cx="1799665" cy="637541"/>
          </a:xfrm>
          <a:prstGeom prst="rect">
            <a:avLst/>
          </a:prstGeom>
          <a:ln w="12700">
            <a:miter lim="400000"/>
          </a:ln>
          <a:effectLst>
            <a:outerShdw blurRad="50800" dist="38100" dir="108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CSC 111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3. ARITHMETIC OPERATORS</a:t>
            </a:r>
          </a:p>
        </p:txBody>
      </p:sp>
      <p:sp>
        <p:nvSpPr>
          <p:cNvPr id="325" name="Shape 325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10</a:t>
            </a:fld>
            <a:endParaRPr sz="1000"/>
          </a:p>
        </p:txBody>
      </p:sp>
      <p:sp>
        <p:nvSpPr>
          <p:cNvPr id="326" name="Shape 326"/>
          <p:cNvSpPr>
            <a:spLocks noGrp="1"/>
          </p:cNvSpPr>
          <p:nvPr>
            <p:ph type="body" idx="1"/>
          </p:nvPr>
        </p:nvSpPr>
        <p:spPr>
          <a:xfrm>
            <a:off x="251519" y="1340767"/>
            <a:ext cx="8640962" cy="504057"/>
          </a:xfrm>
          <a:prstGeom prst="rect">
            <a:avLst/>
          </a:prstGeom>
        </p:spPr>
        <p:txBody>
          <a:bodyPr/>
          <a:lstStyle/>
          <a:p>
            <a:pPr marL="254000" lvl="0" indent="-254000" algn="just">
              <a:lnSpc>
                <a:spcPct val="90000"/>
              </a:lnSpc>
              <a:buClr>
                <a:srgbClr val="FF0000"/>
              </a:buClr>
              <a:buFont typeface="Wingdings"/>
              <a:buChar char="➢"/>
              <a:defRPr sz="1800"/>
            </a:pPr>
            <a:r>
              <a:rPr sz="20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Modulus </a:t>
            </a:r>
            <a:r>
              <a:rPr sz="2000">
                <a:latin typeface="Tahoma"/>
                <a:ea typeface="Tahoma"/>
                <a:cs typeface="Tahoma"/>
                <a:sym typeface="Tahoma"/>
              </a:rPr>
              <a:t>is the remainder of the division of two numbers</a:t>
            </a:r>
          </a:p>
        </p:txBody>
      </p:sp>
      <p:grpSp>
        <p:nvGrpSpPr>
          <p:cNvPr id="329" name="Group 329"/>
          <p:cNvGrpSpPr/>
          <p:nvPr/>
        </p:nvGrpSpPr>
        <p:grpSpPr>
          <a:xfrm>
            <a:off x="255478" y="1772816"/>
            <a:ext cx="1296145" cy="504057"/>
            <a:chOff x="0" y="0"/>
            <a:chExt cx="1296144" cy="504056"/>
          </a:xfrm>
        </p:grpSpPr>
        <p:sp>
          <p:nvSpPr>
            <p:cNvPr id="327" name="Shape 327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1</a:t>
              </a:r>
            </a:p>
          </p:txBody>
        </p:sp>
      </p:grpSp>
      <p:grpSp>
        <p:nvGrpSpPr>
          <p:cNvPr id="332" name="Group 332"/>
          <p:cNvGrpSpPr/>
          <p:nvPr/>
        </p:nvGrpSpPr>
        <p:grpSpPr>
          <a:xfrm>
            <a:off x="1695637" y="1772816"/>
            <a:ext cx="6408713" cy="504057"/>
            <a:chOff x="0" y="0"/>
            <a:chExt cx="6408711" cy="504056"/>
          </a:xfrm>
        </p:grpSpPr>
        <p:sp>
          <p:nvSpPr>
            <p:cNvPr id="330" name="Shape 330"/>
            <p:cNvSpPr/>
            <p:nvPr/>
          </p:nvSpPr>
          <p:spPr>
            <a:xfrm>
              <a:off x="0" y="0"/>
              <a:ext cx="6408712" cy="5040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24605" y="52246"/>
              <a:ext cx="635950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5 %  2; 	</a:t>
              </a:r>
              <a:r>
                <a:rPr>
                  <a:solidFill>
                    <a:srgbClr val="00B050"/>
                  </a:solidFill>
                </a:rPr>
                <a:t>// x = 1      (1 &lt; 2)</a:t>
              </a:r>
            </a:p>
          </p:txBody>
        </p:sp>
      </p:grpSp>
      <p:grpSp>
        <p:nvGrpSpPr>
          <p:cNvPr id="335" name="Group 335"/>
          <p:cNvGrpSpPr/>
          <p:nvPr/>
        </p:nvGrpSpPr>
        <p:grpSpPr>
          <a:xfrm>
            <a:off x="251519" y="2375063"/>
            <a:ext cx="1296146" cy="504057"/>
            <a:chOff x="0" y="0"/>
            <a:chExt cx="1296144" cy="504056"/>
          </a:xfrm>
        </p:grpSpPr>
        <p:sp>
          <p:nvSpPr>
            <p:cNvPr id="333" name="Shape 333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2</a:t>
              </a:r>
            </a:p>
          </p:txBody>
        </p:sp>
      </p:grpSp>
      <p:grpSp>
        <p:nvGrpSpPr>
          <p:cNvPr id="338" name="Group 338"/>
          <p:cNvGrpSpPr/>
          <p:nvPr/>
        </p:nvGrpSpPr>
        <p:grpSpPr>
          <a:xfrm>
            <a:off x="1691680" y="2375063"/>
            <a:ext cx="6408712" cy="504057"/>
            <a:chOff x="0" y="0"/>
            <a:chExt cx="6408711" cy="504056"/>
          </a:xfrm>
        </p:grpSpPr>
        <p:sp>
          <p:nvSpPr>
            <p:cNvPr id="336" name="Shape 336"/>
            <p:cNvSpPr/>
            <p:nvPr/>
          </p:nvSpPr>
          <p:spPr>
            <a:xfrm>
              <a:off x="0" y="0"/>
              <a:ext cx="6408712" cy="5040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24605" y="52246"/>
              <a:ext cx="635950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24 % 2;	</a:t>
              </a:r>
              <a:r>
                <a:rPr>
                  <a:solidFill>
                    <a:srgbClr val="00B050"/>
                  </a:solidFill>
                </a:rPr>
                <a:t>// x = 0      (0 &lt; 2)</a:t>
              </a:r>
            </a:p>
          </p:txBody>
        </p:sp>
      </p:grpSp>
      <p:sp>
        <p:nvSpPr>
          <p:cNvPr id="339" name="Shape 339"/>
          <p:cNvSpPr/>
          <p:nvPr/>
        </p:nvSpPr>
        <p:spPr>
          <a:xfrm>
            <a:off x="0" y="764704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342" name="Group 342"/>
          <p:cNvGrpSpPr/>
          <p:nvPr/>
        </p:nvGrpSpPr>
        <p:grpSpPr>
          <a:xfrm>
            <a:off x="0" y="816950"/>
            <a:ext cx="9144000" cy="399564"/>
            <a:chOff x="0" y="0"/>
            <a:chExt cx="9144000" cy="399563"/>
          </a:xfrm>
        </p:grpSpPr>
        <p:sp>
          <p:nvSpPr>
            <p:cNvPr id="340" name="Shape 340"/>
            <p:cNvSpPr/>
            <p:nvPr/>
          </p:nvSpPr>
          <p:spPr>
            <a:xfrm>
              <a:off x="0" y="19761"/>
              <a:ext cx="9144000" cy="360041"/>
            </a:xfrm>
            <a:prstGeom prst="rect">
              <a:avLst/>
            </a:prstGeom>
            <a:solidFill>
              <a:srgbClr val="00B0F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0" y="0"/>
              <a:ext cx="91440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MODULUS</a:t>
              </a:r>
            </a:p>
          </p:txBody>
        </p:sp>
      </p:grpSp>
      <p:sp>
        <p:nvSpPr>
          <p:cNvPr id="343" name="Shape 343"/>
          <p:cNvSpPr/>
          <p:nvPr/>
        </p:nvSpPr>
        <p:spPr>
          <a:xfrm>
            <a:off x="0" y="1268759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346" name="Group 346"/>
          <p:cNvGrpSpPr/>
          <p:nvPr/>
        </p:nvGrpSpPr>
        <p:grpSpPr>
          <a:xfrm>
            <a:off x="251519" y="2996951"/>
            <a:ext cx="1296146" cy="504057"/>
            <a:chOff x="0" y="0"/>
            <a:chExt cx="1296144" cy="504056"/>
          </a:xfrm>
        </p:grpSpPr>
        <p:sp>
          <p:nvSpPr>
            <p:cNvPr id="344" name="Shape 344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3</a:t>
              </a:r>
            </a:p>
          </p:txBody>
        </p:sp>
      </p:grpSp>
      <p:grpSp>
        <p:nvGrpSpPr>
          <p:cNvPr id="349" name="Group 349"/>
          <p:cNvGrpSpPr/>
          <p:nvPr/>
        </p:nvGrpSpPr>
        <p:grpSpPr>
          <a:xfrm>
            <a:off x="1691680" y="2996951"/>
            <a:ext cx="6408712" cy="504057"/>
            <a:chOff x="0" y="0"/>
            <a:chExt cx="6408711" cy="504056"/>
          </a:xfrm>
        </p:grpSpPr>
        <p:sp>
          <p:nvSpPr>
            <p:cNvPr id="347" name="Shape 347"/>
            <p:cNvSpPr/>
            <p:nvPr/>
          </p:nvSpPr>
          <p:spPr>
            <a:xfrm>
              <a:off x="0" y="0"/>
              <a:ext cx="6408712" cy="5040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24605" y="52246"/>
              <a:ext cx="635950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21 % 7;	</a:t>
              </a:r>
              <a:r>
                <a:rPr>
                  <a:solidFill>
                    <a:srgbClr val="00B050"/>
                  </a:solidFill>
                </a:rPr>
                <a:t>// x = 0      (0 &lt; 7)</a:t>
              </a:r>
            </a:p>
          </p:txBody>
        </p:sp>
      </p:grpSp>
      <p:grpSp>
        <p:nvGrpSpPr>
          <p:cNvPr id="352" name="Group 352"/>
          <p:cNvGrpSpPr/>
          <p:nvPr/>
        </p:nvGrpSpPr>
        <p:grpSpPr>
          <a:xfrm>
            <a:off x="251519" y="3573016"/>
            <a:ext cx="1296146" cy="504057"/>
            <a:chOff x="0" y="0"/>
            <a:chExt cx="1296144" cy="504056"/>
          </a:xfrm>
        </p:grpSpPr>
        <p:sp>
          <p:nvSpPr>
            <p:cNvPr id="350" name="Shape 350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4</a:t>
              </a:r>
            </a:p>
          </p:txBody>
        </p:sp>
      </p:grpSp>
      <p:grpSp>
        <p:nvGrpSpPr>
          <p:cNvPr id="355" name="Group 355"/>
          <p:cNvGrpSpPr/>
          <p:nvPr/>
        </p:nvGrpSpPr>
        <p:grpSpPr>
          <a:xfrm>
            <a:off x="1691680" y="3573016"/>
            <a:ext cx="6408712" cy="504057"/>
            <a:chOff x="0" y="0"/>
            <a:chExt cx="6408711" cy="504056"/>
          </a:xfrm>
        </p:grpSpPr>
        <p:sp>
          <p:nvSpPr>
            <p:cNvPr id="353" name="Shape 353"/>
            <p:cNvSpPr/>
            <p:nvPr/>
          </p:nvSpPr>
          <p:spPr>
            <a:xfrm>
              <a:off x="0" y="0"/>
              <a:ext cx="6408712" cy="5040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24605" y="52246"/>
              <a:ext cx="635950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8 % 3;	</a:t>
              </a:r>
              <a:r>
                <a:rPr>
                  <a:solidFill>
                    <a:srgbClr val="00B050"/>
                  </a:solidFill>
                </a:rPr>
                <a:t>// x = 2      (2 &lt; 3)</a:t>
              </a:r>
            </a:p>
          </p:txBody>
        </p:sp>
      </p:grpSp>
      <p:grpSp>
        <p:nvGrpSpPr>
          <p:cNvPr id="358" name="Group 358"/>
          <p:cNvGrpSpPr/>
          <p:nvPr/>
        </p:nvGrpSpPr>
        <p:grpSpPr>
          <a:xfrm>
            <a:off x="168052" y="4976636"/>
            <a:ext cx="8807896" cy="468053"/>
            <a:chOff x="0" y="0"/>
            <a:chExt cx="8807894" cy="468052"/>
          </a:xfrm>
        </p:grpSpPr>
        <p:sp>
          <p:nvSpPr>
            <p:cNvPr id="356" name="Shape 356"/>
            <p:cNvSpPr/>
            <p:nvPr/>
          </p:nvSpPr>
          <p:spPr>
            <a:xfrm>
              <a:off x="0" y="-1"/>
              <a:ext cx="8807896" cy="468054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00"/>
                  </a:solidFill>
                </a:defRPr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0" y="34244"/>
              <a:ext cx="88078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The operands of a mod operator must be of </a:t>
              </a:r>
              <a:r>
                <a:rPr>
                  <a:solidFill>
                    <a:srgbClr val="FFFF00"/>
                  </a:solidFill>
                </a:rPr>
                <a:t>integer </a:t>
              </a:r>
              <a:r>
                <a:rPr>
                  <a:solidFill>
                    <a:srgbClr val="FFFFFF"/>
                  </a:solidFill>
                </a:rPr>
                <a:t>type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1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" grpId="11" build="p" animBg="1" advAuto="0"/>
      <p:bldP spid="329" grpId="2" animBg="1" advAuto="0"/>
      <p:bldP spid="332" grpId="3" animBg="1" advAuto="0"/>
      <p:bldP spid="335" grpId="4" animBg="1" advAuto="0"/>
      <p:bldP spid="338" grpId="5" animBg="1" advAuto="0"/>
      <p:bldP spid="342" grpId="1" animBg="1" advAuto="0"/>
      <p:bldP spid="346" grpId="6" animBg="1" advAuto="0"/>
      <p:bldP spid="349" grpId="7" animBg="1" advAuto="0"/>
      <p:bldP spid="352" grpId="8" animBg="1" advAuto="0"/>
      <p:bldP spid="355" grpId="9" animBg="1" advAuto="0"/>
      <p:bldP spid="358" grpId="1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3. ARITHMETIC OPERATORS</a:t>
            </a:r>
          </a:p>
        </p:txBody>
      </p:sp>
      <p:sp>
        <p:nvSpPr>
          <p:cNvPr id="363" name="Shape 363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11</a:t>
            </a:fld>
            <a:endParaRPr sz="1000"/>
          </a:p>
        </p:txBody>
      </p:sp>
      <p:sp>
        <p:nvSpPr>
          <p:cNvPr id="364" name="Shape 364"/>
          <p:cNvSpPr/>
          <p:nvPr/>
        </p:nvSpPr>
        <p:spPr>
          <a:xfrm>
            <a:off x="0" y="764704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367" name="Group 367"/>
          <p:cNvGrpSpPr/>
          <p:nvPr/>
        </p:nvGrpSpPr>
        <p:grpSpPr>
          <a:xfrm>
            <a:off x="0" y="816950"/>
            <a:ext cx="9144000" cy="399564"/>
            <a:chOff x="0" y="0"/>
            <a:chExt cx="9144000" cy="399563"/>
          </a:xfrm>
        </p:grpSpPr>
        <p:sp>
          <p:nvSpPr>
            <p:cNvPr id="365" name="Shape 365"/>
            <p:cNvSpPr/>
            <p:nvPr/>
          </p:nvSpPr>
          <p:spPr>
            <a:xfrm>
              <a:off x="0" y="19761"/>
              <a:ext cx="9144000" cy="360041"/>
            </a:xfrm>
            <a:prstGeom prst="rect">
              <a:avLst/>
            </a:prstGeom>
            <a:solidFill>
              <a:srgbClr val="00B0F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0" y="0"/>
              <a:ext cx="91440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ORDER OF PRECEDENCE</a:t>
              </a:r>
            </a:p>
          </p:txBody>
        </p:sp>
      </p:grpSp>
      <p:sp>
        <p:nvSpPr>
          <p:cNvPr id="368" name="Shape 368"/>
          <p:cNvSpPr/>
          <p:nvPr/>
        </p:nvSpPr>
        <p:spPr>
          <a:xfrm>
            <a:off x="0" y="1268759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251519" y="1340767"/>
            <a:ext cx="8640962" cy="1800201"/>
          </a:xfrm>
          <a:prstGeom prst="rect">
            <a:avLst/>
          </a:prstGeom>
        </p:spPr>
        <p:txBody>
          <a:bodyPr/>
          <a:lstStyle/>
          <a:p>
            <a:pPr marL="248920" lvl="0" indent="-248920" algn="just" defTabSz="896111">
              <a:lnSpc>
                <a:spcPct val="81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➢"/>
              <a:defRPr sz="1800"/>
            </a:pPr>
            <a:r>
              <a:rPr sz="196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The order of precedence of the arithmetic operators is as follows:</a:t>
            </a:r>
          </a:p>
          <a:p>
            <a:pPr marL="513900" lvl="1" indent="-262989" algn="just" defTabSz="896111">
              <a:lnSpc>
                <a:spcPct val="81000"/>
              </a:lnSpc>
              <a:spcBef>
                <a:spcPts val="2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764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Parenthesis </a:t>
            </a:r>
            <a:r>
              <a:rPr sz="1764">
                <a:latin typeface="Tahoma"/>
                <a:ea typeface="Tahoma"/>
                <a:cs typeface="Tahoma"/>
                <a:sym typeface="Tahoma"/>
              </a:rPr>
              <a:t>have the highest priority: they are evaluated from inside to outside.</a:t>
            </a:r>
          </a:p>
          <a:p>
            <a:pPr marL="513900" lvl="1" indent="-262989" algn="just" defTabSz="896111">
              <a:lnSpc>
                <a:spcPct val="81000"/>
              </a:lnSpc>
              <a:spcBef>
                <a:spcPts val="2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764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Multiplication</a:t>
            </a:r>
            <a:r>
              <a:rPr sz="1764"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sz="1764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Division</a:t>
            </a:r>
            <a:r>
              <a:rPr sz="1764">
                <a:latin typeface="Tahoma"/>
                <a:ea typeface="Tahoma"/>
                <a:cs typeface="Tahoma"/>
                <a:sym typeface="Tahoma"/>
              </a:rPr>
              <a:t>, and </a:t>
            </a:r>
            <a:r>
              <a:rPr sz="1764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Modulus </a:t>
            </a:r>
            <a:r>
              <a:rPr sz="1764">
                <a:latin typeface="Tahoma"/>
                <a:ea typeface="Tahoma"/>
                <a:cs typeface="Tahoma"/>
                <a:sym typeface="Tahoma"/>
              </a:rPr>
              <a:t>have the same priority rules. They are evaluated from left to right.</a:t>
            </a:r>
            <a:endParaRPr sz="2254"/>
          </a:p>
          <a:p>
            <a:pPr marL="513900" lvl="1" indent="-262989" algn="just" defTabSz="896111">
              <a:lnSpc>
                <a:spcPct val="81000"/>
              </a:lnSpc>
              <a:spcBef>
                <a:spcPts val="2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764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Addition </a:t>
            </a:r>
            <a:r>
              <a:rPr sz="1764">
                <a:latin typeface="Tahoma"/>
                <a:ea typeface="Tahoma"/>
                <a:cs typeface="Tahoma"/>
                <a:sym typeface="Tahoma"/>
              </a:rPr>
              <a:t>and </a:t>
            </a:r>
            <a:r>
              <a:rPr sz="1764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Subtraction </a:t>
            </a:r>
            <a:r>
              <a:rPr sz="1764">
                <a:latin typeface="Tahoma"/>
                <a:ea typeface="Tahoma"/>
                <a:cs typeface="Tahoma"/>
                <a:sym typeface="Tahoma"/>
              </a:rPr>
              <a:t>have the same priority rules. They are evaluated from left to right.</a:t>
            </a:r>
          </a:p>
        </p:txBody>
      </p:sp>
      <p:grpSp>
        <p:nvGrpSpPr>
          <p:cNvPr id="372" name="Group 372"/>
          <p:cNvGrpSpPr/>
          <p:nvPr/>
        </p:nvGrpSpPr>
        <p:grpSpPr>
          <a:xfrm>
            <a:off x="212169" y="3035317"/>
            <a:ext cx="1221275" cy="341567"/>
            <a:chOff x="0" y="0"/>
            <a:chExt cx="1221273" cy="341565"/>
          </a:xfrm>
        </p:grpSpPr>
        <p:sp>
          <p:nvSpPr>
            <p:cNvPr id="370" name="Shape 370"/>
            <p:cNvSpPr/>
            <p:nvPr/>
          </p:nvSpPr>
          <p:spPr>
            <a:xfrm>
              <a:off x="0" y="1161"/>
              <a:ext cx="1221274" cy="339244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16560" y="0"/>
              <a:ext cx="1188154" cy="3415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1</a:t>
              </a:r>
            </a:p>
          </p:txBody>
        </p:sp>
      </p:grpSp>
      <p:grpSp>
        <p:nvGrpSpPr>
          <p:cNvPr id="375" name="Group 375"/>
          <p:cNvGrpSpPr/>
          <p:nvPr/>
        </p:nvGrpSpPr>
        <p:grpSpPr>
          <a:xfrm>
            <a:off x="1505137" y="2977515"/>
            <a:ext cx="3283201" cy="761310"/>
            <a:chOff x="0" y="151481"/>
            <a:chExt cx="3283199" cy="761309"/>
          </a:xfrm>
        </p:grpSpPr>
        <p:sp>
          <p:nvSpPr>
            <p:cNvPr id="373" name="Shape 373"/>
            <p:cNvSpPr/>
            <p:nvPr/>
          </p:nvSpPr>
          <p:spPr>
            <a:xfrm>
              <a:off x="0" y="189526"/>
              <a:ext cx="3283200" cy="3822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18660" y="151481"/>
              <a:ext cx="3245879" cy="761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3 * 7 – 6 + 2 * 5 / 4 + 6	</a:t>
              </a:r>
            </a:p>
          </p:txBody>
        </p:sp>
      </p:grpSp>
      <p:grpSp>
        <p:nvGrpSpPr>
          <p:cNvPr id="378" name="Group 378"/>
          <p:cNvGrpSpPr/>
          <p:nvPr/>
        </p:nvGrpSpPr>
        <p:grpSpPr>
          <a:xfrm>
            <a:off x="4860032" y="2994206"/>
            <a:ext cx="4032449" cy="399564"/>
            <a:chOff x="0" y="0"/>
            <a:chExt cx="4032448" cy="399563"/>
          </a:xfrm>
        </p:grpSpPr>
        <p:sp>
          <p:nvSpPr>
            <p:cNvPr id="376" name="Shape 376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No parenthesis, look for * / %</a:t>
              </a: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251409" y="3470183"/>
            <a:ext cx="1008114" cy="362506"/>
            <a:chOff x="0" y="0"/>
            <a:chExt cx="1008112" cy="362505"/>
          </a:xfrm>
        </p:grpSpPr>
        <p:sp>
          <p:nvSpPr>
            <p:cNvPr id="379" name="Shape 379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1</a:t>
              </a:r>
            </a:p>
          </p:txBody>
        </p:sp>
      </p:grpSp>
      <p:grpSp>
        <p:nvGrpSpPr>
          <p:cNvPr id="384" name="Group 384"/>
          <p:cNvGrpSpPr/>
          <p:nvPr/>
        </p:nvGrpSpPr>
        <p:grpSpPr>
          <a:xfrm>
            <a:off x="1509409" y="3409482"/>
            <a:ext cx="3274658" cy="759330"/>
            <a:chOff x="0" y="137710"/>
            <a:chExt cx="3274657" cy="759328"/>
          </a:xfrm>
        </p:grpSpPr>
        <p:sp>
          <p:nvSpPr>
            <p:cNvPr id="382" name="Shape 382"/>
            <p:cNvSpPr/>
            <p:nvPr/>
          </p:nvSpPr>
          <p:spPr>
            <a:xfrm>
              <a:off x="0" y="189033"/>
              <a:ext cx="3274658" cy="3812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18611" y="137710"/>
              <a:ext cx="3237435" cy="75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3 </a:t>
              </a:r>
              <a:r>
                <a:rPr>
                  <a:solidFill>
                    <a:srgbClr val="FF0000"/>
                  </a:solidFill>
                </a:rPr>
                <a:t>*</a:t>
              </a:r>
              <a:r>
                <a:t> 7 – 6 + 2 </a:t>
              </a:r>
              <a:r>
                <a:rPr>
                  <a:solidFill>
                    <a:srgbClr val="FF0000"/>
                  </a:solidFill>
                </a:rPr>
                <a:t>*</a:t>
              </a:r>
              <a:r>
                <a:t> 5 </a:t>
              </a:r>
              <a:r>
                <a:rPr>
                  <a:solidFill>
                    <a:srgbClr val="FF0000"/>
                  </a:solidFill>
                </a:rPr>
                <a:t>/</a:t>
              </a:r>
              <a:r>
                <a:t> 4 + 6	</a:t>
              </a:r>
            </a:p>
          </p:txBody>
        </p:sp>
      </p:grpSp>
      <p:grpSp>
        <p:nvGrpSpPr>
          <p:cNvPr id="387" name="Group 387"/>
          <p:cNvGrpSpPr/>
          <p:nvPr/>
        </p:nvGrpSpPr>
        <p:grpSpPr>
          <a:xfrm>
            <a:off x="4860032" y="3451654"/>
            <a:ext cx="4032449" cy="399564"/>
            <a:chOff x="0" y="0"/>
            <a:chExt cx="4032448" cy="399563"/>
          </a:xfrm>
        </p:grpSpPr>
        <p:sp>
          <p:nvSpPr>
            <p:cNvPr id="385" name="Shape 385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from left to right</a:t>
              </a:r>
            </a:p>
          </p:txBody>
        </p:sp>
      </p:grpSp>
      <p:grpSp>
        <p:nvGrpSpPr>
          <p:cNvPr id="390" name="Group 390"/>
          <p:cNvGrpSpPr/>
          <p:nvPr/>
        </p:nvGrpSpPr>
        <p:grpSpPr>
          <a:xfrm>
            <a:off x="247451" y="3927631"/>
            <a:ext cx="1008114" cy="362506"/>
            <a:chOff x="0" y="0"/>
            <a:chExt cx="1008112" cy="362505"/>
          </a:xfrm>
        </p:grpSpPr>
        <p:sp>
          <p:nvSpPr>
            <p:cNvPr id="388" name="Shape 388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2</a:t>
              </a:r>
            </a:p>
          </p:txBody>
        </p:sp>
      </p:grpSp>
      <p:grpSp>
        <p:nvGrpSpPr>
          <p:cNvPr id="393" name="Group 393"/>
          <p:cNvGrpSpPr/>
          <p:nvPr/>
        </p:nvGrpSpPr>
        <p:grpSpPr>
          <a:xfrm>
            <a:off x="1513367" y="3897838"/>
            <a:ext cx="3266742" cy="422093"/>
            <a:chOff x="0" y="0"/>
            <a:chExt cx="3266740" cy="422092"/>
          </a:xfrm>
        </p:grpSpPr>
        <p:sp>
          <p:nvSpPr>
            <p:cNvPr id="391" name="Shape 391"/>
            <p:cNvSpPr/>
            <p:nvPr/>
          </p:nvSpPr>
          <p:spPr>
            <a:xfrm>
              <a:off x="0" y="20876"/>
              <a:ext cx="3266741" cy="3803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18566" y="0"/>
              <a:ext cx="3229608" cy="422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rPr>
                  <a:solidFill>
                    <a:srgbClr val="FF0000"/>
                  </a:solidFill>
                </a:rPr>
                <a:t>21</a:t>
              </a:r>
              <a:r>
                <a:t> – 6 + </a:t>
              </a:r>
              <a:r>
                <a:rPr>
                  <a:solidFill>
                    <a:srgbClr val="FF0000"/>
                  </a:solidFill>
                </a:rPr>
                <a:t>10</a:t>
              </a:r>
              <a:r>
                <a:t> </a:t>
              </a:r>
              <a:r>
                <a:rPr>
                  <a:solidFill>
                    <a:srgbClr val="FF0000"/>
                  </a:solidFill>
                </a:rPr>
                <a:t>/</a:t>
              </a:r>
              <a:r>
                <a:t> 4 + 6	</a:t>
              </a:r>
            </a:p>
          </p:txBody>
        </p:sp>
      </p:grpSp>
      <p:grpSp>
        <p:nvGrpSpPr>
          <p:cNvPr id="396" name="Group 396"/>
          <p:cNvGrpSpPr/>
          <p:nvPr/>
        </p:nvGrpSpPr>
        <p:grpSpPr>
          <a:xfrm>
            <a:off x="4856074" y="3909102"/>
            <a:ext cx="4032449" cy="399564"/>
            <a:chOff x="0" y="0"/>
            <a:chExt cx="4032448" cy="399563"/>
          </a:xfrm>
        </p:grpSpPr>
        <p:sp>
          <p:nvSpPr>
            <p:cNvPr id="394" name="Shape 394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This is an integer division</a:t>
              </a:r>
            </a:p>
          </p:txBody>
        </p:sp>
      </p:grpSp>
      <p:grpSp>
        <p:nvGrpSpPr>
          <p:cNvPr id="399" name="Group 399"/>
          <p:cNvGrpSpPr/>
          <p:nvPr/>
        </p:nvGrpSpPr>
        <p:grpSpPr>
          <a:xfrm>
            <a:off x="247451" y="4385327"/>
            <a:ext cx="1008114" cy="362506"/>
            <a:chOff x="0" y="0"/>
            <a:chExt cx="1008112" cy="362505"/>
          </a:xfrm>
        </p:grpSpPr>
        <p:sp>
          <p:nvSpPr>
            <p:cNvPr id="397" name="Shape 397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3</a:t>
              </a:r>
            </a:p>
          </p:txBody>
        </p:sp>
      </p:grpSp>
      <p:grpSp>
        <p:nvGrpSpPr>
          <p:cNvPr id="402" name="Group 402"/>
          <p:cNvGrpSpPr/>
          <p:nvPr/>
        </p:nvGrpSpPr>
        <p:grpSpPr>
          <a:xfrm>
            <a:off x="1513367" y="4355534"/>
            <a:ext cx="3266742" cy="422093"/>
            <a:chOff x="0" y="0"/>
            <a:chExt cx="3266740" cy="422092"/>
          </a:xfrm>
        </p:grpSpPr>
        <p:sp>
          <p:nvSpPr>
            <p:cNvPr id="400" name="Shape 400"/>
            <p:cNvSpPr/>
            <p:nvPr/>
          </p:nvSpPr>
          <p:spPr>
            <a:xfrm>
              <a:off x="0" y="20876"/>
              <a:ext cx="3266741" cy="3803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18566" y="0"/>
              <a:ext cx="3229608" cy="422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21 </a:t>
              </a:r>
              <a:r>
                <a:rPr>
                  <a:solidFill>
                    <a:srgbClr val="FF0000"/>
                  </a:solidFill>
                </a:rPr>
                <a:t>–</a:t>
              </a:r>
              <a:r>
                <a:t> 6 + 2 + 6	</a:t>
              </a:r>
            </a:p>
          </p:txBody>
        </p:sp>
      </p:grpSp>
      <p:grpSp>
        <p:nvGrpSpPr>
          <p:cNvPr id="405" name="Group 405"/>
          <p:cNvGrpSpPr/>
          <p:nvPr/>
        </p:nvGrpSpPr>
        <p:grpSpPr>
          <a:xfrm>
            <a:off x="4856074" y="4366798"/>
            <a:ext cx="4032449" cy="399565"/>
            <a:chOff x="0" y="0"/>
            <a:chExt cx="4032448" cy="399563"/>
          </a:xfrm>
        </p:grpSpPr>
        <p:sp>
          <p:nvSpPr>
            <p:cNvPr id="403" name="Shape 403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from left to right</a:t>
              </a:r>
            </a:p>
          </p:txBody>
        </p:sp>
      </p:grpSp>
      <p:grpSp>
        <p:nvGrpSpPr>
          <p:cNvPr id="408" name="Group 408"/>
          <p:cNvGrpSpPr/>
          <p:nvPr/>
        </p:nvGrpSpPr>
        <p:grpSpPr>
          <a:xfrm>
            <a:off x="247451" y="4842775"/>
            <a:ext cx="1008114" cy="362506"/>
            <a:chOff x="0" y="0"/>
            <a:chExt cx="1008112" cy="362505"/>
          </a:xfrm>
        </p:grpSpPr>
        <p:sp>
          <p:nvSpPr>
            <p:cNvPr id="406" name="Shape 406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4</a:t>
              </a:r>
            </a:p>
          </p:txBody>
        </p:sp>
      </p:grpSp>
      <p:grpSp>
        <p:nvGrpSpPr>
          <p:cNvPr id="411" name="Group 411"/>
          <p:cNvGrpSpPr/>
          <p:nvPr/>
        </p:nvGrpSpPr>
        <p:grpSpPr>
          <a:xfrm>
            <a:off x="1513367" y="4812981"/>
            <a:ext cx="3266742" cy="422093"/>
            <a:chOff x="0" y="0"/>
            <a:chExt cx="3266740" cy="422092"/>
          </a:xfrm>
        </p:grpSpPr>
        <p:sp>
          <p:nvSpPr>
            <p:cNvPr id="409" name="Shape 409"/>
            <p:cNvSpPr/>
            <p:nvPr/>
          </p:nvSpPr>
          <p:spPr>
            <a:xfrm>
              <a:off x="0" y="20876"/>
              <a:ext cx="3266741" cy="3803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18566" y="0"/>
              <a:ext cx="3229608" cy="422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rPr>
                  <a:solidFill>
                    <a:srgbClr val="FF0000"/>
                  </a:solidFill>
                </a:rPr>
                <a:t>15</a:t>
              </a:r>
              <a:r>
                <a:t> </a:t>
              </a:r>
              <a:r>
                <a:rPr>
                  <a:solidFill>
                    <a:srgbClr val="FF0000"/>
                  </a:solidFill>
                </a:rPr>
                <a:t>+</a:t>
              </a:r>
              <a:r>
                <a:t> 2 + 6	</a:t>
              </a:r>
            </a:p>
          </p:txBody>
        </p:sp>
      </p:grpSp>
      <p:grpSp>
        <p:nvGrpSpPr>
          <p:cNvPr id="414" name="Group 414"/>
          <p:cNvGrpSpPr/>
          <p:nvPr/>
        </p:nvGrpSpPr>
        <p:grpSpPr>
          <a:xfrm>
            <a:off x="4856074" y="4824245"/>
            <a:ext cx="4032449" cy="399565"/>
            <a:chOff x="0" y="0"/>
            <a:chExt cx="4032448" cy="399563"/>
          </a:xfrm>
        </p:grpSpPr>
        <p:sp>
          <p:nvSpPr>
            <p:cNvPr id="412" name="Shape 412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from left to right</a:t>
              </a:r>
            </a:p>
          </p:txBody>
        </p:sp>
      </p:grpSp>
      <p:grpSp>
        <p:nvGrpSpPr>
          <p:cNvPr id="417" name="Group 417"/>
          <p:cNvGrpSpPr/>
          <p:nvPr/>
        </p:nvGrpSpPr>
        <p:grpSpPr>
          <a:xfrm>
            <a:off x="247451" y="5300223"/>
            <a:ext cx="1008114" cy="362506"/>
            <a:chOff x="0" y="0"/>
            <a:chExt cx="1008112" cy="362505"/>
          </a:xfrm>
        </p:grpSpPr>
        <p:sp>
          <p:nvSpPr>
            <p:cNvPr id="415" name="Shape 415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5</a:t>
              </a:r>
            </a:p>
          </p:txBody>
        </p:sp>
      </p:grpSp>
      <p:grpSp>
        <p:nvGrpSpPr>
          <p:cNvPr id="420" name="Group 420"/>
          <p:cNvGrpSpPr/>
          <p:nvPr/>
        </p:nvGrpSpPr>
        <p:grpSpPr>
          <a:xfrm>
            <a:off x="1505450" y="5269918"/>
            <a:ext cx="3274659" cy="423116"/>
            <a:chOff x="0" y="0"/>
            <a:chExt cx="3274657" cy="423114"/>
          </a:xfrm>
        </p:grpSpPr>
        <p:sp>
          <p:nvSpPr>
            <p:cNvPr id="418" name="Shape 418"/>
            <p:cNvSpPr/>
            <p:nvPr/>
          </p:nvSpPr>
          <p:spPr>
            <a:xfrm>
              <a:off x="0" y="20926"/>
              <a:ext cx="3274658" cy="3812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18611" y="0"/>
              <a:ext cx="3237435" cy="4231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rPr>
                  <a:solidFill>
                    <a:srgbClr val="FF0000"/>
                  </a:solidFill>
                </a:rPr>
                <a:t>17 +</a:t>
              </a:r>
              <a:r>
                <a:t> 6	</a:t>
              </a: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4856074" y="5281693"/>
            <a:ext cx="4032449" cy="399565"/>
            <a:chOff x="0" y="0"/>
            <a:chExt cx="4032448" cy="399563"/>
          </a:xfrm>
        </p:grpSpPr>
        <p:sp>
          <p:nvSpPr>
            <p:cNvPr id="421" name="Shape 421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from left to right</a:t>
              </a:r>
            </a:p>
          </p:txBody>
        </p:sp>
      </p:grpSp>
      <p:grpSp>
        <p:nvGrpSpPr>
          <p:cNvPr id="426" name="Group 426"/>
          <p:cNvGrpSpPr/>
          <p:nvPr/>
        </p:nvGrpSpPr>
        <p:grpSpPr>
          <a:xfrm>
            <a:off x="247451" y="5744971"/>
            <a:ext cx="1008114" cy="362506"/>
            <a:chOff x="0" y="0"/>
            <a:chExt cx="1008112" cy="362505"/>
          </a:xfrm>
        </p:grpSpPr>
        <p:sp>
          <p:nvSpPr>
            <p:cNvPr id="424" name="Shape 424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6</a:t>
              </a:r>
            </a:p>
          </p:txBody>
        </p:sp>
      </p:grpSp>
      <p:grpSp>
        <p:nvGrpSpPr>
          <p:cNvPr id="429" name="Group 429"/>
          <p:cNvGrpSpPr/>
          <p:nvPr/>
        </p:nvGrpSpPr>
        <p:grpSpPr>
          <a:xfrm>
            <a:off x="1505450" y="5727366"/>
            <a:ext cx="3274659" cy="423116"/>
            <a:chOff x="0" y="0"/>
            <a:chExt cx="3274657" cy="423114"/>
          </a:xfrm>
        </p:grpSpPr>
        <p:sp>
          <p:nvSpPr>
            <p:cNvPr id="427" name="Shape 427"/>
            <p:cNvSpPr/>
            <p:nvPr/>
          </p:nvSpPr>
          <p:spPr>
            <a:xfrm>
              <a:off x="0" y="20926"/>
              <a:ext cx="3274658" cy="3812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18611" y="0"/>
              <a:ext cx="3237435" cy="4231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rPr>
                  <a:solidFill>
                    <a:srgbClr val="FF0000"/>
                  </a:solidFill>
                </a:rPr>
                <a:t>23</a:t>
              </a:r>
              <a:r>
                <a:t>	</a:t>
              </a:r>
            </a:p>
          </p:txBody>
        </p:sp>
      </p:grpSp>
      <p:grpSp>
        <p:nvGrpSpPr>
          <p:cNvPr id="432" name="Group 432"/>
          <p:cNvGrpSpPr/>
          <p:nvPr/>
        </p:nvGrpSpPr>
        <p:grpSpPr>
          <a:xfrm>
            <a:off x="4856074" y="5726441"/>
            <a:ext cx="4032449" cy="399565"/>
            <a:chOff x="0" y="0"/>
            <a:chExt cx="4032448" cy="399563"/>
          </a:xfrm>
        </p:grpSpPr>
        <p:sp>
          <p:nvSpPr>
            <p:cNvPr id="430" name="Shape 430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Final result</a:t>
              </a:r>
            </a:p>
          </p:txBody>
        </p:sp>
      </p:grpSp>
      <p:grpSp>
        <p:nvGrpSpPr>
          <p:cNvPr id="435" name="Group 435"/>
          <p:cNvGrpSpPr/>
          <p:nvPr/>
        </p:nvGrpSpPr>
        <p:grpSpPr>
          <a:xfrm>
            <a:off x="168052" y="6313512"/>
            <a:ext cx="8807896" cy="468053"/>
            <a:chOff x="0" y="0"/>
            <a:chExt cx="8807894" cy="468052"/>
          </a:xfrm>
        </p:grpSpPr>
        <p:sp>
          <p:nvSpPr>
            <p:cNvPr id="433" name="Shape 433"/>
            <p:cNvSpPr/>
            <p:nvPr/>
          </p:nvSpPr>
          <p:spPr>
            <a:xfrm>
              <a:off x="0" y="-1"/>
              <a:ext cx="8807896" cy="468054"/>
            </a:xfrm>
            <a:prstGeom prst="rect">
              <a:avLst/>
            </a:prstGeom>
            <a:solidFill>
              <a:srgbClr val="16516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00"/>
                  </a:solidFill>
                </a:defRPr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0" y="34244"/>
              <a:ext cx="88078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This is equivalent to:		</a:t>
              </a:r>
              <a:r>
                <a:rPr>
                  <a:solidFill>
                    <a:srgbClr val="FFFF00"/>
                  </a:solidFill>
                </a:rPr>
                <a:t>(((3*7)-6)+((2*5)/4))+6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2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" grpId="1" animBg="1" advAuto="0"/>
      <p:bldP spid="369" grpId="2" build="p" animBg="1" advAuto="0"/>
      <p:bldP spid="372" grpId="3" animBg="1" advAuto="0"/>
      <p:bldP spid="375" grpId="4" animBg="1" advAuto="0"/>
      <p:bldP spid="378" grpId="5" animBg="1" advAuto="0"/>
      <p:bldP spid="381" grpId="6" animBg="1" advAuto="0"/>
      <p:bldP spid="384" grpId="7" animBg="1" advAuto="0"/>
      <p:bldP spid="387" grpId="8" animBg="1" advAuto="0"/>
      <p:bldP spid="390" grpId="9" animBg="1" advAuto="0"/>
      <p:bldP spid="393" grpId="10" animBg="1" advAuto="0"/>
      <p:bldP spid="396" grpId="11" animBg="1" advAuto="0"/>
      <p:bldP spid="399" grpId="12" animBg="1" advAuto="0"/>
      <p:bldP spid="402" grpId="13" animBg="1" advAuto="0"/>
      <p:bldP spid="405" grpId="14" animBg="1" advAuto="0"/>
      <p:bldP spid="408" grpId="15" animBg="1" advAuto="0"/>
      <p:bldP spid="411" grpId="16" animBg="1" advAuto="0"/>
      <p:bldP spid="414" grpId="17" animBg="1" advAuto="0"/>
      <p:bldP spid="417" grpId="18" animBg="1" advAuto="0"/>
      <p:bldP spid="420" grpId="19" animBg="1" advAuto="0"/>
      <p:bldP spid="423" grpId="20" animBg="1" advAuto="0"/>
      <p:bldP spid="426" grpId="21" animBg="1" advAuto="0"/>
      <p:bldP spid="429" grpId="22" animBg="1" advAuto="0"/>
      <p:bldP spid="432" grpId="23" animBg="1" advAuto="0"/>
      <p:bldP spid="435" grpId="24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3. ARITHMETIC OPERATORS</a:t>
            </a:r>
          </a:p>
        </p:txBody>
      </p:sp>
      <p:sp>
        <p:nvSpPr>
          <p:cNvPr id="438" name="Shape 438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12</a:t>
            </a:fld>
            <a:endParaRPr sz="1000"/>
          </a:p>
        </p:txBody>
      </p:sp>
      <p:sp>
        <p:nvSpPr>
          <p:cNvPr id="439" name="Shape 439"/>
          <p:cNvSpPr/>
          <p:nvPr/>
        </p:nvSpPr>
        <p:spPr>
          <a:xfrm>
            <a:off x="0" y="764704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442" name="Group 442"/>
          <p:cNvGrpSpPr/>
          <p:nvPr/>
        </p:nvGrpSpPr>
        <p:grpSpPr>
          <a:xfrm>
            <a:off x="0" y="816950"/>
            <a:ext cx="9144000" cy="399564"/>
            <a:chOff x="0" y="0"/>
            <a:chExt cx="9144000" cy="399563"/>
          </a:xfrm>
        </p:grpSpPr>
        <p:sp>
          <p:nvSpPr>
            <p:cNvPr id="440" name="Shape 440"/>
            <p:cNvSpPr/>
            <p:nvPr/>
          </p:nvSpPr>
          <p:spPr>
            <a:xfrm>
              <a:off x="0" y="19761"/>
              <a:ext cx="9144000" cy="360041"/>
            </a:xfrm>
            <a:prstGeom prst="rect">
              <a:avLst/>
            </a:prstGeom>
            <a:solidFill>
              <a:srgbClr val="00B0F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0" y="0"/>
              <a:ext cx="91440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ORDER OF PRECEDENCE</a:t>
              </a:r>
            </a:p>
          </p:txBody>
        </p:sp>
      </p:grpSp>
      <p:sp>
        <p:nvSpPr>
          <p:cNvPr id="443" name="Shape 443"/>
          <p:cNvSpPr/>
          <p:nvPr/>
        </p:nvSpPr>
        <p:spPr>
          <a:xfrm>
            <a:off x="0" y="1268759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446" name="Group 446"/>
          <p:cNvGrpSpPr/>
          <p:nvPr/>
        </p:nvGrpSpPr>
        <p:grpSpPr>
          <a:xfrm>
            <a:off x="179511" y="1418546"/>
            <a:ext cx="1246061" cy="348500"/>
            <a:chOff x="0" y="0"/>
            <a:chExt cx="1246059" cy="348498"/>
          </a:xfrm>
        </p:grpSpPr>
        <p:sp>
          <p:nvSpPr>
            <p:cNvPr id="444" name="Shape 444"/>
            <p:cNvSpPr/>
            <p:nvPr/>
          </p:nvSpPr>
          <p:spPr>
            <a:xfrm>
              <a:off x="0" y="1185"/>
              <a:ext cx="1246060" cy="346128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6896" y="0"/>
              <a:ext cx="1212268" cy="3484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2</a:t>
              </a:r>
            </a:p>
          </p:txBody>
        </p:sp>
      </p:grpSp>
      <p:grpSp>
        <p:nvGrpSpPr>
          <p:cNvPr id="449" name="Group 449"/>
          <p:cNvGrpSpPr/>
          <p:nvPr/>
        </p:nvGrpSpPr>
        <p:grpSpPr>
          <a:xfrm>
            <a:off x="1557713" y="1220569"/>
            <a:ext cx="3368236" cy="744453"/>
            <a:chOff x="0" y="0"/>
            <a:chExt cx="3368234" cy="744451"/>
          </a:xfrm>
        </p:grpSpPr>
        <p:sp>
          <p:nvSpPr>
            <p:cNvPr id="447" name="Shape 447"/>
            <p:cNvSpPr/>
            <p:nvPr/>
          </p:nvSpPr>
          <p:spPr>
            <a:xfrm>
              <a:off x="0" y="185330"/>
              <a:ext cx="3368235" cy="3737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18247" y="0"/>
              <a:ext cx="3331741" cy="7444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3 *</a:t>
              </a:r>
              <a:r>
                <a:rPr>
                  <a:solidFill>
                    <a:srgbClr val="FF0000"/>
                  </a:solidFill>
                </a:rPr>
                <a:t>(</a:t>
              </a:r>
              <a:r>
                <a:t>7 – 6</a:t>
              </a:r>
              <a:r>
                <a:rPr>
                  <a:solidFill>
                    <a:srgbClr val="FF0000"/>
                  </a:solidFill>
                </a:rPr>
                <a:t>)</a:t>
              </a:r>
              <a:r>
                <a:t> + 2 * 5 / </a:t>
              </a:r>
              <a:r>
                <a:rPr>
                  <a:solidFill>
                    <a:srgbClr val="FF0000"/>
                  </a:solidFill>
                </a:rPr>
                <a:t>(</a:t>
              </a:r>
              <a:r>
                <a:t>4 + 6</a:t>
              </a:r>
              <a:r>
                <a:rPr>
                  <a:solidFill>
                    <a:srgbClr val="FF0000"/>
                  </a:solidFill>
                </a:rPr>
                <a:t>)</a:t>
              </a:r>
            </a:p>
          </p:txBody>
        </p:sp>
      </p:grpSp>
      <p:grpSp>
        <p:nvGrpSpPr>
          <p:cNvPr id="452" name="Group 452"/>
          <p:cNvGrpSpPr/>
          <p:nvPr/>
        </p:nvGrpSpPr>
        <p:grpSpPr>
          <a:xfrm>
            <a:off x="5004048" y="1393014"/>
            <a:ext cx="4032449" cy="399564"/>
            <a:chOff x="0" y="0"/>
            <a:chExt cx="4032448" cy="399563"/>
          </a:xfrm>
        </p:grpSpPr>
        <p:sp>
          <p:nvSpPr>
            <p:cNvPr id="450" name="Shape 450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parenthesis first</a:t>
              </a:r>
            </a:p>
          </p:txBody>
        </p:sp>
      </p:grpSp>
      <p:grpSp>
        <p:nvGrpSpPr>
          <p:cNvPr id="455" name="Group 455"/>
          <p:cNvGrpSpPr/>
          <p:nvPr/>
        </p:nvGrpSpPr>
        <p:grpSpPr>
          <a:xfrm>
            <a:off x="302443" y="1881691"/>
            <a:ext cx="1008114" cy="362506"/>
            <a:chOff x="0" y="0"/>
            <a:chExt cx="1008112" cy="362505"/>
          </a:xfrm>
        </p:grpSpPr>
        <p:sp>
          <p:nvSpPr>
            <p:cNvPr id="453" name="Shape 453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1</a:t>
              </a:r>
            </a:p>
          </p:txBody>
        </p:sp>
      </p:grpSp>
      <p:grpSp>
        <p:nvGrpSpPr>
          <p:cNvPr id="458" name="Group 458"/>
          <p:cNvGrpSpPr/>
          <p:nvPr/>
        </p:nvGrpSpPr>
        <p:grpSpPr>
          <a:xfrm>
            <a:off x="1539100" y="1855043"/>
            <a:ext cx="3368236" cy="414827"/>
            <a:chOff x="0" y="0"/>
            <a:chExt cx="3368234" cy="414825"/>
          </a:xfrm>
        </p:grpSpPr>
        <p:sp>
          <p:nvSpPr>
            <p:cNvPr id="456" name="Shape 456"/>
            <p:cNvSpPr/>
            <p:nvPr/>
          </p:nvSpPr>
          <p:spPr>
            <a:xfrm>
              <a:off x="0" y="20516"/>
              <a:ext cx="3368235" cy="37379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18247" y="0"/>
              <a:ext cx="3331741" cy="4148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3 * </a:t>
              </a:r>
              <a:r>
                <a:rPr>
                  <a:solidFill>
                    <a:srgbClr val="FF0000"/>
                  </a:solidFill>
                </a:rPr>
                <a:t>1</a:t>
              </a:r>
              <a:r>
                <a:t> + 2 * 5 / </a:t>
              </a:r>
              <a:r>
                <a:rPr>
                  <a:solidFill>
                    <a:srgbClr val="FF0000"/>
                  </a:solidFill>
                </a:rPr>
                <a:t>10</a:t>
              </a:r>
              <a:r>
                <a:t>	</a:t>
              </a:r>
            </a:p>
          </p:txBody>
        </p:sp>
      </p:grpSp>
      <p:grpSp>
        <p:nvGrpSpPr>
          <p:cNvPr id="461" name="Group 461"/>
          <p:cNvGrpSpPr/>
          <p:nvPr/>
        </p:nvGrpSpPr>
        <p:grpSpPr>
          <a:xfrm>
            <a:off x="5004048" y="1863162"/>
            <a:ext cx="4032449" cy="399564"/>
            <a:chOff x="0" y="0"/>
            <a:chExt cx="4032448" cy="399563"/>
          </a:xfrm>
        </p:grpSpPr>
        <p:sp>
          <p:nvSpPr>
            <p:cNvPr id="459" name="Shape 459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Look for * / %</a:t>
              </a:r>
            </a:p>
          </p:txBody>
        </p:sp>
      </p:grpSp>
      <p:grpSp>
        <p:nvGrpSpPr>
          <p:cNvPr id="464" name="Group 464"/>
          <p:cNvGrpSpPr/>
          <p:nvPr/>
        </p:nvGrpSpPr>
        <p:grpSpPr>
          <a:xfrm>
            <a:off x="298485" y="2351839"/>
            <a:ext cx="1008114" cy="362506"/>
            <a:chOff x="0" y="0"/>
            <a:chExt cx="1008112" cy="362505"/>
          </a:xfrm>
        </p:grpSpPr>
        <p:sp>
          <p:nvSpPr>
            <p:cNvPr id="462" name="Shape 462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2</a:t>
              </a:r>
            </a:p>
          </p:txBody>
        </p:sp>
      </p:grpSp>
      <p:grpSp>
        <p:nvGrpSpPr>
          <p:cNvPr id="467" name="Group 467"/>
          <p:cNvGrpSpPr/>
          <p:nvPr/>
        </p:nvGrpSpPr>
        <p:grpSpPr>
          <a:xfrm>
            <a:off x="1495755" y="2323580"/>
            <a:ext cx="3402315" cy="419024"/>
            <a:chOff x="0" y="0"/>
            <a:chExt cx="3402314" cy="419022"/>
          </a:xfrm>
        </p:grpSpPr>
        <p:sp>
          <p:nvSpPr>
            <p:cNvPr id="465" name="Shape 465"/>
            <p:cNvSpPr/>
            <p:nvPr/>
          </p:nvSpPr>
          <p:spPr>
            <a:xfrm>
              <a:off x="0" y="20724"/>
              <a:ext cx="3402315" cy="3775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18431" y="0"/>
              <a:ext cx="3365452" cy="41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3 </a:t>
              </a:r>
              <a:r>
                <a:rPr>
                  <a:solidFill>
                    <a:srgbClr val="FF0000"/>
                  </a:solidFill>
                </a:rPr>
                <a:t>*</a:t>
              </a:r>
              <a:r>
                <a:t> 1 + 2 </a:t>
              </a:r>
              <a:r>
                <a:rPr>
                  <a:solidFill>
                    <a:srgbClr val="FF0000"/>
                  </a:solidFill>
                </a:rPr>
                <a:t>*</a:t>
              </a:r>
              <a:r>
                <a:t> 5 </a:t>
              </a:r>
              <a:r>
                <a:rPr>
                  <a:solidFill>
                    <a:srgbClr val="FF0000"/>
                  </a:solidFill>
                </a:rPr>
                <a:t>/</a:t>
              </a:r>
              <a:r>
                <a:t> 10</a:t>
              </a:r>
            </a:p>
          </p:txBody>
        </p:sp>
      </p:grpSp>
      <p:grpSp>
        <p:nvGrpSpPr>
          <p:cNvPr id="470" name="Group 470"/>
          <p:cNvGrpSpPr/>
          <p:nvPr/>
        </p:nvGrpSpPr>
        <p:grpSpPr>
          <a:xfrm>
            <a:off x="5000090" y="2333310"/>
            <a:ext cx="4032449" cy="399564"/>
            <a:chOff x="0" y="0"/>
            <a:chExt cx="4032448" cy="399563"/>
          </a:xfrm>
        </p:grpSpPr>
        <p:sp>
          <p:nvSpPr>
            <p:cNvPr id="468" name="Shape 468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from left to right</a:t>
              </a:r>
            </a:p>
          </p:txBody>
        </p:sp>
      </p:grpSp>
      <p:grpSp>
        <p:nvGrpSpPr>
          <p:cNvPr id="473" name="Group 473"/>
          <p:cNvGrpSpPr/>
          <p:nvPr/>
        </p:nvGrpSpPr>
        <p:grpSpPr>
          <a:xfrm>
            <a:off x="298485" y="2796587"/>
            <a:ext cx="1008114" cy="362506"/>
            <a:chOff x="0" y="0"/>
            <a:chExt cx="1008112" cy="362505"/>
          </a:xfrm>
        </p:grpSpPr>
        <p:sp>
          <p:nvSpPr>
            <p:cNvPr id="471" name="Shape 471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3</a:t>
              </a:r>
            </a:p>
          </p:txBody>
        </p:sp>
      </p:grpSp>
      <p:grpSp>
        <p:nvGrpSpPr>
          <p:cNvPr id="476" name="Group 476"/>
          <p:cNvGrpSpPr/>
          <p:nvPr/>
        </p:nvGrpSpPr>
        <p:grpSpPr>
          <a:xfrm>
            <a:off x="1495755" y="2768328"/>
            <a:ext cx="3402315" cy="419024"/>
            <a:chOff x="0" y="0"/>
            <a:chExt cx="3402314" cy="419022"/>
          </a:xfrm>
        </p:grpSpPr>
        <p:sp>
          <p:nvSpPr>
            <p:cNvPr id="474" name="Shape 474"/>
            <p:cNvSpPr/>
            <p:nvPr/>
          </p:nvSpPr>
          <p:spPr>
            <a:xfrm>
              <a:off x="0" y="20724"/>
              <a:ext cx="3402315" cy="3775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18431" y="0"/>
              <a:ext cx="3365452" cy="41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rPr>
                  <a:solidFill>
                    <a:srgbClr val="FF0000"/>
                  </a:solidFill>
                </a:rPr>
                <a:t>3</a:t>
              </a:r>
              <a:r>
                <a:t> + </a:t>
              </a:r>
              <a:r>
                <a:rPr>
                  <a:solidFill>
                    <a:srgbClr val="FF0000"/>
                  </a:solidFill>
                </a:rPr>
                <a:t>10 /</a:t>
              </a:r>
              <a:r>
                <a:t> 10</a:t>
              </a:r>
            </a:p>
          </p:txBody>
        </p:sp>
      </p:grpSp>
      <p:grpSp>
        <p:nvGrpSpPr>
          <p:cNvPr id="479" name="Group 479"/>
          <p:cNvGrpSpPr/>
          <p:nvPr/>
        </p:nvGrpSpPr>
        <p:grpSpPr>
          <a:xfrm>
            <a:off x="5000090" y="2778058"/>
            <a:ext cx="4032449" cy="399564"/>
            <a:chOff x="0" y="0"/>
            <a:chExt cx="4032448" cy="399563"/>
          </a:xfrm>
        </p:grpSpPr>
        <p:sp>
          <p:nvSpPr>
            <p:cNvPr id="477" name="Shape 477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division</a:t>
              </a:r>
            </a:p>
          </p:txBody>
        </p:sp>
      </p:grpSp>
      <p:grpSp>
        <p:nvGrpSpPr>
          <p:cNvPr id="482" name="Group 482"/>
          <p:cNvGrpSpPr/>
          <p:nvPr/>
        </p:nvGrpSpPr>
        <p:grpSpPr>
          <a:xfrm>
            <a:off x="298485" y="3241335"/>
            <a:ext cx="1008114" cy="362506"/>
            <a:chOff x="0" y="0"/>
            <a:chExt cx="1008112" cy="362505"/>
          </a:xfrm>
        </p:grpSpPr>
        <p:sp>
          <p:nvSpPr>
            <p:cNvPr id="480" name="Shape 480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4</a:t>
              </a:r>
            </a:p>
          </p:txBody>
        </p:sp>
      </p:grpSp>
      <p:grpSp>
        <p:nvGrpSpPr>
          <p:cNvPr id="485" name="Group 485"/>
          <p:cNvGrpSpPr/>
          <p:nvPr/>
        </p:nvGrpSpPr>
        <p:grpSpPr>
          <a:xfrm>
            <a:off x="1487075" y="3213076"/>
            <a:ext cx="3402316" cy="419024"/>
            <a:chOff x="0" y="0"/>
            <a:chExt cx="3402314" cy="419022"/>
          </a:xfrm>
        </p:grpSpPr>
        <p:sp>
          <p:nvSpPr>
            <p:cNvPr id="483" name="Shape 483"/>
            <p:cNvSpPr/>
            <p:nvPr/>
          </p:nvSpPr>
          <p:spPr>
            <a:xfrm>
              <a:off x="0" y="20724"/>
              <a:ext cx="3402315" cy="3775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18431" y="0"/>
              <a:ext cx="3365452" cy="41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r>
                <a:t>3 </a:t>
              </a:r>
              <a:r>
                <a:rPr>
                  <a:solidFill>
                    <a:srgbClr val="FF0000"/>
                  </a:solidFill>
                </a:rPr>
                <a:t>+</a:t>
              </a:r>
              <a:r>
                <a:t> </a:t>
              </a:r>
              <a:r>
                <a:rPr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488" name="Group 488"/>
          <p:cNvGrpSpPr/>
          <p:nvPr/>
        </p:nvGrpSpPr>
        <p:grpSpPr>
          <a:xfrm>
            <a:off x="5000090" y="3222806"/>
            <a:ext cx="4032449" cy="399564"/>
            <a:chOff x="0" y="0"/>
            <a:chExt cx="4032448" cy="399563"/>
          </a:xfrm>
        </p:grpSpPr>
        <p:sp>
          <p:nvSpPr>
            <p:cNvPr id="486" name="Shape 486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Evaluate addition</a:t>
              </a:r>
            </a:p>
          </p:txBody>
        </p:sp>
      </p:grpSp>
      <p:grpSp>
        <p:nvGrpSpPr>
          <p:cNvPr id="491" name="Group 491"/>
          <p:cNvGrpSpPr/>
          <p:nvPr/>
        </p:nvGrpSpPr>
        <p:grpSpPr>
          <a:xfrm>
            <a:off x="298485" y="3686083"/>
            <a:ext cx="1008114" cy="362506"/>
            <a:chOff x="0" y="0"/>
            <a:chExt cx="1008112" cy="362505"/>
          </a:xfrm>
        </p:grpSpPr>
        <p:sp>
          <p:nvSpPr>
            <p:cNvPr id="489" name="Shape 489"/>
            <p:cNvSpPr/>
            <p:nvPr/>
          </p:nvSpPr>
          <p:spPr>
            <a:xfrm>
              <a:off x="0" y="1232"/>
              <a:ext cx="1008113" cy="360041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17576" y="0"/>
              <a:ext cx="972960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Step 5</a:t>
              </a:r>
            </a:p>
          </p:txBody>
        </p:sp>
      </p:grpSp>
      <p:grpSp>
        <p:nvGrpSpPr>
          <p:cNvPr id="494" name="Group 494"/>
          <p:cNvGrpSpPr/>
          <p:nvPr/>
        </p:nvGrpSpPr>
        <p:grpSpPr>
          <a:xfrm>
            <a:off x="1495755" y="3657824"/>
            <a:ext cx="3402315" cy="419024"/>
            <a:chOff x="0" y="0"/>
            <a:chExt cx="3402314" cy="419022"/>
          </a:xfrm>
        </p:grpSpPr>
        <p:sp>
          <p:nvSpPr>
            <p:cNvPr id="492" name="Shape 492"/>
            <p:cNvSpPr/>
            <p:nvPr/>
          </p:nvSpPr>
          <p:spPr>
            <a:xfrm>
              <a:off x="0" y="20724"/>
              <a:ext cx="3402315" cy="3775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18431" y="0"/>
              <a:ext cx="3365452" cy="41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>
                  <a:solidFill>
                    <a:srgbClr val="FF000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497" name="Group 497"/>
          <p:cNvGrpSpPr/>
          <p:nvPr/>
        </p:nvGrpSpPr>
        <p:grpSpPr>
          <a:xfrm>
            <a:off x="5000090" y="3667554"/>
            <a:ext cx="4032449" cy="399564"/>
            <a:chOff x="0" y="0"/>
            <a:chExt cx="4032448" cy="399563"/>
          </a:xfrm>
        </p:grpSpPr>
        <p:sp>
          <p:nvSpPr>
            <p:cNvPr id="495" name="Shape 495"/>
            <p:cNvSpPr/>
            <p:nvPr/>
          </p:nvSpPr>
          <p:spPr>
            <a:xfrm>
              <a:off x="0" y="19761"/>
              <a:ext cx="4032449" cy="36004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17576" y="0"/>
              <a:ext cx="39972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Final result</a:t>
              </a:r>
            </a:p>
          </p:txBody>
        </p:sp>
      </p:grpSp>
      <p:grpSp>
        <p:nvGrpSpPr>
          <p:cNvPr id="500" name="Group 500"/>
          <p:cNvGrpSpPr/>
          <p:nvPr/>
        </p:nvGrpSpPr>
        <p:grpSpPr>
          <a:xfrm>
            <a:off x="179512" y="4689140"/>
            <a:ext cx="8807896" cy="468053"/>
            <a:chOff x="0" y="0"/>
            <a:chExt cx="8807894" cy="468052"/>
          </a:xfrm>
        </p:grpSpPr>
        <p:sp>
          <p:nvSpPr>
            <p:cNvPr id="498" name="Shape 498"/>
            <p:cNvSpPr/>
            <p:nvPr/>
          </p:nvSpPr>
          <p:spPr>
            <a:xfrm>
              <a:off x="0" y="-1"/>
              <a:ext cx="8807896" cy="468054"/>
            </a:xfrm>
            <a:prstGeom prst="rect">
              <a:avLst/>
            </a:prstGeom>
            <a:solidFill>
              <a:srgbClr val="16516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00"/>
                  </a:solidFill>
                </a:defRPr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0" y="34244"/>
              <a:ext cx="88078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This is equivalent to:		</a:t>
              </a:r>
              <a:r>
                <a:rPr>
                  <a:solidFill>
                    <a:srgbClr val="FFFF00"/>
                  </a:solidFill>
                </a:rPr>
                <a:t>(3*(7-6))+((2*5)/(4+6))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" grpId="1" animBg="1" advAuto="0"/>
      <p:bldP spid="446" grpId="2" animBg="1" advAuto="0"/>
      <p:bldP spid="449" grpId="3" animBg="1" advAuto="0"/>
      <p:bldP spid="452" grpId="4" animBg="1" advAuto="0"/>
      <p:bldP spid="455" grpId="5" animBg="1" advAuto="0"/>
      <p:bldP spid="458" grpId="6" animBg="1" advAuto="0"/>
      <p:bldP spid="461" grpId="7" animBg="1" advAuto="0"/>
      <p:bldP spid="464" grpId="8" animBg="1" advAuto="0"/>
      <p:bldP spid="467" grpId="9" animBg="1" advAuto="0"/>
      <p:bldP spid="470" grpId="10" animBg="1" advAuto="0"/>
      <p:bldP spid="473" grpId="11" animBg="1" advAuto="0"/>
      <p:bldP spid="476" grpId="12" animBg="1" advAuto="0"/>
      <p:bldP spid="479" grpId="13" animBg="1" advAuto="0"/>
      <p:bldP spid="482" grpId="14" animBg="1" advAuto="0"/>
      <p:bldP spid="485" grpId="15" animBg="1" advAuto="0"/>
      <p:bldP spid="488" grpId="16" animBg="1" advAuto="0"/>
      <p:bldP spid="491" grpId="17" animBg="1" advAuto="0"/>
      <p:bldP spid="494" grpId="18" animBg="1" advAuto="0"/>
      <p:bldP spid="497" grpId="19" animBg="1" advAuto="0"/>
      <p:bldP spid="500" grpId="2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03" name="Shape 503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4. COMPOUND OPERATORS</a:t>
            </a:r>
          </a:p>
        </p:txBody>
      </p:sp>
      <p:sp>
        <p:nvSpPr>
          <p:cNvPr id="504" name="Shape 504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13</a:t>
            </a:fld>
            <a:endParaRPr sz="1000"/>
          </a:p>
        </p:txBody>
      </p:sp>
      <p:sp>
        <p:nvSpPr>
          <p:cNvPr id="505" name="Shape 505"/>
          <p:cNvSpPr>
            <a:spLocks noGrp="1"/>
          </p:cNvSpPr>
          <p:nvPr>
            <p:ph type="body" idx="1"/>
          </p:nvPr>
        </p:nvSpPr>
        <p:spPr>
          <a:xfrm>
            <a:off x="251519" y="1052737"/>
            <a:ext cx="8640962" cy="1728192"/>
          </a:xfrm>
          <a:prstGeom prst="rect">
            <a:avLst/>
          </a:prstGeom>
        </p:spPr>
        <p:txBody>
          <a:bodyPr/>
          <a:lstStyle/>
          <a:p>
            <a:pPr marL="254000" lvl="0" indent="-254000" algn="just">
              <a:lnSpc>
                <a:spcPct val="90000"/>
              </a:lnSpc>
              <a:buClr>
                <a:srgbClr val="FF0000"/>
              </a:buClr>
              <a:buFont typeface="Wingdings"/>
              <a:buChar char="➢"/>
              <a:defRPr sz="1800"/>
            </a:pPr>
            <a:r>
              <a:rPr sz="20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Java provides five compound operators:</a:t>
            </a: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+=		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(x += y    equivalent to 	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+ y)</a:t>
            </a:r>
            <a:endParaRPr sz="2300"/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-=		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(x -= y     equivalent to 	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- y)</a:t>
            </a: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*=		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(x *= y     equivalent to 	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* y)</a:t>
            </a: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/=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		(x /= y     equivalent to 	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/ y)</a:t>
            </a:r>
            <a:endParaRPr sz="1600">
              <a:solidFill>
                <a:srgbClr val="0000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%=	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(x %= y   equivalent to 	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= </a:t>
            </a:r>
            <a:r>
              <a:rPr sz="16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x</a:t>
            </a:r>
            <a:r>
              <a:rPr sz="1600">
                <a:latin typeface="Tahoma"/>
                <a:ea typeface="Tahoma"/>
                <a:cs typeface="Tahoma"/>
                <a:sym typeface="Tahoma"/>
              </a:rPr>
              <a:t> % y)</a:t>
            </a:r>
          </a:p>
        </p:txBody>
      </p:sp>
      <p:grpSp>
        <p:nvGrpSpPr>
          <p:cNvPr id="508" name="Group 508"/>
          <p:cNvGrpSpPr/>
          <p:nvPr/>
        </p:nvGrpSpPr>
        <p:grpSpPr>
          <a:xfrm>
            <a:off x="251519" y="2924943"/>
            <a:ext cx="1296146" cy="504057"/>
            <a:chOff x="0" y="0"/>
            <a:chExt cx="1296144" cy="504056"/>
          </a:xfrm>
        </p:grpSpPr>
        <p:sp>
          <p:nvSpPr>
            <p:cNvPr id="506" name="Shape 506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1</a:t>
              </a:r>
            </a:p>
          </p:txBody>
        </p:sp>
      </p:grpSp>
      <p:grpSp>
        <p:nvGrpSpPr>
          <p:cNvPr id="511" name="Group 511"/>
          <p:cNvGrpSpPr/>
          <p:nvPr/>
        </p:nvGrpSpPr>
        <p:grpSpPr>
          <a:xfrm>
            <a:off x="1691680" y="2924943"/>
            <a:ext cx="4392489" cy="1080121"/>
            <a:chOff x="0" y="0"/>
            <a:chExt cx="4392488" cy="1080120"/>
          </a:xfrm>
        </p:grpSpPr>
        <p:sp>
          <p:nvSpPr>
            <p:cNvPr id="509" name="Shape 509"/>
            <p:cNvSpPr/>
            <p:nvPr/>
          </p:nvSpPr>
          <p:spPr>
            <a:xfrm>
              <a:off x="0" y="0"/>
              <a:ext cx="4392489" cy="108012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52726" y="22778"/>
              <a:ext cx="4287036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x = 10; 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y = 5;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x*=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;		</a:t>
              </a:r>
              <a:r>
                <a:rPr>
                  <a:solidFill>
                    <a:srgbClr val="00B050"/>
                  </a:solidFill>
                </a:rPr>
                <a:t>//x = x * y</a:t>
              </a:r>
            </a:p>
          </p:txBody>
        </p:sp>
      </p:grpSp>
      <p:grpSp>
        <p:nvGrpSpPr>
          <p:cNvPr id="524" name="Group 524"/>
          <p:cNvGrpSpPr/>
          <p:nvPr/>
        </p:nvGrpSpPr>
        <p:grpSpPr>
          <a:xfrm>
            <a:off x="1691680" y="4149080"/>
            <a:ext cx="1800201" cy="1152129"/>
            <a:chOff x="0" y="0"/>
            <a:chExt cx="1800200" cy="1152128"/>
          </a:xfrm>
        </p:grpSpPr>
        <p:sp>
          <p:nvSpPr>
            <p:cNvPr id="512" name="Shape 512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15" name="Group 515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513" name="Shape 513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14" name="Shape 514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518" name="Group 518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516" name="Shape 516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17" name="Shape 517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10</a:t>
                </a:r>
              </a:p>
            </p:txBody>
          </p:sp>
        </p:grpSp>
        <p:sp>
          <p:nvSpPr>
            <p:cNvPr id="519" name="Shape 519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22" name="Group 522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520" name="Shape 520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1" name="Shape 521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x</a:t>
                </a:r>
              </a:p>
            </p:txBody>
          </p:sp>
        </p:grpSp>
        <p:sp>
          <p:nvSpPr>
            <p:cNvPr id="523" name="Shape 523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537" name="Group 537"/>
          <p:cNvGrpSpPr/>
          <p:nvPr/>
        </p:nvGrpSpPr>
        <p:grpSpPr>
          <a:xfrm>
            <a:off x="4283967" y="4149080"/>
            <a:ext cx="1800201" cy="1152129"/>
            <a:chOff x="0" y="0"/>
            <a:chExt cx="1800200" cy="1152128"/>
          </a:xfrm>
        </p:grpSpPr>
        <p:sp>
          <p:nvSpPr>
            <p:cNvPr id="525" name="Shape 525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28" name="Group 528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526" name="Shape 526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27" name="Shape 527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531" name="Group 531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529" name="Shape 529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0" name="Shape 530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5</a:t>
                </a:r>
              </a:p>
            </p:txBody>
          </p:sp>
        </p:grpSp>
        <p:sp>
          <p:nvSpPr>
            <p:cNvPr id="532" name="Shape 532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35" name="Group 535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533" name="Shape 533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4" name="Shape 534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y</a:t>
                </a:r>
              </a:p>
            </p:txBody>
          </p:sp>
        </p:grpSp>
        <p:sp>
          <p:nvSpPr>
            <p:cNvPr id="536" name="Shape 536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550" name="Group 550"/>
          <p:cNvGrpSpPr/>
          <p:nvPr/>
        </p:nvGrpSpPr>
        <p:grpSpPr>
          <a:xfrm>
            <a:off x="1691680" y="5445223"/>
            <a:ext cx="1800201" cy="1152129"/>
            <a:chOff x="0" y="0"/>
            <a:chExt cx="1800200" cy="1152128"/>
          </a:xfrm>
        </p:grpSpPr>
        <p:sp>
          <p:nvSpPr>
            <p:cNvPr id="538" name="Shape 538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41" name="Group 541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539" name="Shape 539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40" name="Shape 540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544" name="Group 544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542" name="Shape 542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43" name="Shape 543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50</a:t>
                </a:r>
              </a:p>
            </p:txBody>
          </p:sp>
        </p:grpSp>
        <p:sp>
          <p:nvSpPr>
            <p:cNvPr id="545" name="Shape 545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48" name="Group 548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546" name="Shape 546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7" name="Shape 547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x</a:t>
                </a:r>
              </a:p>
            </p:txBody>
          </p:sp>
        </p:grpSp>
        <p:sp>
          <p:nvSpPr>
            <p:cNvPr id="549" name="Shape 549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553" name="Group 553"/>
          <p:cNvGrpSpPr/>
          <p:nvPr/>
        </p:nvGrpSpPr>
        <p:grpSpPr>
          <a:xfrm>
            <a:off x="207302" y="5464402"/>
            <a:ext cx="1332149" cy="720081"/>
            <a:chOff x="0" y="0"/>
            <a:chExt cx="1332148" cy="720079"/>
          </a:xfrm>
        </p:grpSpPr>
        <p:sp>
          <p:nvSpPr>
            <p:cNvPr id="551" name="Shape 551"/>
            <p:cNvSpPr/>
            <p:nvPr/>
          </p:nvSpPr>
          <p:spPr>
            <a:xfrm>
              <a:off x="0" y="0"/>
              <a:ext cx="1332149" cy="72008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35150" y="160258"/>
              <a:ext cx="1261848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UPDATED</a:t>
              </a:r>
            </a:p>
          </p:txBody>
        </p:sp>
      </p:grpSp>
      <p:sp>
        <p:nvSpPr>
          <p:cNvPr id="554" name="Shape 554"/>
          <p:cNvSpPr/>
          <p:nvPr/>
        </p:nvSpPr>
        <p:spPr>
          <a:xfrm flipH="1">
            <a:off x="2447763" y="4155533"/>
            <a:ext cx="1008113" cy="720081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55" name="Shape 555"/>
          <p:cNvSpPr/>
          <p:nvPr/>
        </p:nvSpPr>
        <p:spPr>
          <a:xfrm>
            <a:off x="2447763" y="4155533"/>
            <a:ext cx="1008113" cy="720081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568" name="Group 568"/>
          <p:cNvGrpSpPr/>
          <p:nvPr/>
        </p:nvGrpSpPr>
        <p:grpSpPr>
          <a:xfrm>
            <a:off x="4283967" y="5445223"/>
            <a:ext cx="1800201" cy="1152129"/>
            <a:chOff x="0" y="0"/>
            <a:chExt cx="1800200" cy="1152128"/>
          </a:xfrm>
        </p:grpSpPr>
        <p:sp>
          <p:nvSpPr>
            <p:cNvPr id="556" name="Shape 556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59" name="Group 559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557" name="Shape 557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58" name="Shape 558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562" name="Group 562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560" name="Shape 560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1" name="Shape 561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5</a:t>
                </a:r>
              </a:p>
            </p:txBody>
          </p:sp>
        </p:grpSp>
        <p:sp>
          <p:nvSpPr>
            <p:cNvPr id="563" name="Shape 563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66" name="Group 566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564" name="Shape 564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y</a:t>
                </a:r>
              </a:p>
            </p:txBody>
          </p:sp>
        </p:grpSp>
        <p:sp>
          <p:nvSpPr>
            <p:cNvPr id="567" name="Shape 567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571" name="Group 571"/>
          <p:cNvGrpSpPr/>
          <p:nvPr/>
        </p:nvGrpSpPr>
        <p:grpSpPr>
          <a:xfrm>
            <a:off x="6156176" y="5451676"/>
            <a:ext cx="1656185" cy="720081"/>
            <a:chOff x="0" y="0"/>
            <a:chExt cx="1656183" cy="720079"/>
          </a:xfrm>
        </p:grpSpPr>
        <p:sp>
          <p:nvSpPr>
            <p:cNvPr id="569" name="Shape 569"/>
            <p:cNvSpPr/>
            <p:nvPr/>
          </p:nvSpPr>
          <p:spPr>
            <a:xfrm>
              <a:off x="0" y="0"/>
              <a:ext cx="1656184" cy="72008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35151" y="160258"/>
              <a:ext cx="158588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Unchanged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" grpId="1" build="p" animBg="1" advAuto="0"/>
      <p:bldP spid="508" grpId="2" animBg="1" advAuto="0"/>
      <p:bldP spid="511" grpId="3" animBg="1" advAuto="0"/>
      <p:bldP spid="524" grpId="4" animBg="1" advAuto="0"/>
      <p:bldP spid="537" grpId="5" animBg="1" advAuto="0"/>
      <p:bldP spid="550" grpId="6" animBg="1" advAuto="0"/>
      <p:bldP spid="553" grpId="9" animBg="1" advAuto="0"/>
      <p:bldP spid="554" grpId="7" animBg="1" advAuto="0"/>
      <p:bldP spid="555" grpId="8" animBg="1" advAuto="0"/>
      <p:bldP spid="568" grpId="10" animBg="1" advAuto="0"/>
      <p:bldP spid="571" grpId="1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74" name="Shape 574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4. COMPOUND OPERATORS</a:t>
            </a:r>
          </a:p>
        </p:txBody>
      </p:sp>
      <p:sp>
        <p:nvSpPr>
          <p:cNvPr id="575" name="Shape 575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14</a:t>
            </a:fld>
            <a:endParaRPr sz="1000"/>
          </a:p>
        </p:txBody>
      </p:sp>
      <p:grpSp>
        <p:nvGrpSpPr>
          <p:cNvPr id="578" name="Group 578"/>
          <p:cNvGrpSpPr/>
          <p:nvPr/>
        </p:nvGrpSpPr>
        <p:grpSpPr>
          <a:xfrm>
            <a:off x="251519" y="1052736"/>
            <a:ext cx="1296146" cy="504057"/>
            <a:chOff x="0" y="0"/>
            <a:chExt cx="1296144" cy="504056"/>
          </a:xfrm>
        </p:grpSpPr>
        <p:sp>
          <p:nvSpPr>
            <p:cNvPr id="576" name="Shape 576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2</a:t>
              </a:r>
            </a:p>
          </p:txBody>
        </p:sp>
      </p:grpSp>
      <p:grpSp>
        <p:nvGrpSpPr>
          <p:cNvPr id="581" name="Group 581"/>
          <p:cNvGrpSpPr/>
          <p:nvPr/>
        </p:nvGrpSpPr>
        <p:grpSpPr>
          <a:xfrm>
            <a:off x="1691680" y="1052736"/>
            <a:ext cx="4392489" cy="1080121"/>
            <a:chOff x="0" y="0"/>
            <a:chExt cx="4392488" cy="1080120"/>
          </a:xfrm>
        </p:grpSpPr>
        <p:sp>
          <p:nvSpPr>
            <p:cNvPr id="579" name="Shape 579"/>
            <p:cNvSpPr/>
            <p:nvPr/>
          </p:nvSpPr>
          <p:spPr>
            <a:xfrm>
              <a:off x="0" y="0"/>
              <a:ext cx="4392489" cy="108012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52726" y="22778"/>
              <a:ext cx="4287036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x = 10; 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y = 5;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x*=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 + 7;	</a:t>
              </a:r>
              <a:r>
                <a:rPr>
                  <a:solidFill>
                    <a:srgbClr val="00B050"/>
                  </a:solidFill>
                </a:rPr>
                <a:t>//x = x * (y + 7)</a:t>
              </a:r>
            </a:p>
          </p:txBody>
        </p:sp>
      </p:grpSp>
      <p:grpSp>
        <p:nvGrpSpPr>
          <p:cNvPr id="594" name="Group 594"/>
          <p:cNvGrpSpPr/>
          <p:nvPr/>
        </p:nvGrpSpPr>
        <p:grpSpPr>
          <a:xfrm>
            <a:off x="1691680" y="2276872"/>
            <a:ext cx="1800201" cy="1152129"/>
            <a:chOff x="0" y="0"/>
            <a:chExt cx="1800200" cy="1152128"/>
          </a:xfrm>
        </p:grpSpPr>
        <p:sp>
          <p:nvSpPr>
            <p:cNvPr id="582" name="Shape 582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85" name="Group 585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583" name="Shape 583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84" name="Shape 584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588" name="Group 588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586" name="Shape 586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87" name="Shape 587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10</a:t>
                </a:r>
              </a:p>
            </p:txBody>
          </p:sp>
        </p:grpSp>
        <p:sp>
          <p:nvSpPr>
            <p:cNvPr id="589" name="Shape 589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92" name="Group 592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590" name="Shape 590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1" name="Shape 591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x</a:t>
                </a:r>
              </a:p>
            </p:txBody>
          </p:sp>
        </p:grpSp>
        <p:sp>
          <p:nvSpPr>
            <p:cNvPr id="593" name="Shape 593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607" name="Group 607"/>
          <p:cNvGrpSpPr/>
          <p:nvPr/>
        </p:nvGrpSpPr>
        <p:grpSpPr>
          <a:xfrm>
            <a:off x="4283967" y="2276872"/>
            <a:ext cx="1800201" cy="1152129"/>
            <a:chOff x="0" y="0"/>
            <a:chExt cx="1800200" cy="1152128"/>
          </a:xfrm>
        </p:grpSpPr>
        <p:sp>
          <p:nvSpPr>
            <p:cNvPr id="595" name="Shape 595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598" name="Group 598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596" name="Shape 596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597" name="Shape 597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601" name="Group 601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599" name="Shape 599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0" name="Shape 600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5</a:t>
                </a:r>
              </a:p>
            </p:txBody>
          </p:sp>
        </p:grpSp>
        <p:sp>
          <p:nvSpPr>
            <p:cNvPr id="602" name="Shape 602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605" name="Group 605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603" name="Shape 603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4" name="Shape 604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y</a:t>
                </a:r>
              </a:p>
            </p:txBody>
          </p:sp>
        </p:grpSp>
        <p:sp>
          <p:nvSpPr>
            <p:cNvPr id="606" name="Shape 606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620" name="Group 620"/>
          <p:cNvGrpSpPr/>
          <p:nvPr/>
        </p:nvGrpSpPr>
        <p:grpSpPr>
          <a:xfrm>
            <a:off x="1691680" y="3573016"/>
            <a:ext cx="1800201" cy="1152129"/>
            <a:chOff x="0" y="0"/>
            <a:chExt cx="1800200" cy="1152128"/>
          </a:xfrm>
        </p:grpSpPr>
        <p:sp>
          <p:nvSpPr>
            <p:cNvPr id="608" name="Shape 608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611" name="Group 611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609" name="Shape 609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610" name="Shape 610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614" name="Group 614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612" name="Shape 612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613" name="Shape 613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120</a:t>
                </a:r>
              </a:p>
            </p:txBody>
          </p:sp>
        </p:grpSp>
        <p:sp>
          <p:nvSpPr>
            <p:cNvPr id="615" name="Shape 615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618" name="Group 618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616" name="Shape 616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7" name="Shape 617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x</a:t>
                </a:r>
              </a:p>
            </p:txBody>
          </p:sp>
        </p:grpSp>
        <p:sp>
          <p:nvSpPr>
            <p:cNvPr id="619" name="Shape 619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623" name="Group 623"/>
          <p:cNvGrpSpPr/>
          <p:nvPr/>
        </p:nvGrpSpPr>
        <p:grpSpPr>
          <a:xfrm>
            <a:off x="207302" y="3592193"/>
            <a:ext cx="1332149" cy="720081"/>
            <a:chOff x="0" y="0"/>
            <a:chExt cx="1332148" cy="720079"/>
          </a:xfrm>
        </p:grpSpPr>
        <p:sp>
          <p:nvSpPr>
            <p:cNvPr id="621" name="Shape 621"/>
            <p:cNvSpPr/>
            <p:nvPr/>
          </p:nvSpPr>
          <p:spPr>
            <a:xfrm>
              <a:off x="0" y="0"/>
              <a:ext cx="1332149" cy="72008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35150" y="160258"/>
              <a:ext cx="1261848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UPDATED</a:t>
              </a:r>
            </a:p>
          </p:txBody>
        </p:sp>
      </p:grpSp>
      <p:sp>
        <p:nvSpPr>
          <p:cNvPr id="624" name="Shape 624"/>
          <p:cNvSpPr/>
          <p:nvPr/>
        </p:nvSpPr>
        <p:spPr>
          <a:xfrm flipH="1">
            <a:off x="2447763" y="2276872"/>
            <a:ext cx="1008113" cy="720081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25" name="Shape 625"/>
          <p:cNvSpPr/>
          <p:nvPr/>
        </p:nvSpPr>
        <p:spPr>
          <a:xfrm>
            <a:off x="2447763" y="2276872"/>
            <a:ext cx="1008113" cy="720081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638" name="Group 638"/>
          <p:cNvGrpSpPr/>
          <p:nvPr/>
        </p:nvGrpSpPr>
        <p:grpSpPr>
          <a:xfrm>
            <a:off x="4283967" y="3573016"/>
            <a:ext cx="1800201" cy="1152129"/>
            <a:chOff x="0" y="0"/>
            <a:chExt cx="1800200" cy="1152128"/>
          </a:xfrm>
        </p:grpSpPr>
        <p:sp>
          <p:nvSpPr>
            <p:cNvPr id="626" name="Shape 626"/>
            <p:cNvSpPr/>
            <p:nvPr/>
          </p:nvSpPr>
          <p:spPr>
            <a:xfrm>
              <a:off x="720079" y="906553"/>
              <a:ext cx="1080122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629" name="Group 629"/>
            <p:cNvGrpSpPr/>
            <p:nvPr/>
          </p:nvGrpSpPr>
          <p:grpSpPr>
            <a:xfrm>
              <a:off x="864096" y="726533"/>
              <a:ext cx="792089" cy="360041"/>
              <a:chOff x="0" y="0"/>
              <a:chExt cx="792087" cy="360040"/>
            </a:xfrm>
          </p:grpSpPr>
          <p:sp>
            <p:nvSpPr>
              <p:cNvPr id="627" name="Shape 627"/>
              <p:cNvSpPr/>
              <p:nvPr/>
            </p:nvSpPr>
            <p:spPr>
              <a:xfrm>
                <a:off x="0" y="-1"/>
                <a:ext cx="792088" cy="36004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1200"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628" name="Shape 628"/>
              <p:cNvSpPr/>
              <p:nvPr/>
            </p:nvSpPr>
            <p:spPr>
              <a:xfrm>
                <a:off x="0" y="35825"/>
                <a:ext cx="792088" cy="2883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200"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632" name="Group 632"/>
            <p:cNvGrpSpPr/>
            <p:nvPr/>
          </p:nvGrpSpPr>
          <p:grpSpPr>
            <a:xfrm>
              <a:off x="720079" y="-1"/>
              <a:ext cx="1080122" cy="720082"/>
              <a:chOff x="0" y="0"/>
              <a:chExt cx="1080120" cy="720080"/>
            </a:xfrm>
          </p:grpSpPr>
          <p:sp>
            <p:nvSpPr>
              <p:cNvPr id="630" name="Shape 630"/>
              <p:cNvSpPr/>
              <p:nvPr/>
            </p:nvSpPr>
            <p:spPr>
              <a:xfrm>
                <a:off x="0" y="0"/>
                <a:ext cx="1080121" cy="720081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1" name="Shape 631"/>
              <p:cNvSpPr/>
              <p:nvPr/>
            </p:nvSpPr>
            <p:spPr>
              <a:xfrm>
                <a:off x="35150" y="160258"/>
                <a:ext cx="1009820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5</a:t>
                </a:r>
              </a:p>
            </p:txBody>
          </p:sp>
        </p:grpSp>
        <p:sp>
          <p:nvSpPr>
            <p:cNvPr id="633" name="Shape 633"/>
            <p:cNvSpPr/>
            <p:nvPr/>
          </p:nvSpPr>
          <p:spPr>
            <a:xfrm>
              <a:off x="1800200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636" name="Group 636"/>
            <p:cNvGrpSpPr/>
            <p:nvPr/>
          </p:nvGrpSpPr>
          <p:grpSpPr>
            <a:xfrm>
              <a:off x="-1" y="-1"/>
              <a:ext cx="648074" cy="720082"/>
              <a:chOff x="0" y="0"/>
              <a:chExt cx="648072" cy="720080"/>
            </a:xfrm>
          </p:grpSpPr>
          <p:sp>
            <p:nvSpPr>
              <p:cNvPr id="634" name="Shape 634"/>
              <p:cNvSpPr/>
              <p:nvPr/>
            </p:nvSpPr>
            <p:spPr>
              <a:xfrm>
                <a:off x="0" y="0"/>
                <a:ext cx="648073" cy="720081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5" name="Shape 635"/>
              <p:cNvSpPr/>
              <p:nvPr/>
            </p:nvSpPr>
            <p:spPr>
              <a:xfrm>
                <a:off x="31635" y="160258"/>
                <a:ext cx="584802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y</a:t>
                </a:r>
              </a:p>
            </p:txBody>
          </p:sp>
        </p:grpSp>
        <p:sp>
          <p:nvSpPr>
            <p:cNvPr id="637" name="Shape 637"/>
            <p:cNvSpPr/>
            <p:nvPr/>
          </p:nvSpPr>
          <p:spPr>
            <a:xfrm flipH="1">
              <a:off x="720079" y="669559"/>
              <a:ext cx="1" cy="482570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641" name="Group 641"/>
          <p:cNvGrpSpPr/>
          <p:nvPr/>
        </p:nvGrpSpPr>
        <p:grpSpPr>
          <a:xfrm>
            <a:off x="6179797" y="3592193"/>
            <a:ext cx="1656185" cy="720081"/>
            <a:chOff x="0" y="0"/>
            <a:chExt cx="1656183" cy="720079"/>
          </a:xfrm>
        </p:grpSpPr>
        <p:sp>
          <p:nvSpPr>
            <p:cNvPr id="639" name="Shape 639"/>
            <p:cNvSpPr/>
            <p:nvPr/>
          </p:nvSpPr>
          <p:spPr>
            <a:xfrm>
              <a:off x="0" y="0"/>
              <a:ext cx="1656184" cy="72008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35151" y="160258"/>
              <a:ext cx="158588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/>
            </a:lstStyle>
            <a:p>
              <a:pPr lvl="0"/>
              <a:r>
                <a:t>Unchanged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" grpId="1" animBg="1" advAuto="0"/>
      <p:bldP spid="581" grpId="2" animBg="1" advAuto="0"/>
      <p:bldP spid="594" grpId="3" animBg="1" advAuto="0"/>
      <p:bldP spid="607" grpId="4" animBg="1" advAuto="0"/>
      <p:bldP spid="620" grpId="5" animBg="1" advAuto="0"/>
      <p:bldP spid="623" grpId="8" animBg="1" advAuto="0"/>
      <p:bldP spid="624" grpId="6" animBg="1" advAuto="0"/>
      <p:bldP spid="625" grpId="7" animBg="1" advAuto="0"/>
      <p:bldP spid="638" grpId="9" animBg="1" advAuto="0"/>
      <p:bldP spid="641" grpId="1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3" name="imag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144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644" name="Shape 644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15</a:t>
            </a:fld>
            <a:endParaRPr sz="1000"/>
          </a:p>
        </p:txBody>
      </p:sp>
      <p:sp>
        <p:nvSpPr>
          <p:cNvPr id="645" name="Shape 645"/>
          <p:cNvSpPr>
            <a:spLocks noGrp="1"/>
          </p:cNvSpPr>
          <p:nvPr>
            <p:ph type="title"/>
          </p:nvPr>
        </p:nvSpPr>
        <p:spPr>
          <a:xfrm>
            <a:off x="457200" y="116557"/>
            <a:ext cx="8229600" cy="792164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rgbClr val="DA1F28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DA1F28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Self-Check Exercises (1)</a:t>
            </a:r>
          </a:p>
        </p:txBody>
      </p:sp>
      <p:sp>
        <p:nvSpPr>
          <p:cNvPr id="646" name="Shape 646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47" name="Shape 647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32048"/>
          </a:xfrm>
          <a:prstGeom prst="rect">
            <a:avLst/>
          </a:prstGeom>
        </p:spPr>
        <p:txBody>
          <a:bodyPr/>
          <a:lstStyle>
            <a:lvl1pPr marL="299381" indent="-189653">
              <a:defRPr sz="2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2000"/>
              <a:t>What is the memory state of the following program</a:t>
            </a:r>
          </a:p>
        </p:txBody>
      </p:sp>
      <p:grpSp>
        <p:nvGrpSpPr>
          <p:cNvPr id="650" name="Group 650"/>
          <p:cNvGrpSpPr/>
          <p:nvPr/>
        </p:nvGrpSpPr>
        <p:grpSpPr>
          <a:xfrm>
            <a:off x="323527" y="1508005"/>
            <a:ext cx="7848874" cy="3603140"/>
            <a:chOff x="0" y="0"/>
            <a:chExt cx="7848872" cy="3603138"/>
          </a:xfrm>
        </p:grpSpPr>
        <p:sp>
          <p:nvSpPr>
            <p:cNvPr id="648" name="Shape 648"/>
            <p:cNvSpPr/>
            <p:nvPr/>
          </p:nvSpPr>
          <p:spPr>
            <a:xfrm>
              <a:off x="648072" y="0"/>
              <a:ext cx="7200801" cy="3603139"/>
            </a:xfrm>
            <a:prstGeom prst="rect">
              <a:avLst/>
            </a:prstGeom>
            <a:solidFill>
              <a:srgbClr val="DEF5FA"/>
            </a:solidFill>
            <a:ln w="28575" cap="rnd">
              <a:solidFill>
                <a:srgbClr val="0000FF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public class </a:t>
              </a:r>
              <a:r>
                <a:rPr>
                  <a:solidFill>
                    <a:srgbClr val="0000FF"/>
                  </a:solidFill>
                </a:rPr>
                <a:t>Accumulator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{</a:t>
              </a:r>
            </a:p>
            <a:p>
              <a:pPr lvl="0"/>
              <a:r>
                <a:rPr>
                  <a:solidFill>
                    <a:srgbClr val="00B0F0"/>
                  </a:solidFill>
                </a:rPr>
                <a:t>   public static void </a:t>
              </a:r>
              <a:r>
                <a:rPr>
                  <a:solidFill>
                    <a:srgbClr val="0000FF"/>
                  </a:solidFill>
                </a:rPr>
                <a:t>main (String[] args)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      {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</a:t>
              </a:r>
              <a:r>
                <a:rPr>
                  <a:solidFill>
                    <a:srgbClr val="00B0F0"/>
                  </a:solidFill>
                </a:rPr>
                <a:t>int</a:t>
              </a:r>
              <a:r>
                <a:rPr>
                  <a:solidFill>
                    <a:srgbClr val="0000FF"/>
                  </a:solidFill>
                </a:rPr>
                <a:t> a, sum;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a = 10;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sum = 0;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sum = sum + a;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System.out.println (“sum = “ + sum);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      }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}</a:t>
              </a:r>
            </a:p>
          </p:txBody>
        </p:sp>
        <p:sp>
          <p:nvSpPr>
            <p:cNvPr id="649" name="Shape 649"/>
            <p:cNvSpPr/>
            <p:nvPr/>
          </p:nvSpPr>
          <p:spPr>
            <a:xfrm>
              <a:off x="0" y="0"/>
              <a:ext cx="576065" cy="357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r"/>
              <a:r>
                <a:rPr>
                  <a:solidFill>
                    <a:srgbClr val="FF0000"/>
                  </a:solidFill>
                </a:rPr>
                <a:t>1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2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3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4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5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6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7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8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9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10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11</a:t>
              </a:r>
            </a:p>
          </p:txBody>
        </p:sp>
      </p:grpSp>
      <p:sp>
        <p:nvSpPr>
          <p:cNvPr id="651" name="Shape 651"/>
          <p:cNvSpPr/>
          <p:nvPr/>
        </p:nvSpPr>
        <p:spPr>
          <a:xfrm>
            <a:off x="563941" y="5134367"/>
            <a:ext cx="8229601" cy="1656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99381" lvl="0" indent="-189653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sz="2000">
                <a:latin typeface="Tahoma"/>
                <a:ea typeface="Tahoma"/>
                <a:cs typeface="Tahoma"/>
                <a:sym typeface="Tahoma"/>
              </a:rPr>
              <a:t>Evaluate the following expressions:</a:t>
            </a:r>
            <a:endParaRPr sz="2700"/>
          </a:p>
          <a:p>
            <a:pPr marL="552218" lvl="1" indent="-159026">
              <a:spcBef>
                <a:spcPts val="300"/>
              </a:spcBef>
              <a:buClr>
                <a:srgbClr val="2DA2BF"/>
              </a:buClr>
              <a:buSzPct val="100000"/>
              <a:buFont typeface="Verdana"/>
              <a:buChar char="◦"/>
            </a:pPr>
            <a:r>
              <a:rPr sz="1600">
                <a:latin typeface="Tahoma"/>
                <a:ea typeface="Tahoma"/>
                <a:cs typeface="Tahoma"/>
                <a:sym typeface="Tahoma"/>
              </a:rPr>
              <a:t>23 + 7 % 2 – 3</a:t>
            </a:r>
            <a:endParaRPr sz="2300"/>
          </a:p>
          <a:p>
            <a:pPr marL="552218" lvl="1" indent="-159026">
              <a:spcBef>
                <a:spcPts val="300"/>
              </a:spcBef>
              <a:buClr>
                <a:srgbClr val="2DA2BF"/>
              </a:buClr>
              <a:buSzPct val="100000"/>
              <a:buFont typeface="Verdana"/>
              <a:buChar char="◦"/>
            </a:pPr>
            <a:r>
              <a:rPr sz="1600">
                <a:latin typeface="Tahoma"/>
                <a:ea typeface="Tahoma"/>
                <a:cs typeface="Tahoma"/>
                <a:sym typeface="Tahoma"/>
              </a:rPr>
              <a:t>15.0 + 3.0 * 2.0 / 5.0</a:t>
            </a:r>
            <a:endParaRPr sz="2300"/>
          </a:p>
          <a:p>
            <a:pPr marL="552218" lvl="1" indent="-159026">
              <a:spcBef>
                <a:spcPts val="300"/>
              </a:spcBef>
              <a:buClr>
                <a:srgbClr val="2DA2BF"/>
              </a:buClr>
              <a:buSzPct val="100000"/>
              <a:buFont typeface="Verdana"/>
              <a:buChar char="◦"/>
            </a:pPr>
            <a:r>
              <a:rPr sz="1600">
                <a:latin typeface="Tahoma"/>
                <a:ea typeface="Tahoma"/>
                <a:cs typeface="Tahoma"/>
                <a:sym typeface="Tahoma"/>
              </a:rPr>
              <a:t>30.0 % 6 + 1</a:t>
            </a:r>
          </a:p>
        </p:txBody>
      </p:sp>
      <p:sp>
        <p:nvSpPr>
          <p:cNvPr id="652" name="Shape 652"/>
          <p:cNvSpPr/>
          <p:nvPr/>
        </p:nvSpPr>
        <p:spPr>
          <a:xfrm>
            <a:off x="71406" y="6496070"/>
            <a:ext cx="4000528" cy="288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/>
              <a:t>W2.3 Operators1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4" name="imag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144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655" name="Shape 655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16</a:t>
            </a:fld>
            <a:endParaRPr sz="1000"/>
          </a:p>
        </p:txBody>
      </p:sp>
      <p:sp>
        <p:nvSpPr>
          <p:cNvPr id="656" name="Shape 656"/>
          <p:cNvSpPr>
            <a:spLocks noGrp="1"/>
          </p:cNvSpPr>
          <p:nvPr>
            <p:ph type="title"/>
          </p:nvPr>
        </p:nvSpPr>
        <p:spPr>
          <a:xfrm>
            <a:off x="457200" y="116557"/>
            <a:ext cx="8229600" cy="792164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rgbClr val="DA1F28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DA1F28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Self-Check Exercises (2)</a:t>
            </a:r>
          </a:p>
        </p:txBody>
      </p:sp>
      <p:sp>
        <p:nvSpPr>
          <p:cNvPr id="657" name="Shape 657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58" name="Shape 658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8229600" cy="1152127"/>
          </a:xfrm>
          <a:prstGeom prst="rect">
            <a:avLst/>
          </a:prstGeom>
        </p:spPr>
        <p:txBody>
          <a:bodyPr/>
          <a:lstStyle/>
          <a:p>
            <a:pPr marL="299381" lvl="0" indent="-189653">
              <a:defRPr sz="1800"/>
            </a:pPr>
            <a:r>
              <a:rPr sz="2000">
                <a:latin typeface="Tahoma"/>
                <a:ea typeface="Tahoma"/>
                <a:cs typeface="Tahoma"/>
                <a:sym typeface="Tahoma"/>
              </a:rPr>
              <a:t>Given x=5, y=7 and z=10. Evaluate the following expressions:</a:t>
            </a:r>
          </a:p>
          <a:p>
            <a:pPr marL="552218" lvl="1" indent="-159026">
              <a:spcBef>
                <a:spcPts val="300"/>
              </a:spcBef>
              <a:buFont typeface="Verdana"/>
              <a:defRPr sz="1800"/>
            </a:pPr>
            <a:r>
              <a:rPr sz="1600">
                <a:latin typeface="Tahoma"/>
                <a:ea typeface="Tahoma"/>
                <a:cs typeface="Tahoma"/>
                <a:sym typeface="Tahoma"/>
              </a:rPr>
              <a:t>y *= 2 * x + 5 – z;</a:t>
            </a:r>
            <a:endParaRPr sz="2300"/>
          </a:p>
          <a:p>
            <a:pPr marL="552218" lvl="1" indent="-159026">
              <a:spcBef>
                <a:spcPts val="300"/>
              </a:spcBef>
              <a:buFont typeface="Verdana"/>
              <a:defRPr sz="1800"/>
            </a:pPr>
            <a:r>
              <a:rPr sz="1600">
                <a:latin typeface="Tahoma"/>
                <a:ea typeface="Tahoma"/>
                <a:cs typeface="Tahoma"/>
                <a:sym typeface="Tahoma"/>
              </a:rPr>
              <a:t>z %= x;</a:t>
            </a:r>
          </a:p>
        </p:txBody>
      </p:sp>
      <p:sp>
        <p:nvSpPr>
          <p:cNvPr id="659" name="Shape 659"/>
          <p:cNvSpPr/>
          <p:nvPr/>
        </p:nvSpPr>
        <p:spPr>
          <a:xfrm>
            <a:off x="457200" y="2204864"/>
            <a:ext cx="8229600" cy="1008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90399" indent="-183963" defTabSz="886968">
              <a:spcBef>
                <a:spcPts val="300"/>
              </a:spcBef>
              <a:buClr>
                <a:srgbClr val="2DA2BF"/>
              </a:buClr>
              <a:buSzPct val="68000"/>
              <a:buFont typeface="Wingdings 3"/>
              <a:buChar char=""/>
              <a:defRPr sz="194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940"/>
              <a:t>Write a program that exchanges the values of two numbers. (This is known as swapping). For example, if x = 5 and y = 7; after swapping, they become x = 7 and y = 5.</a:t>
            </a:r>
          </a:p>
        </p:txBody>
      </p:sp>
      <p:sp>
        <p:nvSpPr>
          <p:cNvPr id="660" name="Shape 660"/>
          <p:cNvSpPr/>
          <p:nvPr/>
        </p:nvSpPr>
        <p:spPr>
          <a:xfrm>
            <a:off x="71406" y="6496070"/>
            <a:ext cx="4000528" cy="288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/>
              <a:t>W2.3 Operators1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7" name="Shape 67" descr="Rectangle: Click to edit Master text styles&#10;Second level&#10;Third level&#10;Fourth level&#10;Fifth level"/>
          <p:cNvSpPr>
            <a:spLocks noGrp="1"/>
          </p:cNvSpPr>
          <p:nvPr>
            <p:ph type="body" idx="1"/>
          </p:nvPr>
        </p:nvSpPr>
        <p:spPr>
          <a:xfrm>
            <a:off x="612648" y="1110951"/>
            <a:ext cx="8153401" cy="3494618"/>
          </a:xfrm>
          <a:prstGeom prst="rect">
            <a:avLst/>
          </a:prstGeom>
          <a:solidFill>
            <a:srgbClr val="D3EEF5"/>
          </a:solidFill>
          <a:ln w="9525">
            <a:solidFill>
              <a:srgbClr val="35385A"/>
            </a:solidFill>
            <a:bevel/>
          </a:ln>
          <a:effectLst>
            <a:outerShdw blurRad="635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marL="0" lvl="0" indent="0">
              <a:lnSpc>
                <a:spcPct val="90000"/>
              </a:lnSpc>
              <a:spcBef>
                <a:spcPts val="1200"/>
              </a:spcBef>
              <a:buSzTx/>
              <a:buNone/>
              <a:defRPr sz="1800"/>
            </a:pPr>
            <a:r>
              <a:rPr sz="2700">
                <a:latin typeface="Tahoma"/>
                <a:ea typeface="Tahoma"/>
                <a:cs typeface="Tahoma"/>
                <a:sym typeface="Tahoma"/>
              </a:rPr>
              <a:t>1. Types of Operators</a:t>
            </a:r>
          </a:p>
          <a:p>
            <a:pPr marL="0" lvl="0" indent="0">
              <a:lnSpc>
                <a:spcPct val="90000"/>
              </a:lnSpc>
              <a:spcBef>
                <a:spcPts val="1200"/>
              </a:spcBef>
              <a:buSzTx/>
              <a:buNone/>
              <a:defRPr sz="1800"/>
            </a:pPr>
            <a:r>
              <a:rPr sz="2700">
                <a:latin typeface="Tahoma"/>
                <a:ea typeface="Tahoma"/>
                <a:cs typeface="Tahoma"/>
                <a:sym typeface="Tahoma"/>
              </a:rPr>
              <a:t>2. Assignment Operator</a:t>
            </a:r>
          </a:p>
          <a:p>
            <a:pPr marL="0" lvl="0" indent="0">
              <a:lnSpc>
                <a:spcPct val="90000"/>
              </a:lnSpc>
              <a:spcBef>
                <a:spcPts val="1200"/>
              </a:spcBef>
              <a:buSzTx/>
              <a:buNone/>
              <a:defRPr sz="1800"/>
            </a:pPr>
            <a:r>
              <a:rPr sz="2700">
                <a:latin typeface="Tahoma"/>
                <a:ea typeface="Tahoma"/>
                <a:cs typeface="Tahoma"/>
                <a:sym typeface="Tahoma"/>
              </a:rPr>
              <a:t>3. Arithmetic Operators</a:t>
            </a:r>
          </a:p>
          <a:p>
            <a:pPr marL="0" lvl="0" indent="0">
              <a:lnSpc>
                <a:spcPct val="90000"/>
              </a:lnSpc>
              <a:spcBef>
                <a:spcPts val="1200"/>
              </a:spcBef>
              <a:buSzTx/>
              <a:buNone/>
              <a:defRPr sz="1800"/>
            </a:pPr>
            <a:r>
              <a:rPr sz="2700">
                <a:latin typeface="Tahoma"/>
                <a:ea typeface="Tahoma"/>
                <a:cs typeface="Tahoma"/>
                <a:sym typeface="Tahoma"/>
              </a:rPr>
              <a:t>4. Compound Operators</a:t>
            </a:r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Outline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2</a:t>
            </a:fld>
            <a:endParaRPr sz="10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1. TYPES OF OPERATORS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251519" y="1052737"/>
            <a:ext cx="8640962" cy="1728192"/>
          </a:xfrm>
          <a:prstGeom prst="rect">
            <a:avLst/>
          </a:prstGeom>
        </p:spPr>
        <p:txBody>
          <a:bodyPr/>
          <a:lstStyle/>
          <a:p>
            <a:pPr marL="254000" lvl="0" indent="-254000" algn="just">
              <a:lnSpc>
                <a:spcPct val="90000"/>
              </a:lnSpc>
              <a:buClr>
                <a:srgbClr val="FF0000"/>
              </a:buClr>
              <a:buFont typeface="Wingdings"/>
              <a:buChar char="➢"/>
              <a:defRPr sz="1800"/>
            </a:pPr>
            <a:r>
              <a:rPr sz="20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There are five types of operators</a:t>
            </a: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Assignment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Arithmetic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Increment/Decrement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Relational</a:t>
            </a:r>
            <a:endParaRPr sz="2300"/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Logical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3</a:t>
            </a:fld>
            <a:endParaRPr sz="100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2. ASSIGNMENT OPERATORS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251519" y="908720"/>
            <a:ext cx="8640962" cy="648072"/>
          </a:xfrm>
          <a:prstGeom prst="rect">
            <a:avLst/>
          </a:prstGeom>
        </p:spPr>
        <p:txBody>
          <a:bodyPr/>
          <a:lstStyle>
            <a:lvl1pPr marL="246380" indent="-246380" algn="just" defTabSz="886968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Wingdings"/>
              <a:buChar char="➢"/>
              <a:defRPr sz="194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940"/>
              <a:t>When a variable is declared, a memory space is allocated for it according to its type. 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4</a:t>
            </a:fld>
            <a:endParaRPr sz="1000"/>
          </a:p>
        </p:txBody>
      </p:sp>
      <p:sp>
        <p:nvSpPr>
          <p:cNvPr id="80" name="Shape 80"/>
          <p:cNvSpPr/>
          <p:nvPr/>
        </p:nvSpPr>
        <p:spPr>
          <a:xfrm>
            <a:off x="251519" y="1484784"/>
            <a:ext cx="8640962" cy="6480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54000" indent="-254000" algn="just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SzPct val="68000"/>
              <a:buFont typeface="Wingdings"/>
              <a:buChar char="➢"/>
              <a:defRPr sz="2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2000"/>
              <a:t>However, it does NOT have a value yet.</a:t>
            </a:r>
          </a:p>
        </p:txBody>
      </p:sp>
      <p:sp>
        <p:nvSpPr>
          <p:cNvPr id="81" name="Shape 81"/>
          <p:cNvSpPr/>
          <p:nvPr/>
        </p:nvSpPr>
        <p:spPr>
          <a:xfrm>
            <a:off x="251519" y="1844824"/>
            <a:ext cx="8640962" cy="72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54000" lvl="0" indent="-254000" algn="just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SzPct val="68000"/>
              <a:buFont typeface="Wingdings"/>
              <a:buChar char="➢"/>
            </a:pPr>
            <a:r>
              <a:rPr sz="20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Assignment operators </a:t>
            </a:r>
            <a:r>
              <a:rPr sz="2000">
                <a:latin typeface="Tahoma"/>
                <a:ea typeface="Tahoma"/>
                <a:cs typeface="Tahoma"/>
                <a:sym typeface="Tahoma"/>
              </a:rPr>
              <a:t>are used to “assign” (give) values to variables.</a:t>
            </a:r>
          </a:p>
        </p:txBody>
      </p:sp>
      <p:grpSp>
        <p:nvGrpSpPr>
          <p:cNvPr id="84" name="Group 84"/>
          <p:cNvGrpSpPr/>
          <p:nvPr/>
        </p:nvGrpSpPr>
        <p:grpSpPr>
          <a:xfrm>
            <a:off x="1691680" y="2348880"/>
            <a:ext cx="5832648" cy="504057"/>
            <a:chOff x="0" y="0"/>
            <a:chExt cx="5832647" cy="504056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5832648" cy="504057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165160"/>
                  </a:solidFill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4605" y="52246"/>
              <a:ext cx="5783438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00B0F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B0F0"/>
                  </a:solidFill>
                </a:rPr>
                <a:t>variable = literal;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251519" y="2348880"/>
            <a:ext cx="1296146" cy="504057"/>
            <a:chOff x="0" y="0"/>
            <a:chExt cx="1296144" cy="504056"/>
          </a:xfrm>
        </p:grpSpPr>
        <p:sp>
          <p:nvSpPr>
            <p:cNvPr id="85" name="Shape 85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2DA2B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4605" y="52246"/>
              <a:ext cx="1246934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SYNTAX</a:t>
              </a:r>
            </a:p>
          </p:txBody>
        </p:sp>
      </p:grpSp>
      <p:grpSp>
        <p:nvGrpSpPr>
          <p:cNvPr id="90" name="Group 90"/>
          <p:cNvGrpSpPr/>
          <p:nvPr/>
        </p:nvGrpSpPr>
        <p:grpSpPr>
          <a:xfrm>
            <a:off x="251519" y="2924943"/>
            <a:ext cx="1296146" cy="504057"/>
            <a:chOff x="0" y="0"/>
            <a:chExt cx="1296144" cy="504056"/>
          </a:xfrm>
        </p:grpSpPr>
        <p:sp>
          <p:nvSpPr>
            <p:cNvPr id="88" name="Shape 88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1</a:t>
              </a:r>
            </a:p>
          </p:txBody>
        </p:sp>
      </p:grpSp>
      <p:grpSp>
        <p:nvGrpSpPr>
          <p:cNvPr id="93" name="Group 93"/>
          <p:cNvGrpSpPr/>
          <p:nvPr/>
        </p:nvGrpSpPr>
        <p:grpSpPr>
          <a:xfrm>
            <a:off x="1691680" y="2924943"/>
            <a:ext cx="5832648" cy="504057"/>
            <a:chOff x="0" y="0"/>
            <a:chExt cx="5832647" cy="504056"/>
          </a:xfrm>
        </p:grpSpPr>
        <p:sp>
          <p:nvSpPr>
            <p:cNvPr id="91" name="Shape 91"/>
            <p:cNvSpPr/>
            <p:nvPr/>
          </p:nvSpPr>
          <p:spPr>
            <a:xfrm>
              <a:off x="0" y="0"/>
              <a:ext cx="5832648" cy="5040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24605" y="52246"/>
              <a:ext cx="5783438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10; 		</a:t>
              </a:r>
              <a:r>
                <a:rPr>
                  <a:solidFill>
                    <a:srgbClr val="00B050"/>
                  </a:solidFill>
                </a:rPr>
                <a:t>// x is previously declared</a:t>
              </a:r>
            </a:p>
          </p:txBody>
        </p:sp>
      </p:grpSp>
      <p:grpSp>
        <p:nvGrpSpPr>
          <p:cNvPr id="96" name="Group 96"/>
          <p:cNvGrpSpPr/>
          <p:nvPr/>
        </p:nvGrpSpPr>
        <p:grpSpPr>
          <a:xfrm>
            <a:off x="1691680" y="3573016"/>
            <a:ext cx="5832648" cy="504057"/>
            <a:chOff x="0" y="0"/>
            <a:chExt cx="5832647" cy="504056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5832648" cy="504057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165160"/>
                  </a:solidFill>
                </a:defRPr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24605" y="52246"/>
              <a:ext cx="5783438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00B0F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B0F0"/>
                  </a:solidFill>
                </a:rPr>
                <a:t>variable1 = variable2;</a:t>
              </a:r>
            </a:p>
          </p:txBody>
        </p:sp>
      </p:grpSp>
      <p:grpSp>
        <p:nvGrpSpPr>
          <p:cNvPr id="99" name="Group 99"/>
          <p:cNvGrpSpPr/>
          <p:nvPr/>
        </p:nvGrpSpPr>
        <p:grpSpPr>
          <a:xfrm>
            <a:off x="251519" y="3573016"/>
            <a:ext cx="1296146" cy="504057"/>
            <a:chOff x="0" y="0"/>
            <a:chExt cx="1296144" cy="504056"/>
          </a:xfrm>
        </p:grpSpPr>
        <p:sp>
          <p:nvSpPr>
            <p:cNvPr id="97" name="Shape 97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2DA2B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24605" y="52246"/>
              <a:ext cx="1246934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SYNTAX</a:t>
              </a:r>
            </a:p>
          </p:txBody>
        </p:sp>
      </p:grpSp>
      <p:grpSp>
        <p:nvGrpSpPr>
          <p:cNvPr id="102" name="Group 102"/>
          <p:cNvGrpSpPr/>
          <p:nvPr/>
        </p:nvGrpSpPr>
        <p:grpSpPr>
          <a:xfrm>
            <a:off x="251519" y="4149080"/>
            <a:ext cx="1296146" cy="504057"/>
            <a:chOff x="0" y="0"/>
            <a:chExt cx="1296144" cy="504056"/>
          </a:xfrm>
        </p:grpSpPr>
        <p:sp>
          <p:nvSpPr>
            <p:cNvPr id="100" name="Shape 100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2</a:t>
              </a:r>
            </a:p>
          </p:txBody>
        </p:sp>
      </p:grpSp>
      <p:grpSp>
        <p:nvGrpSpPr>
          <p:cNvPr id="105" name="Group 105"/>
          <p:cNvGrpSpPr/>
          <p:nvPr/>
        </p:nvGrpSpPr>
        <p:grpSpPr>
          <a:xfrm>
            <a:off x="1691680" y="4087935"/>
            <a:ext cx="5832648" cy="1041602"/>
            <a:chOff x="0" y="171450"/>
            <a:chExt cx="5832647" cy="1041601"/>
          </a:xfrm>
        </p:grpSpPr>
        <p:sp>
          <p:nvSpPr>
            <p:cNvPr id="103" name="Shape 103"/>
            <p:cNvSpPr/>
            <p:nvPr/>
          </p:nvSpPr>
          <p:spPr>
            <a:xfrm>
              <a:off x="0" y="220679"/>
              <a:ext cx="5832648" cy="992373"/>
            </a:xfrm>
            <a:prstGeom prst="roundRect">
              <a:avLst>
                <a:gd name="adj" fmla="val 15722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45696" y="171450"/>
              <a:ext cx="5741256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10;		</a:t>
              </a:r>
              <a:r>
                <a:rPr>
                  <a:solidFill>
                    <a:srgbClr val="00B050"/>
                  </a:solidFill>
                </a:rPr>
                <a:t>// x is previously declared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y = 15;</a:t>
              </a:r>
              <a:r>
                <a:rPr>
                  <a:solidFill>
                    <a:srgbClr val="00B050"/>
                  </a:solidFill>
                </a:rPr>
                <a:t> 	// y is previouslydeclared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x =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;</a:t>
              </a:r>
              <a:r>
                <a:rPr>
                  <a:solidFill>
                    <a:srgbClr val="00B050"/>
                  </a:solidFill>
                </a:rPr>
                <a:t>   	// x=15      y=15</a:t>
              </a:r>
            </a:p>
          </p:txBody>
        </p:sp>
      </p:grpSp>
      <p:grpSp>
        <p:nvGrpSpPr>
          <p:cNvPr id="108" name="Group 108"/>
          <p:cNvGrpSpPr/>
          <p:nvPr/>
        </p:nvGrpSpPr>
        <p:grpSpPr>
          <a:xfrm>
            <a:off x="1691680" y="5229199"/>
            <a:ext cx="5832648" cy="504057"/>
            <a:chOff x="0" y="0"/>
            <a:chExt cx="5832647" cy="504056"/>
          </a:xfrm>
        </p:grpSpPr>
        <p:sp>
          <p:nvSpPr>
            <p:cNvPr id="106" name="Shape 106"/>
            <p:cNvSpPr/>
            <p:nvPr/>
          </p:nvSpPr>
          <p:spPr>
            <a:xfrm>
              <a:off x="0" y="0"/>
              <a:ext cx="5832648" cy="504057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165160"/>
                  </a:solidFill>
                </a:defRPr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4605" y="52246"/>
              <a:ext cx="5783438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00B0F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B0F0"/>
                  </a:solidFill>
                </a:rPr>
                <a:t>variable = expression;</a:t>
              </a:r>
            </a:p>
          </p:txBody>
        </p:sp>
      </p:grpSp>
      <p:grpSp>
        <p:nvGrpSpPr>
          <p:cNvPr id="111" name="Group 111"/>
          <p:cNvGrpSpPr/>
          <p:nvPr/>
        </p:nvGrpSpPr>
        <p:grpSpPr>
          <a:xfrm>
            <a:off x="251519" y="5229199"/>
            <a:ext cx="1296146" cy="504057"/>
            <a:chOff x="0" y="0"/>
            <a:chExt cx="1296144" cy="504056"/>
          </a:xfrm>
        </p:grpSpPr>
        <p:sp>
          <p:nvSpPr>
            <p:cNvPr id="109" name="Shape 109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2DA2B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24605" y="52246"/>
              <a:ext cx="1246934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SYNTAX</a:t>
              </a:r>
            </a:p>
          </p:txBody>
        </p:sp>
      </p:grpSp>
      <p:grpSp>
        <p:nvGrpSpPr>
          <p:cNvPr id="114" name="Group 114"/>
          <p:cNvGrpSpPr/>
          <p:nvPr/>
        </p:nvGrpSpPr>
        <p:grpSpPr>
          <a:xfrm>
            <a:off x="251519" y="5805263"/>
            <a:ext cx="1296146" cy="504057"/>
            <a:chOff x="0" y="0"/>
            <a:chExt cx="1296144" cy="504056"/>
          </a:xfrm>
        </p:grpSpPr>
        <p:sp>
          <p:nvSpPr>
            <p:cNvPr id="112" name="Shape 112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3</a:t>
              </a:r>
            </a:p>
          </p:txBody>
        </p:sp>
      </p:grpSp>
      <p:grpSp>
        <p:nvGrpSpPr>
          <p:cNvPr id="117" name="Group 117"/>
          <p:cNvGrpSpPr/>
          <p:nvPr/>
        </p:nvGrpSpPr>
        <p:grpSpPr>
          <a:xfrm>
            <a:off x="1691680" y="5756033"/>
            <a:ext cx="5832648" cy="1034565"/>
            <a:chOff x="0" y="0"/>
            <a:chExt cx="5832647" cy="1034563"/>
          </a:xfrm>
        </p:grpSpPr>
        <p:sp>
          <p:nvSpPr>
            <p:cNvPr id="115" name="Shape 115"/>
            <p:cNvSpPr/>
            <p:nvPr/>
          </p:nvSpPr>
          <p:spPr>
            <a:xfrm>
              <a:off x="0" y="49229"/>
              <a:ext cx="5832648" cy="9361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45696" y="0"/>
              <a:ext cx="5741256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10;		</a:t>
              </a:r>
              <a:r>
                <a:rPr>
                  <a:solidFill>
                    <a:srgbClr val="00B050"/>
                  </a:solidFill>
                </a:rPr>
                <a:t>// x is previously declared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y = 15;</a:t>
              </a:r>
              <a:r>
                <a:rPr>
                  <a:solidFill>
                    <a:srgbClr val="00B050"/>
                  </a:solidFill>
                </a:rPr>
                <a:t>		// y is previously declared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x = </a:t>
              </a:r>
              <a:r>
                <a:rPr>
                  <a:solidFill>
                    <a:srgbClr val="0000FF"/>
                  </a:solidFill>
                </a:rPr>
                <a:t>x</a:t>
              </a:r>
              <a:r>
                <a:t> *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;</a:t>
              </a:r>
              <a:r>
                <a:rPr>
                  <a:solidFill>
                    <a:srgbClr val="00B050"/>
                  </a:solidFill>
                </a:rPr>
                <a:t>	// x=10*15 </a:t>
              </a:r>
              <a:r>
                <a:rPr>
                  <a:solidFill>
                    <a:srgbClr val="00B050"/>
                  </a:solidFill>
                  <a:latin typeface="Wingdings"/>
                  <a:ea typeface="Wingdings"/>
                  <a:cs typeface="Wingdings"/>
                  <a:sym typeface="Wingdings"/>
                </a:rPr>
                <a:t>➔ </a:t>
              </a:r>
              <a:r>
                <a:rPr>
                  <a:solidFill>
                    <a:srgbClr val="00B050"/>
                  </a:solidFill>
                </a:rPr>
                <a:t>x=150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3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build="p" animBg="1" advAuto="0"/>
      <p:bldP spid="80" grpId="2" build="p" bldLvl="5" animBg="1" advAuto="0"/>
      <p:bldP spid="81" grpId="3" build="p" bldLvl="5" animBg="1" advAuto="0"/>
      <p:bldP spid="84" grpId="5" animBg="1" advAuto="0"/>
      <p:bldP spid="87" grpId="4" animBg="1" advAuto="0"/>
      <p:bldP spid="90" grpId="6" animBg="1" advAuto="0"/>
      <p:bldP spid="93" grpId="7" animBg="1" advAuto="0"/>
      <p:bldP spid="96" grpId="9" animBg="1" advAuto="0"/>
      <p:bldP spid="99" grpId="8" animBg="1" advAuto="0"/>
      <p:bldP spid="102" grpId="10" animBg="1" advAuto="0"/>
      <p:bldP spid="105" grpId="11" animBg="1" advAuto="0"/>
      <p:bldP spid="108" grpId="13" animBg="1" advAuto="0"/>
      <p:bldP spid="111" grpId="12" animBg="1" advAuto="0"/>
      <p:bldP spid="114" grpId="14" animBg="1" advAuto="0"/>
      <p:bldP spid="117" grpId="1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2. ASSIGNMENT OPERATORS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5</a:t>
            </a:fld>
            <a:endParaRPr sz="1000"/>
          </a:p>
        </p:txBody>
      </p:sp>
      <p:grpSp>
        <p:nvGrpSpPr>
          <p:cNvPr id="123" name="Group 123"/>
          <p:cNvGrpSpPr/>
          <p:nvPr/>
        </p:nvGrpSpPr>
        <p:grpSpPr>
          <a:xfrm>
            <a:off x="179511" y="1772815"/>
            <a:ext cx="7848874" cy="4555640"/>
            <a:chOff x="0" y="0"/>
            <a:chExt cx="7848872" cy="4555638"/>
          </a:xfrm>
        </p:grpSpPr>
        <p:sp>
          <p:nvSpPr>
            <p:cNvPr id="121" name="Shape 121"/>
            <p:cNvSpPr/>
            <p:nvPr/>
          </p:nvSpPr>
          <p:spPr>
            <a:xfrm>
              <a:off x="648072" y="0"/>
              <a:ext cx="7200801" cy="4555639"/>
            </a:xfrm>
            <a:prstGeom prst="rect">
              <a:avLst/>
            </a:prstGeom>
            <a:solidFill>
              <a:srgbClr val="DEF5FA"/>
            </a:solidFill>
            <a:ln w="28575" cap="rnd">
              <a:solidFill>
                <a:srgbClr val="0000FF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public class </a:t>
              </a:r>
              <a:r>
                <a:rPr>
                  <a:solidFill>
                    <a:srgbClr val="0000FF"/>
                  </a:solidFill>
                </a:rPr>
                <a:t>AssignmentOperator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{</a:t>
              </a:r>
            </a:p>
            <a:p>
              <a:pPr lvl="0"/>
              <a:r>
                <a:rPr>
                  <a:solidFill>
                    <a:srgbClr val="00B0F0"/>
                  </a:solidFill>
                </a:rPr>
                <a:t>public static void </a:t>
              </a:r>
              <a:r>
                <a:rPr>
                  <a:solidFill>
                    <a:srgbClr val="0000FF"/>
                  </a:solidFill>
                </a:rPr>
                <a:t>main (String[] args)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      {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         </a:t>
              </a:r>
              <a:r>
                <a:t>// Declaration section: to declare needed variables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</a:t>
              </a:r>
              <a:r>
                <a:rPr>
                  <a:solidFill>
                    <a:srgbClr val="00B0F0"/>
                  </a:solidFill>
                </a:rPr>
                <a:t>int</a:t>
              </a:r>
              <a:r>
                <a:rPr>
                  <a:solidFill>
                    <a:srgbClr val="0000FF"/>
                  </a:solidFill>
                </a:rPr>
                <a:t> counter;</a:t>
              </a:r>
            </a:p>
            <a:p>
              <a:pPr lvl="0"/>
              <a:r>
                <a:t>         // Input section: to enter values of used variables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counter = 0;</a:t>
              </a:r>
            </a:p>
            <a:p>
              <a:pPr lvl="0"/>
              <a:r>
                <a:t>         // Processing section: processing statements</a:t>
              </a:r>
            </a:p>
            <a:p>
              <a:pPr lvl="0"/>
              <a:r>
                <a:t>	</a:t>
              </a:r>
              <a:r>
                <a:rPr>
                  <a:solidFill>
                    <a:srgbClr val="0000FF"/>
                  </a:solidFill>
                </a:rPr>
                <a:t>counter = counter + 1;</a:t>
              </a:r>
            </a:p>
            <a:p>
              <a:pPr lvl="0"/>
              <a:r>
                <a:t>         // Output section: display program output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	System.out.println (“counter= “ + counter);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      } </a:t>
              </a:r>
              <a:r>
                <a:t>// end main</a:t>
              </a:r>
            </a:p>
            <a:p>
              <a:pPr lvl="0"/>
              <a:r>
                <a:rPr>
                  <a:solidFill>
                    <a:srgbClr val="0000FF"/>
                  </a:solidFill>
                </a:rPr>
                <a:t>} </a:t>
              </a:r>
              <a:r>
                <a:t>// end class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0"/>
              <a:ext cx="576065" cy="45270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r"/>
              <a:r>
                <a:rPr>
                  <a:solidFill>
                    <a:srgbClr val="FF0000"/>
                  </a:solidFill>
                </a:rPr>
                <a:t>1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2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3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4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5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6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7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8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9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10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11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12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13</a:t>
              </a:r>
            </a:p>
            <a:p>
              <a:pPr lvl="0" algn="r"/>
              <a:r>
                <a:rPr>
                  <a:solidFill>
                    <a:srgbClr val="FF0000"/>
                  </a:solidFill>
                </a:rPr>
                <a:t>14</a:t>
              </a:r>
            </a:p>
          </p:txBody>
        </p:sp>
      </p:grpSp>
      <p:sp>
        <p:nvSpPr>
          <p:cNvPr id="124" name="Shape 124"/>
          <p:cNvSpPr/>
          <p:nvPr/>
        </p:nvSpPr>
        <p:spPr>
          <a:xfrm>
            <a:off x="0" y="764704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27" name="Group 127"/>
          <p:cNvGrpSpPr/>
          <p:nvPr/>
        </p:nvGrpSpPr>
        <p:grpSpPr>
          <a:xfrm>
            <a:off x="0" y="816950"/>
            <a:ext cx="9144000" cy="399564"/>
            <a:chOff x="0" y="0"/>
            <a:chExt cx="9144000" cy="399563"/>
          </a:xfrm>
        </p:grpSpPr>
        <p:sp>
          <p:nvSpPr>
            <p:cNvPr id="125" name="Shape 125"/>
            <p:cNvSpPr/>
            <p:nvPr/>
          </p:nvSpPr>
          <p:spPr>
            <a:xfrm>
              <a:off x="0" y="19761"/>
              <a:ext cx="9144000" cy="360041"/>
            </a:xfrm>
            <a:prstGeom prst="rect">
              <a:avLst/>
            </a:prstGeom>
            <a:solidFill>
              <a:srgbClr val="00B0F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0" y="0"/>
              <a:ext cx="91440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PROGRAM</a:t>
              </a:r>
            </a:p>
          </p:txBody>
        </p:sp>
      </p:grpSp>
      <p:sp>
        <p:nvSpPr>
          <p:cNvPr id="128" name="Shape 128"/>
          <p:cNvSpPr/>
          <p:nvPr/>
        </p:nvSpPr>
        <p:spPr>
          <a:xfrm>
            <a:off x="0" y="1268759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251519" y="1268761"/>
            <a:ext cx="8640962" cy="648072"/>
          </a:xfrm>
          <a:prstGeom prst="rect">
            <a:avLst/>
          </a:prstGeom>
        </p:spPr>
        <p:txBody>
          <a:bodyPr/>
          <a:lstStyle/>
          <a:p>
            <a:pPr marL="254000" lvl="0" indent="-254000" algn="just">
              <a:lnSpc>
                <a:spcPct val="90000"/>
              </a:lnSpc>
              <a:buClr>
                <a:srgbClr val="FF0000"/>
              </a:buClr>
              <a:buFont typeface="Wingdings"/>
              <a:buChar char="➢"/>
              <a:defRPr sz="1800"/>
            </a:pPr>
            <a:r>
              <a:rPr sz="2000">
                <a:latin typeface="Tahoma"/>
                <a:ea typeface="Tahoma"/>
                <a:cs typeface="Tahoma"/>
                <a:sym typeface="Tahoma"/>
              </a:rPr>
              <a:t>What is the </a:t>
            </a:r>
            <a:r>
              <a:rPr sz="20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memory state</a:t>
            </a:r>
            <a:r>
              <a:rPr sz="2000">
                <a:latin typeface="Tahoma"/>
                <a:ea typeface="Tahoma"/>
                <a:cs typeface="Tahoma"/>
                <a:sym typeface="Tahoma"/>
              </a:rPr>
              <a:t> of the following program: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3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2" animBg="1" advAuto="0"/>
      <p:bldP spid="127" grpId="1" animBg="1" advAuto="0"/>
      <p:bldP spid="129" grpId="3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2. ASSIGNMENT OPERATORS</a:t>
            </a:r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6</a:t>
            </a:fld>
            <a:endParaRPr sz="1000"/>
          </a:p>
        </p:txBody>
      </p:sp>
      <p:grpSp>
        <p:nvGrpSpPr>
          <p:cNvPr id="135" name="Group 135"/>
          <p:cNvGrpSpPr/>
          <p:nvPr/>
        </p:nvGrpSpPr>
        <p:grpSpPr>
          <a:xfrm>
            <a:off x="179511" y="1412775"/>
            <a:ext cx="7848874" cy="428140"/>
            <a:chOff x="0" y="0"/>
            <a:chExt cx="7848872" cy="428138"/>
          </a:xfrm>
        </p:grpSpPr>
        <p:sp>
          <p:nvSpPr>
            <p:cNvPr id="133" name="Shape 133"/>
            <p:cNvSpPr/>
            <p:nvPr/>
          </p:nvSpPr>
          <p:spPr>
            <a:xfrm>
              <a:off x="648072" y="0"/>
              <a:ext cx="7200801" cy="428139"/>
            </a:xfrm>
            <a:prstGeom prst="rect">
              <a:avLst/>
            </a:prstGeom>
            <a:solidFill>
              <a:srgbClr val="DEF5FA"/>
            </a:solidFill>
            <a:ln w="28575" cap="rnd">
              <a:solidFill>
                <a:srgbClr val="0000FF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/>
              <a:r>
                <a:rPr>
                  <a:solidFill>
                    <a:srgbClr val="0000FF"/>
                  </a:solidFill>
                </a:rPr>
                <a:t>	</a:t>
              </a:r>
              <a:r>
                <a:rPr>
                  <a:solidFill>
                    <a:srgbClr val="00B0F0"/>
                  </a:solidFill>
                </a:rPr>
                <a:t>int</a:t>
              </a:r>
              <a:r>
                <a:rPr>
                  <a:solidFill>
                    <a:srgbClr val="0000FF"/>
                  </a:solidFill>
                </a:rPr>
                <a:t> counter;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0" y="0"/>
              <a:ext cx="576065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>
                <a:defRPr>
                  <a:solidFill>
                    <a:srgbClr val="FF000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136" name="Shape 136"/>
          <p:cNvSpPr/>
          <p:nvPr/>
        </p:nvSpPr>
        <p:spPr>
          <a:xfrm>
            <a:off x="0" y="764704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39" name="Group 139"/>
          <p:cNvGrpSpPr/>
          <p:nvPr/>
        </p:nvGrpSpPr>
        <p:grpSpPr>
          <a:xfrm>
            <a:off x="0" y="816950"/>
            <a:ext cx="9144000" cy="399564"/>
            <a:chOff x="0" y="0"/>
            <a:chExt cx="9144000" cy="399563"/>
          </a:xfrm>
        </p:grpSpPr>
        <p:sp>
          <p:nvSpPr>
            <p:cNvPr id="137" name="Shape 137"/>
            <p:cNvSpPr/>
            <p:nvPr/>
          </p:nvSpPr>
          <p:spPr>
            <a:xfrm>
              <a:off x="0" y="19761"/>
              <a:ext cx="9144000" cy="360041"/>
            </a:xfrm>
            <a:prstGeom prst="rect">
              <a:avLst/>
            </a:prstGeom>
            <a:solidFill>
              <a:srgbClr val="00B0F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0" y="0"/>
              <a:ext cx="91440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PROGRAM - SOLUTION</a:t>
              </a:r>
            </a:p>
          </p:txBody>
        </p:sp>
      </p:grpSp>
      <p:sp>
        <p:nvSpPr>
          <p:cNvPr id="140" name="Shape 140"/>
          <p:cNvSpPr/>
          <p:nvPr/>
        </p:nvSpPr>
        <p:spPr>
          <a:xfrm>
            <a:off x="0" y="1268759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53" name="Group 153"/>
          <p:cNvGrpSpPr/>
          <p:nvPr/>
        </p:nvGrpSpPr>
        <p:grpSpPr>
          <a:xfrm>
            <a:off x="2411759" y="1916832"/>
            <a:ext cx="3384377" cy="1368152"/>
            <a:chOff x="0" y="0"/>
            <a:chExt cx="3384376" cy="1368151"/>
          </a:xfrm>
        </p:grpSpPr>
        <p:sp>
          <p:nvSpPr>
            <p:cNvPr id="141" name="Shape 141"/>
            <p:cNvSpPr/>
            <p:nvPr/>
          </p:nvSpPr>
          <p:spPr>
            <a:xfrm>
              <a:off x="1224135" y="906552"/>
              <a:ext cx="2160241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44" name="Group 144"/>
            <p:cNvGrpSpPr/>
            <p:nvPr/>
          </p:nvGrpSpPr>
          <p:grpSpPr>
            <a:xfrm>
              <a:off x="1800199" y="706770"/>
              <a:ext cx="1008113" cy="399565"/>
              <a:chOff x="0" y="0"/>
              <a:chExt cx="1008112" cy="399563"/>
            </a:xfrm>
          </p:grpSpPr>
          <p:sp>
            <p:nvSpPr>
              <p:cNvPr id="142" name="Shape 142"/>
              <p:cNvSpPr/>
              <p:nvPr/>
            </p:nvSpPr>
            <p:spPr>
              <a:xfrm>
                <a:off x="0" y="19762"/>
                <a:ext cx="1008113" cy="36004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0" y="0"/>
                <a:ext cx="100811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147" name="Group 147"/>
            <p:cNvGrpSpPr/>
            <p:nvPr/>
          </p:nvGrpSpPr>
          <p:grpSpPr>
            <a:xfrm>
              <a:off x="1224135" y="0"/>
              <a:ext cx="2160242" cy="720080"/>
              <a:chOff x="0" y="0"/>
              <a:chExt cx="2160240" cy="720079"/>
            </a:xfrm>
          </p:grpSpPr>
          <p:sp>
            <p:nvSpPr>
              <p:cNvPr id="145" name="Shape 145"/>
              <p:cNvSpPr/>
              <p:nvPr/>
            </p:nvSpPr>
            <p:spPr>
              <a:xfrm>
                <a:off x="0" y="0"/>
                <a:ext cx="2160241" cy="720080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35151" y="160257"/>
                <a:ext cx="2089938" cy="3995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Undefined Value</a:t>
                </a:r>
              </a:p>
            </p:txBody>
          </p:sp>
        </p:grpSp>
        <p:sp>
          <p:nvSpPr>
            <p:cNvPr id="148" name="Shape 148"/>
            <p:cNvSpPr/>
            <p:nvPr/>
          </p:nvSpPr>
          <p:spPr>
            <a:xfrm flipH="1">
              <a:off x="1224135" y="720079"/>
              <a:ext cx="1" cy="648073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3384376" y="720079"/>
              <a:ext cx="1" cy="648073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52" name="Group 152"/>
            <p:cNvGrpSpPr/>
            <p:nvPr/>
          </p:nvGrpSpPr>
          <p:grpSpPr>
            <a:xfrm>
              <a:off x="-1" y="0"/>
              <a:ext cx="1152129" cy="720080"/>
              <a:chOff x="0" y="0"/>
              <a:chExt cx="1152128" cy="720079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0" y="0"/>
                <a:ext cx="1152129" cy="720080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35150" y="160257"/>
                <a:ext cx="1081828" cy="3995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counter</a:t>
                </a:r>
              </a:p>
            </p:txBody>
          </p:sp>
        </p:grpSp>
      </p:grpSp>
      <p:grpSp>
        <p:nvGrpSpPr>
          <p:cNvPr id="156" name="Group 156"/>
          <p:cNvGrpSpPr/>
          <p:nvPr/>
        </p:nvGrpSpPr>
        <p:grpSpPr>
          <a:xfrm>
            <a:off x="179511" y="3068959"/>
            <a:ext cx="7848874" cy="428140"/>
            <a:chOff x="0" y="0"/>
            <a:chExt cx="7848872" cy="428138"/>
          </a:xfrm>
        </p:grpSpPr>
        <p:sp>
          <p:nvSpPr>
            <p:cNvPr id="154" name="Shape 154"/>
            <p:cNvSpPr/>
            <p:nvPr/>
          </p:nvSpPr>
          <p:spPr>
            <a:xfrm>
              <a:off x="648072" y="0"/>
              <a:ext cx="7200801" cy="428139"/>
            </a:xfrm>
            <a:prstGeom prst="rect">
              <a:avLst/>
            </a:prstGeom>
            <a:solidFill>
              <a:srgbClr val="DEF5FA"/>
            </a:solidFill>
            <a:ln w="28575" cap="rnd">
              <a:solidFill>
                <a:srgbClr val="0000FF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0000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00FF"/>
                  </a:solidFill>
                </a:rPr>
                <a:t>	counter = 0;</a:t>
              </a:r>
            </a:p>
          </p:txBody>
        </p:sp>
        <p:sp>
          <p:nvSpPr>
            <p:cNvPr id="155" name="Shape 155"/>
            <p:cNvSpPr/>
            <p:nvPr/>
          </p:nvSpPr>
          <p:spPr>
            <a:xfrm>
              <a:off x="0" y="0"/>
              <a:ext cx="576065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>
                <a:defRPr>
                  <a:solidFill>
                    <a:srgbClr val="FF000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169" name="Group 169"/>
          <p:cNvGrpSpPr/>
          <p:nvPr/>
        </p:nvGrpSpPr>
        <p:grpSpPr>
          <a:xfrm>
            <a:off x="2411759" y="3573016"/>
            <a:ext cx="3384377" cy="1368152"/>
            <a:chOff x="0" y="0"/>
            <a:chExt cx="3384376" cy="1368151"/>
          </a:xfrm>
        </p:grpSpPr>
        <p:sp>
          <p:nvSpPr>
            <p:cNvPr id="157" name="Shape 157"/>
            <p:cNvSpPr/>
            <p:nvPr/>
          </p:nvSpPr>
          <p:spPr>
            <a:xfrm>
              <a:off x="1224135" y="906552"/>
              <a:ext cx="2160241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60" name="Group 160"/>
            <p:cNvGrpSpPr/>
            <p:nvPr/>
          </p:nvGrpSpPr>
          <p:grpSpPr>
            <a:xfrm>
              <a:off x="1800199" y="706770"/>
              <a:ext cx="1008113" cy="399565"/>
              <a:chOff x="0" y="0"/>
              <a:chExt cx="1008112" cy="399563"/>
            </a:xfrm>
          </p:grpSpPr>
          <p:sp>
            <p:nvSpPr>
              <p:cNvPr id="158" name="Shape 158"/>
              <p:cNvSpPr/>
              <p:nvPr/>
            </p:nvSpPr>
            <p:spPr>
              <a:xfrm>
                <a:off x="0" y="19762"/>
                <a:ext cx="1008113" cy="36004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0" y="0"/>
                <a:ext cx="100811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163" name="Group 163"/>
            <p:cNvGrpSpPr/>
            <p:nvPr/>
          </p:nvGrpSpPr>
          <p:grpSpPr>
            <a:xfrm>
              <a:off x="1224135" y="0"/>
              <a:ext cx="2160242" cy="720080"/>
              <a:chOff x="0" y="0"/>
              <a:chExt cx="2160240" cy="720079"/>
            </a:xfrm>
          </p:grpSpPr>
          <p:sp>
            <p:nvSpPr>
              <p:cNvPr id="161" name="Shape 161"/>
              <p:cNvSpPr/>
              <p:nvPr/>
            </p:nvSpPr>
            <p:spPr>
              <a:xfrm>
                <a:off x="0" y="0"/>
                <a:ext cx="2160241" cy="720080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35151" y="160257"/>
                <a:ext cx="2089938" cy="3995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0</a:t>
                </a:r>
              </a:p>
            </p:txBody>
          </p:sp>
        </p:grpSp>
        <p:sp>
          <p:nvSpPr>
            <p:cNvPr id="164" name="Shape 164"/>
            <p:cNvSpPr/>
            <p:nvPr/>
          </p:nvSpPr>
          <p:spPr>
            <a:xfrm flipH="1">
              <a:off x="1224135" y="720079"/>
              <a:ext cx="1" cy="648073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3384376" y="720079"/>
              <a:ext cx="1" cy="648073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68" name="Group 168"/>
            <p:cNvGrpSpPr/>
            <p:nvPr/>
          </p:nvGrpSpPr>
          <p:grpSpPr>
            <a:xfrm>
              <a:off x="-1" y="0"/>
              <a:ext cx="1152129" cy="720080"/>
              <a:chOff x="0" y="0"/>
              <a:chExt cx="1152128" cy="720079"/>
            </a:xfrm>
          </p:grpSpPr>
          <p:sp>
            <p:nvSpPr>
              <p:cNvPr id="166" name="Shape 166"/>
              <p:cNvSpPr/>
              <p:nvPr/>
            </p:nvSpPr>
            <p:spPr>
              <a:xfrm>
                <a:off x="0" y="0"/>
                <a:ext cx="1152129" cy="720080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35150" y="160257"/>
                <a:ext cx="1081828" cy="3995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counter</a:t>
                </a:r>
              </a:p>
            </p:txBody>
          </p:sp>
        </p:grpSp>
      </p:grpSp>
      <p:grpSp>
        <p:nvGrpSpPr>
          <p:cNvPr id="172" name="Group 172"/>
          <p:cNvGrpSpPr/>
          <p:nvPr/>
        </p:nvGrpSpPr>
        <p:grpSpPr>
          <a:xfrm>
            <a:off x="179511" y="4797152"/>
            <a:ext cx="7848874" cy="428139"/>
            <a:chOff x="0" y="0"/>
            <a:chExt cx="7848872" cy="428138"/>
          </a:xfrm>
        </p:grpSpPr>
        <p:sp>
          <p:nvSpPr>
            <p:cNvPr id="170" name="Shape 170"/>
            <p:cNvSpPr/>
            <p:nvPr/>
          </p:nvSpPr>
          <p:spPr>
            <a:xfrm>
              <a:off x="648072" y="0"/>
              <a:ext cx="7200801" cy="428139"/>
            </a:xfrm>
            <a:prstGeom prst="rect">
              <a:avLst/>
            </a:prstGeom>
            <a:solidFill>
              <a:srgbClr val="DEF5FA"/>
            </a:solidFill>
            <a:ln w="28575" cap="rnd">
              <a:solidFill>
                <a:srgbClr val="0000FF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/>
              <a:r>
                <a:rPr>
                  <a:solidFill>
                    <a:srgbClr val="0000FF"/>
                  </a:solidFill>
                </a:rPr>
                <a:t>	counter = counter + 1; </a:t>
              </a:r>
              <a:r>
                <a:rPr>
                  <a:solidFill>
                    <a:srgbClr val="00B050"/>
                  </a:solidFill>
                </a:rPr>
                <a:t>// update the value of counter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x="0" y="0"/>
              <a:ext cx="576065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>
                <a:defRPr>
                  <a:solidFill>
                    <a:srgbClr val="FF000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185" name="Group 185"/>
          <p:cNvGrpSpPr/>
          <p:nvPr/>
        </p:nvGrpSpPr>
        <p:grpSpPr>
          <a:xfrm>
            <a:off x="2411759" y="5301207"/>
            <a:ext cx="3384377" cy="1368153"/>
            <a:chOff x="0" y="0"/>
            <a:chExt cx="3384376" cy="1368151"/>
          </a:xfrm>
        </p:grpSpPr>
        <p:sp>
          <p:nvSpPr>
            <p:cNvPr id="173" name="Shape 173"/>
            <p:cNvSpPr/>
            <p:nvPr/>
          </p:nvSpPr>
          <p:spPr>
            <a:xfrm>
              <a:off x="1224135" y="906552"/>
              <a:ext cx="2160241" cy="1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  <a:headEnd type="triangle" w="med" len="med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76" name="Group 176"/>
            <p:cNvGrpSpPr/>
            <p:nvPr/>
          </p:nvGrpSpPr>
          <p:grpSpPr>
            <a:xfrm>
              <a:off x="1800199" y="706770"/>
              <a:ext cx="1008113" cy="399565"/>
              <a:chOff x="0" y="0"/>
              <a:chExt cx="1008112" cy="399563"/>
            </a:xfrm>
          </p:grpSpPr>
          <p:sp>
            <p:nvSpPr>
              <p:cNvPr id="174" name="Shape 174"/>
              <p:cNvSpPr/>
              <p:nvPr/>
            </p:nvSpPr>
            <p:spPr>
              <a:xfrm>
                <a:off x="0" y="19762"/>
                <a:ext cx="1008113" cy="36004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0" y="0"/>
                <a:ext cx="100811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32 bits</a:t>
                </a:r>
              </a:p>
            </p:txBody>
          </p:sp>
        </p:grpSp>
        <p:grpSp>
          <p:nvGrpSpPr>
            <p:cNvPr id="179" name="Group 179"/>
            <p:cNvGrpSpPr/>
            <p:nvPr/>
          </p:nvGrpSpPr>
          <p:grpSpPr>
            <a:xfrm>
              <a:off x="1224135" y="0"/>
              <a:ext cx="2160242" cy="720080"/>
              <a:chOff x="0" y="0"/>
              <a:chExt cx="2160240" cy="720079"/>
            </a:xfrm>
          </p:grpSpPr>
          <p:sp>
            <p:nvSpPr>
              <p:cNvPr id="177" name="Shape 177"/>
              <p:cNvSpPr/>
              <p:nvPr/>
            </p:nvSpPr>
            <p:spPr>
              <a:xfrm>
                <a:off x="0" y="0"/>
                <a:ext cx="2160241" cy="720080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227A8F"/>
                    </a:solidFill>
                  </a:defRPr>
                </a:pPr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35151" y="160257"/>
                <a:ext cx="2089938" cy="3995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227A8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227A8F"/>
                    </a:solidFill>
                  </a:rPr>
                  <a:t>1</a:t>
                </a:r>
              </a:p>
            </p:txBody>
          </p:sp>
        </p:grpSp>
        <p:sp>
          <p:nvSpPr>
            <p:cNvPr id="180" name="Shape 180"/>
            <p:cNvSpPr/>
            <p:nvPr/>
          </p:nvSpPr>
          <p:spPr>
            <a:xfrm flipH="1">
              <a:off x="1224135" y="720079"/>
              <a:ext cx="1" cy="648073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3384376" y="720079"/>
              <a:ext cx="1" cy="648073"/>
            </a:xfrm>
            <a:prstGeom prst="line">
              <a:avLst/>
            </a:prstGeom>
            <a:noFill/>
            <a:ln w="9525" cap="flat">
              <a:solidFill>
                <a:srgbClr val="2DA2BF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84" name="Group 184"/>
            <p:cNvGrpSpPr/>
            <p:nvPr/>
          </p:nvGrpSpPr>
          <p:grpSpPr>
            <a:xfrm>
              <a:off x="-1" y="0"/>
              <a:ext cx="1152129" cy="720080"/>
              <a:chOff x="0" y="0"/>
              <a:chExt cx="1152128" cy="720079"/>
            </a:xfrm>
          </p:grpSpPr>
          <p:sp>
            <p:nvSpPr>
              <p:cNvPr id="182" name="Shape 182"/>
              <p:cNvSpPr/>
              <p:nvPr/>
            </p:nvSpPr>
            <p:spPr>
              <a:xfrm>
                <a:off x="0" y="0"/>
                <a:ext cx="1152129" cy="720080"/>
              </a:xfrm>
              <a:prstGeom prst="roundRect">
                <a:avLst>
                  <a:gd name="adj" fmla="val 16667"/>
                </a:avLst>
              </a:prstGeom>
              <a:solidFill>
                <a:srgbClr val="2DA2BF"/>
              </a:solidFill>
              <a:ln w="54999" cap="flat">
                <a:solidFill>
                  <a:srgbClr val="21768B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35150" y="160257"/>
                <a:ext cx="1081828" cy="3995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FFFF"/>
                    </a:solidFill>
                  </a:rPr>
                  <a:t>counter</a:t>
                </a:r>
              </a:p>
            </p:txBody>
          </p:sp>
        </p:grpSp>
      </p:grpSp>
      <p:grpSp>
        <p:nvGrpSpPr>
          <p:cNvPr id="188" name="Group 188"/>
          <p:cNvGrpSpPr/>
          <p:nvPr/>
        </p:nvGrpSpPr>
        <p:grpSpPr>
          <a:xfrm>
            <a:off x="6012160" y="5301207"/>
            <a:ext cx="2016225" cy="720081"/>
            <a:chOff x="0" y="0"/>
            <a:chExt cx="2016224" cy="720079"/>
          </a:xfrm>
        </p:grpSpPr>
        <p:sp>
          <p:nvSpPr>
            <p:cNvPr id="186" name="Shape 186"/>
            <p:cNvSpPr/>
            <p:nvPr/>
          </p:nvSpPr>
          <p:spPr>
            <a:xfrm>
              <a:off x="0" y="0"/>
              <a:ext cx="2016225" cy="72008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5150" y="160258"/>
              <a:ext cx="1945924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UPDATED</a:t>
              </a:r>
            </a:p>
          </p:txBody>
        </p:sp>
      </p:grpSp>
      <p:sp>
        <p:nvSpPr>
          <p:cNvPr id="189" name="Shape 189"/>
          <p:cNvSpPr/>
          <p:nvPr/>
        </p:nvSpPr>
        <p:spPr>
          <a:xfrm flipH="1">
            <a:off x="4211959" y="3573016"/>
            <a:ext cx="1008113" cy="720081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4211959" y="3573016"/>
            <a:ext cx="1008113" cy="720081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2" animBg="1" advAuto="0"/>
      <p:bldP spid="139" grpId="1" animBg="1" advAuto="0"/>
      <p:bldP spid="153" grpId="3" animBg="1" advAuto="0"/>
      <p:bldP spid="156" grpId="4" animBg="1" advAuto="0"/>
      <p:bldP spid="169" grpId="5" animBg="1" advAuto="0"/>
      <p:bldP spid="172" grpId="6" animBg="1" advAuto="0"/>
      <p:bldP spid="185" grpId="7" animBg="1" advAuto="0"/>
      <p:bldP spid="188" grpId="10" animBg="1" advAuto="0"/>
      <p:bldP spid="189" grpId="8" animBg="1" advAuto="0"/>
      <p:bldP spid="190" grpId="9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2. ASSIGNMENT OPERATORS</a:t>
            </a:r>
          </a:p>
        </p:txBody>
      </p:sp>
      <p:sp>
        <p:nvSpPr>
          <p:cNvPr id="193" name="Shape 193"/>
          <p:cNvSpPr/>
          <p:nvPr/>
        </p:nvSpPr>
        <p:spPr>
          <a:xfrm>
            <a:off x="0" y="764704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96" name="Group 196"/>
          <p:cNvGrpSpPr/>
          <p:nvPr/>
        </p:nvGrpSpPr>
        <p:grpSpPr>
          <a:xfrm>
            <a:off x="0" y="816950"/>
            <a:ext cx="9144000" cy="399564"/>
            <a:chOff x="0" y="0"/>
            <a:chExt cx="9144000" cy="399563"/>
          </a:xfrm>
        </p:grpSpPr>
        <p:sp>
          <p:nvSpPr>
            <p:cNvPr id="194" name="Shape 194"/>
            <p:cNvSpPr/>
            <p:nvPr/>
          </p:nvSpPr>
          <p:spPr>
            <a:xfrm>
              <a:off x="0" y="19761"/>
              <a:ext cx="9144000" cy="360041"/>
            </a:xfrm>
            <a:prstGeom prst="rect">
              <a:avLst/>
            </a:prstGeom>
            <a:solidFill>
              <a:srgbClr val="00B0F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0" y="0"/>
              <a:ext cx="91440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PROGRAM – TRACING (Formal Solution)</a:t>
              </a:r>
            </a:p>
          </p:txBody>
        </p:sp>
      </p:grpSp>
      <p:sp>
        <p:nvSpPr>
          <p:cNvPr id="197" name="Shape 197"/>
          <p:cNvSpPr/>
          <p:nvPr/>
        </p:nvSpPr>
        <p:spPr>
          <a:xfrm>
            <a:off x="0" y="1268759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204" name="Group 204"/>
          <p:cNvGrpSpPr/>
          <p:nvPr/>
        </p:nvGrpSpPr>
        <p:grpSpPr>
          <a:xfrm>
            <a:off x="251519" y="1897070"/>
            <a:ext cx="4176466" cy="399564"/>
            <a:chOff x="0" y="0"/>
            <a:chExt cx="4176464" cy="399563"/>
          </a:xfrm>
        </p:grpSpPr>
        <p:grpSp>
          <p:nvGrpSpPr>
            <p:cNvPr id="200" name="Group 200"/>
            <p:cNvGrpSpPr/>
            <p:nvPr/>
          </p:nvGrpSpPr>
          <p:grpSpPr>
            <a:xfrm>
              <a:off x="0" y="-1"/>
              <a:ext cx="2088233" cy="399565"/>
              <a:chOff x="0" y="0"/>
              <a:chExt cx="2088232" cy="399563"/>
            </a:xfrm>
          </p:grpSpPr>
          <p:sp>
            <p:nvSpPr>
              <p:cNvPr id="198" name="Shape 198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B5E9F4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0000"/>
                    </a:solidFill>
                  </a:defRPr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0000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0000"/>
                    </a:solidFill>
                  </a:rPr>
                  <a:t>Program Line</a:t>
                </a:r>
              </a:p>
            </p:txBody>
          </p:sp>
        </p:grpSp>
        <p:grpSp>
          <p:nvGrpSpPr>
            <p:cNvPr id="203" name="Group 203"/>
            <p:cNvGrpSpPr/>
            <p:nvPr/>
          </p:nvGrpSpPr>
          <p:grpSpPr>
            <a:xfrm>
              <a:off x="2088232" y="-1"/>
              <a:ext cx="2088233" cy="399565"/>
              <a:chOff x="0" y="0"/>
              <a:chExt cx="2088232" cy="399563"/>
            </a:xfrm>
          </p:grpSpPr>
          <p:sp>
            <p:nvSpPr>
              <p:cNvPr id="201" name="Shape 201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B5E9F4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0000"/>
                    </a:solidFill>
                  </a:defRPr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FF0000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FF0000"/>
                    </a:solidFill>
                  </a:rPr>
                  <a:t>counter</a:t>
                </a:r>
              </a:p>
            </p:txBody>
          </p:sp>
        </p:grpSp>
      </p:grpSp>
      <p:grpSp>
        <p:nvGrpSpPr>
          <p:cNvPr id="211" name="Group 211"/>
          <p:cNvGrpSpPr/>
          <p:nvPr/>
        </p:nvGrpSpPr>
        <p:grpSpPr>
          <a:xfrm>
            <a:off x="251519" y="2257110"/>
            <a:ext cx="4176466" cy="399564"/>
            <a:chOff x="0" y="0"/>
            <a:chExt cx="4176464" cy="399563"/>
          </a:xfrm>
        </p:grpSpPr>
        <p:grpSp>
          <p:nvGrpSpPr>
            <p:cNvPr id="207" name="Group 207"/>
            <p:cNvGrpSpPr/>
            <p:nvPr/>
          </p:nvGrpSpPr>
          <p:grpSpPr>
            <a:xfrm>
              <a:off x="0" y="-1"/>
              <a:ext cx="2088233" cy="399565"/>
              <a:chOff x="0" y="0"/>
              <a:chExt cx="2088232" cy="399563"/>
            </a:xfrm>
          </p:grpSpPr>
          <p:sp>
            <p:nvSpPr>
              <p:cNvPr id="205" name="Shape 205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DEF5FA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1 to 5</a:t>
                </a:r>
              </a:p>
            </p:txBody>
          </p:sp>
        </p:grpSp>
        <p:grpSp>
          <p:nvGrpSpPr>
            <p:cNvPr id="210" name="Group 210"/>
            <p:cNvGrpSpPr/>
            <p:nvPr/>
          </p:nvGrpSpPr>
          <p:grpSpPr>
            <a:xfrm>
              <a:off x="2088232" y="-1"/>
              <a:ext cx="2088233" cy="399565"/>
              <a:chOff x="0" y="0"/>
              <a:chExt cx="2088232" cy="399563"/>
            </a:xfrm>
          </p:grpSpPr>
          <p:sp>
            <p:nvSpPr>
              <p:cNvPr id="208" name="Shape 208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Undeclared</a:t>
                </a:r>
              </a:p>
            </p:txBody>
          </p:sp>
        </p:grpSp>
      </p:grpSp>
      <p:grpSp>
        <p:nvGrpSpPr>
          <p:cNvPr id="218" name="Group 218"/>
          <p:cNvGrpSpPr/>
          <p:nvPr/>
        </p:nvGrpSpPr>
        <p:grpSpPr>
          <a:xfrm>
            <a:off x="251519" y="2617149"/>
            <a:ext cx="4176466" cy="399565"/>
            <a:chOff x="0" y="0"/>
            <a:chExt cx="4176464" cy="399563"/>
          </a:xfrm>
        </p:grpSpPr>
        <p:grpSp>
          <p:nvGrpSpPr>
            <p:cNvPr id="214" name="Group 214"/>
            <p:cNvGrpSpPr/>
            <p:nvPr/>
          </p:nvGrpSpPr>
          <p:grpSpPr>
            <a:xfrm>
              <a:off x="0" y="-1"/>
              <a:ext cx="2088233" cy="399565"/>
              <a:chOff x="0" y="0"/>
              <a:chExt cx="2088232" cy="399563"/>
            </a:xfrm>
          </p:grpSpPr>
          <p:sp>
            <p:nvSpPr>
              <p:cNvPr id="212" name="Shape 212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DEF5FA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6, 7	</a:t>
                </a:r>
              </a:p>
            </p:txBody>
          </p:sp>
        </p:grpSp>
        <p:grpSp>
          <p:nvGrpSpPr>
            <p:cNvPr id="217" name="Group 217"/>
            <p:cNvGrpSpPr/>
            <p:nvPr/>
          </p:nvGrpSpPr>
          <p:grpSpPr>
            <a:xfrm>
              <a:off x="2088232" y="-1"/>
              <a:ext cx="2088233" cy="399565"/>
              <a:chOff x="0" y="0"/>
              <a:chExt cx="2088232" cy="399563"/>
            </a:xfrm>
          </p:grpSpPr>
          <p:sp>
            <p:nvSpPr>
              <p:cNvPr id="215" name="Shape 215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Undefined Value</a:t>
                </a:r>
              </a:p>
            </p:txBody>
          </p:sp>
        </p:grpSp>
      </p:grpSp>
      <p:grpSp>
        <p:nvGrpSpPr>
          <p:cNvPr id="225" name="Group 225"/>
          <p:cNvGrpSpPr/>
          <p:nvPr/>
        </p:nvGrpSpPr>
        <p:grpSpPr>
          <a:xfrm>
            <a:off x="251519" y="2977190"/>
            <a:ext cx="4176466" cy="399564"/>
            <a:chOff x="0" y="0"/>
            <a:chExt cx="4176464" cy="399563"/>
          </a:xfrm>
        </p:grpSpPr>
        <p:grpSp>
          <p:nvGrpSpPr>
            <p:cNvPr id="221" name="Group 221"/>
            <p:cNvGrpSpPr/>
            <p:nvPr/>
          </p:nvGrpSpPr>
          <p:grpSpPr>
            <a:xfrm>
              <a:off x="0" y="-1"/>
              <a:ext cx="2088233" cy="399565"/>
              <a:chOff x="0" y="0"/>
              <a:chExt cx="2088232" cy="399563"/>
            </a:xfrm>
          </p:grpSpPr>
          <p:sp>
            <p:nvSpPr>
              <p:cNvPr id="219" name="Shape 219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DEF5FA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8	</a:t>
                </a:r>
              </a:p>
            </p:txBody>
          </p:sp>
        </p:grpSp>
        <p:grpSp>
          <p:nvGrpSpPr>
            <p:cNvPr id="224" name="Group 224"/>
            <p:cNvGrpSpPr/>
            <p:nvPr/>
          </p:nvGrpSpPr>
          <p:grpSpPr>
            <a:xfrm>
              <a:off x="2088232" y="-1"/>
              <a:ext cx="2088233" cy="399565"/>
              <a:chOff x="0" y="0"/>
              <a:chExt cx="2088232" cy="399563"/>
            </a:xfrm>
          </p:grpSpPr>
          <p:sp>
            <p:nvSpPr>
              <p:cNvPr id="222" name="Shape 222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232" name="Group 232"/>
          <p:cNvGrpSpPr/>
          <p:nvPr/>
        </p:nvGrpSpPr>
        <p:grpSpPr>
          <a:xfrm>
            <a:off x="251519" y="3337230"/>
            <a:ext cx="4176466" cy="399564"/>
            <a:chOff x="0" y="0"/>
            <a:chExt cx="4176464" cy="399563"/>
          </a:xfrm>
        </p:grpSpPr>
        <p:grpSp>
          <p:nvGrpSpPr>
            <p:cNvPr id="228" name="Group 228"/>
            <p:cNvGrpSpPr/>
            <p:nvPr/>
          </p:nvGrpSpPr>
          <p:grpSpPr>
            <a:xfrm>
              <a:off x="0" y="-1"/>
              <a:ext cx="2088233" cy="399565"/>
              <a:chOff x="0" y="0"/>
              <a:chExt cx="2088232" cy="399563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DEF5FA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9	</a:t>
                </a:r>
              </a:p>
            </p:txBody>
          </p:sp>
        </p:grpSp>
        <p:grpSp>
          <p:nvGrpSpPr>
            <p:cNvPr id="231" name="Group 231"/>
            <p:cNvGrpSpPr/>
            <p:nvPr/>
          </p:nvGrpSpPr>
          <p:grpSpPr>
            <a:xfrm>
              <a:off x="2088232" y="-1"/>
              <a:ext cx="2088233" cy="399565"/>
              <a:chOff x="0" y="0"/>
              <a:chExt cx="2088232" cy="399563"/>
            </a:xfrm>
          </p:grpSpPr>
          <p:sp>
            <p:nvSpPr>
              <p:cNvPr id="229" name="Shape 229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239" name="Group 239"/>
          <p:cNvGrpSpPr/>
          <p:nvPr/>
        </p:nvGrpSpPr>
        <p:grpSpPr>
          <a:xfrm>
            <a:off x="251519" y="3697270"/>
            <a:ext cx="4176466" cy="399564"/>
            <a:chOff x="0" y="0"/>
            <a:chExt cx="4176464" cy="399563"/>
          </a:xfrm>
        </p:grpSpPr>
        <p:grpSp>
          <p:nvGrpSpPr>
            <p:cNvPr id="235" name="Group 235"/>
            <p:cNvGrpSpPr/>
            <p:nvPr/>
          </p:nvGrpSpPr>
          <p:grpSpPr>
            <a:xfrm>
              <a:off x="0" y="-1"/>
              <a:ext cx="2088233" cy="399565"/>
              <a:chOff x="0" y="0"/>
              <a:chExt cx="2088232" cy="399563"/>
            </a:xfrm>
          </p:grpSpPr>
          <p:sp>
            <p:nvSpPr>
              <p:cNvPr id="233" name="Shape 233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DEF5FA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10	</a:t>
                </a:r>
              </a:p>
            </p:txBody>
          </p:sp>
        </p:grpSp>
        <p:grpSp>
          <p:nvGrpSpPr>
            <p:cNvPr id="238" name="Group 238"/>
            <p:cNvGrpSpPr/>
            <p:nvPr/>
          </p:nvGrpSpPr>
          <p:grpSpPr>
            <a:xfrm>
              <a:off x="2088232" y="-1"/>
              <a:ext cx="2088233" cy="399565"/>
              <a:chOff x="0" y="0"/>
              <a:chExt cx="2088232" cy="399563"/>
            </a:xfrm>
          </p:grpSpPr>
          <p:sp>
            <p:nvSpPr>
              <p:cNvPr id="236" name="Shape 236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46" name="Group 246"/>
          <p:cNvGrpSpPr/>
          <p:nvPr/>
        </p:nvGrpSpPr>
        <p:grpSpPr>
          <a:xfrm>
            <a:off x="251519" y="4057310"/>
            <a:ext cx="4176466" cy="399564"/>
            <a:chOff x="0" y="0"/>
            <a:chExt cx="4176464" cy="399563"/>
          </a:xfrm>
        </p:grpSpPr>
        <p:grpSp>
          <p:nvGrpSpPr>
            <p:cNvPr id="242" name="Group 242"/>
            <p:cNvGrpSpPr/>
            <p:nvPr/>
          </p:nvGrpSpPr>
          <p:grpSpPr>
            <a:xfrm>
              <a:off x="0" y="-1"/>
              <a:ext cx="2088233" cy="399565"/>
              <a:chOff x="0" y="0"/>
              <a:chExt cx="2088232" cy="399563"/>
            </a:xfrm>
          </p:grpSpPr>
          <p:sp>
            <p:nvSpPr>
              <p:cNvPr id="240" name="Shape 240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DEF5FA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11 to 14	</a:t>
                </a:r>
              </a:p>
            </p:txBody>
          </p:sp>
        </p:grpSp>
        <p:grpSp>
          <p:nvGrpSpPr>
            <p:cNvPr id="245" name="Group 245"/>
            <p:cNvGrpSpPr/>
            <p:nvPr/>
          </p:nvGrpSpPr>
          <p:grpSpPr>
            <a:xfrm>
              <a:off x="2088232" y="-1"/>
              <a:ext cx="2088233" cy="399565"/>
              <a:chOff x="0" y="0"/>
              <a:chExt cx="2088232" cy="399563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0" y="19761"/>
                <a:ext cx="2088233" cy="360041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0000FF"/>
                    </a:solidFill>
                  </a:defRPr>
                </a:pPr>
                <a:endParaRPr/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0" y="0"/>
                <a:ext cx="2088233" cy="3995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>
                    <a:solidFill>
                      <a:srgbClr val="0000FF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49" name="Group 249"/>
          <p:cNvGrpSpPr/>
          <p:nvPr/>
        </p:nvGrpSpPr>
        <p:grpSpPr>
          <a:xfrm>
            <a:off x="2339751" y="1537030"/>
            <a:ext cx="2088233" cy="399564"/>
            <a:chOff x="0" y="0"/>
            <a:chExt cx="2088232" cy="399563"/>
          </a:xfrm>
        </p:grpSpPr>
        <p:sp>
          <p:nvSpPr>
            <p:cNvPr id="247" name="Shape 247"/>
            <p:cNvSpPr/>
            <p:nvPr/>
          </p:nvSpPr>
          <p:spPr>
            <a:xfrm>
              <a:off x="0" y="19761"/>
              <a:ext cx="2088233" cy="360041"/>
            </a:xfrm>
            <a:prstGeom prst="rect">
              <a:avLst/>
            </a:prstGeom>
            <a:solidFill>
              <a:srgbClr val="B5E9F4"/>
            </a:solidFill>
            <a:ln w="19050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0" y="0"/>
              <a:ext cx="2088233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000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0000"/>
                  </a:solidFill>
                </a:rPr>
                <a:t>Final value of</a:t>
              </a:r>
            </a:p>
          </p:txBody>
        </p:sp>
      </p:grpSp>
      <p:grpSp>
        <p:nvGrpSpPr>
          <p:cNvPr id="252" name="Group 252"/>
          <p:cNvGrpSpPr/>
          <p:nvPr/>
        </p:nvGrpSpPr>
        <p:grpSpPr>
          <a:xfrm>
            <a:off x="3707903" y="3797011"/>
            <a:ext cx="5328593" cy="2958566"/>
            <a:chOff x="0" y="0"/>
            <a:chExt cx="5328591" cy="2958564"/>
          </a:xfrm>
        </p:grpSpPr>
        <p:sp>
          <p:nvSpPr>
            <p:cNvPr id="250" name="Shape 250"/>
            <p:cNvSpPr/>
            <p:nvPr/>
          </p:nvSpPr>
          <p:spPr>
            <a:xfrm>
              <a:off x="590394" y="0"/>
              <a:ext cx="4738198" cy="2958565"/>
            </a:xfrm>
            <a:prstGeom prst="rect">
              <a:avLst/>
            </a:prstGeom>
            <a:solidFill>
              <a:srgbClr val="DEF5FA"/>
            </a:solidFill>
            <a:ln w="28575" cap="rnd">
              <a:solidFill>
                <a:srgbClr val="0000FF"/>
              </a:solidFill>
              <a:prstDash val="solid"/>
              <a:bevel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/>
              <a:r>
                <a:rPr sz="1200">
                  <a:solidFill>
                    <a:srgbClr val="00B0F0"/>
                  </a:solidFill>
                </a:rPr>
                <a:t>public class </a:t>
              </a:r>
              <a:r>
                <a:rPr sz="1200">
                  <a:solidFill>
                    <a:srgbClr val="0000FF"/>
                  </a:solidFill>
                </a:rPr>
                <a:t>AssignmentOperator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{</a:t>
              </a:r>
            </a:p>
            <a:p>
              <a:pPr lvl="0"/>
              <a:r>
                <a:rPr sz="1200">
                  <a:solidFill>
                    <a:srgbClr val="00B0F0"/>
                  </a:solidFill>
                </a:rPr>
                <a:t>public static void </a:t>
              </a:r>
              <a:r>
                <a:rPr sz="1200">
                  <a:solidFill>
                    <a:srgbClr val="0000FF"/>
                  </a:solidFill>
                </a:rPr>
                <a:t>main (String[] args)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      {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         </a:t>
              </a:r>
              <a:r>
                <a:rPr sz="1200"/>
                <a:t>// Declaration section: to declare needed variables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	</a:t>
              </a:r>
              <a:r>
                <a:rPr sz="1200">
                  <a:solidFill>
                    <a:srgbClr val="00B0F0"/>
                  </a:solidFill>
                </a:rPr>
                <a:t>int</a:t>
              </a:r>
              <a:r>
                <a:rPr sz="1200">
                  <a:solidFill>
                    <a:srgbClr val="0000FF"/>
                  </a:solidFill>
                </a:rPr>
                <a:t> counter;</a:t>
              </a:r>
            </a:p>
            <a:p>
              <a:pPr lvl="0"/>
              <a:r>
                <a:rPr sz="1200"/>
                <a:t>         // Input section: to enter values of used variables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	counter = 0;</a:t>
              </a:r>
            </a:p>
            <a:p>
              <a:pPr lvl="0"/>
              <a:r>
                <a:rPr sz="1200"/>
                <a:t>         // Processing section: processing statements</a:t>
              </a:r>
            </a:p>
            <a:p>
              <a:pPr lvl="0"/>
              <a:r>
                <a:rPr sz="1200"/>
                <a:t>	</a:t>
              </a:r>
              <a:r>
                <a:rPr sz="1200">
                  <a:solidFill>
                    <a:srgbClr val="0000FF"/>
                  </a:solidFill>
                </a:rPr>
                <a:t>counter = counter + 1;</a:t>
              </a:r>
            </a:p>
            <a:p>
              <a:pPr lvl="0"/>
              <a:r>
                <a:rPr sz="1200"/>
                <a:t>         // Output section: display program output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	System.out.println (“counter= “ + counter);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      } </a:t>
              </a:r>
              <a:r>
                <a:rPr sz="1200"/>
                <a:t>// end main</a:t>
              </a:r>
            </a:p>
            <a:p>
              <a:pPr lvl="0"/>
              <a:r>
                <a:rPr sz="1200">
                  <a:solidFill>
                    <a:srgbClr val="0000FF"/>
                  </a:solidFill>
                </a:rPr>
                <a:t>} </a:t>
              </a:r>
              <a:r>
                <a:rPr sz="1200"/>
                <a:t>// end class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0" y="0"/>
              <a:ext cx="543012" cy="2929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r"/>
              <a:r>
                <a:rPr sz="1200">
                  <a:solidFill>
                    <a:srgbClr val="FF0000"/>
                  </a:solidFill>
                </a:rPr>
                <a:t>1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2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3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4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5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6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7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8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9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10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11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12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13</a:t>
              </a:r>
            </a:p>
            <a:p>
              <a:pPr lvl="0" algn="r"/>
              <a:r>
                <a:rPr sz="1200">
                  <a:solidFill>
                    <a:srgbClr val="FF0000"/>
                  </a:solidFill>
                </a:rPr>
                <a:t>14</a:t>
              </a:r>
            </a:p>
          </p:txBody>
        </p:sp>
      </p:grpSp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7</a:t>
            </a:fld>
            <a:endParaRPr sz="1000"/>
          </a:p>
        </p:txBody>
      </p:sp>
      <p:grpSp>
        <p:nvGrpSpPr>
          <p:cNvPr id="256" name="Group 256"/>
          <p:cNvGrpSpPr/>
          <p:nvPr/>
        </p:nvGrpSpPr>
        <p:grpSpPr>
          <a:xfrm>
            <a:off x="7164288" y="764703"/>
            <a:ext cx="1584177" cy="1080122"/>
            <a:chOff x="0" y="0"/>
            <a:chExt cx="1584176" cy="1080120"/>
          </a:xfrm>
        </p:grpSpPr>
        <p:sp>
          <p:nvSpPr>
            <p:cNvPr id="254" name="Shape 254"/>
            <p:cNvSpPr/>
            <p:nvPr/>
          </p:nvSpPr>
          <p:spPr>
            <a:xfrm>
              <a:off x="0" y="0"/>
              <a:ext cx="1584177" cy="108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62" y="4342"/>
                  </a:moveTo>
                  <a:lnTo>
                    <a:pt x="14790" y="0"/>
                  </a:lnTo>
                  <a:lnTo>
                    <a:pt x="14525" y="5777"/>
                  </a:lnTo>
                  <a:lnTo>
                    <a:pt x="18007" y="3172"/>
                  </a:lnTo>
                  <a:lnTo>
                    <a:pt x="16380" y="6532"/>
                  </a:lnTo>
                  <a:lnTo>
                    <a:pt x="21600" y="6645"/>
                  </a:lnTo>
                  <a:lnTo>
                    <a:pt x="16985" y="9402"/>
                  </a:lnTo>
                  <a:lnTo>
                    <a:pt x="18270" y="11290"/>
                  </a:lnTo>
                  <a:lnTo>
                    <a:pt x="16380" y="12310"/>
                  </a:lnTo>
                  <a:lnTo>
                    <a:pt x="18877" y="15632"/>
                  </a:lnTo>
                  <a:lnTo>
                    <a:pt x="14640" y="14350"/>
                  </a:lnTo>
                  <a:lnTo>
                    <a:pt x="14942" y="17370"/>
                  </a:lnTo>
                  <a:lnTo>
                    <a:pt x="12180" y="15935"/>
                  </a:lnTo>
                  <a:lnTo>
                    <a:pt x="11612" y="18842"/>
                  </a:lnTo>
                  <a:lnTo>
                    <a:pt x="9872" y="17370"/>
                  </a:lnTo>
                  <a:lnTo>
                    <a:pt x="8700" y="19712"/>
                  </a:lnTo>
                  <a:lnTo>
                    <a:pt x="7527" y="18125"/>
                  </a:lnTo>
                  <a:lnTo>
                    <a:pt x="4917" y="21600"/>
                  </a:lnTo>
                  <a:lnTo>
                    <a:pt x="4805" y="18240"/>
                  </a:lnTo>
                  <a:lnTo>
                    <a:pt x="1285" y="17825"/>
                  </a:lnTo>
                  <a:lnTo>
                    <a:pt x="3330" y="15370"/>
                  </a:lnTo>
                  <a:lnTo>
                    <a:pt x="0" y="12877"/>
                  </a:lnTo>
                  <a:lnTo>
                    <a:pt x="3935" y="11592"/>
                  </a:lnTo>
                  <a:lnTo>
                    <a:pt x="1172" y="8270"/>
                  </a:lnTo>
                  <a:lnTo>
                    <a:pt x="5372" y="7817"/>
                  </a:lnTo>
                  <a:lnTo>
                    <a:pt x="4502" y="3625"/>
                  </a:lnTo>
                  <a:lnTo>
                    <a:pt x="8550" y="6382"/>
                  </a:lnTo>
                  <a:lnTo>
                    <a:pt x="9722" y="1887"/>
                  </a:lnTo>
                  <a:close/>
                </a:path>
              </a:pathLst>
            </a:custGeom>
            <a:solidFill>
              <a:srgbClr val="FFFF00"/>
            </a:solidFill>
            <a:ln w="28575" cap="flat">
              <a:solidFill>
                <a:srgbClr val="0000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0000FF"/>
                  </a:solidFill>
                </a:defRPr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393989" y="358205"/>
              <a:ext cx="679731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0000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00FF"/>
                  </a:solidFill>
                </a:rPr>
                <a:t>NEW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1" animBg="1" advAuto="0"/>
      <p:bldP spid="252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/>
        </p:nvSpPr>
        <p:spPr>
          <a:xfrm>
            <a:off x="0" y="908720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1" name="Shape 261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3. ARITHMETIC OPERATORS</a:t>
            </a:r>
          </a:p>
        </p:txBody>
      </p:sp>
      <p:sp>
        <p:nvSpPr>
          <p:cNvPr id="262" name="Shape 262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8</a:t>
            </a:fld>
            <a:endParaRPr sz="1000"/>
          </a:p>
        </p:txBody>
      </p:sp>
      <p:sp>
        <p:nvSpPr>
          <p:cNvPr id="263" name="Shape 263"/>
          <p:cNvSpPr>
            <a:spLocks noGrp="1"/>
          </p:cNvSpPr>
          <p:nvPr>
            <p:ph type="body" idx="1"/>
          </p:nvPr>
        </p:nvSpPr>
        <p:spPr>
          <a:xfrm>
            <a:off x="251519" y="1052737"/>
            <a:ext cx="8640962" cy="1728192"/>
          </a:xfrm>
          <a:prstGeom prst="rect">
            <a:avLst/>
          </a:prstGeom>
        </p:spPr>
        <p:txBody>
          <a:bodyPr/>
          <a:lstStyle/>
          <a:p>
            <a:pPr marL="254000" lvl="0" indent="-254000" algn="just">
              <a:lnSpc>
                <a:spcPct val="90000"/>
              </a:lnSpc>
              <a:buClr>
                <a:srgbClr val="FF0000"/>
              </a:buClr>
              <a:buFont typeface="Wingdings"/>
              <a:buChar char="➢"/>
              <a:defRPr sz="1800"/>
            </a:pPr>
            <a:r>
              <a:rPr sz="20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There are 5 arithmetic operators in Java</a:t>
            </a: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Addition (+)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Subtraction (-)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Multiplication (*)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Division (/)</a:t>
            </a:r>
            <a:endParaRPr sz="2300"/>
          </a:p>
          <a:p>
            <a:pPr marL="494571" lvl="1" indent="-238539" algn="just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Courier New"/>
              <a:buChar char="o"/>
              <a:defRPr sz="1800"/>
            </a:pPr>
            <a:r>
              <a:rPr sz="1600">
                <a:solidFill>
                  <a:srgbClr val="0000FF"/>
                </a:solidFill>
                <a:latin typeface="Tahoma"/>
                <a:ea typeface="Tahoma"/>
                <a:cs typeface="Tahoma"/>
                <a:sym typeface="Tahoma"/>
              </a:rPr>
              <a:t>Modulus (%)</a:t>
            </a:r>
          </a:p>
        </p:txBody>
      </p:sp>
      <p:grpSp>
        <p:nvGrpSpPr>
          <p:cNvPr id="266" name="Group 266"/>
          <p:cNvGrpSpPr/>
          <p:nvPr/>
        </p:nvGrpSpPr>
        <p:grpSpPr>
          <a:xfrm>
            <a:off x="1691680" y="2852934"/>
            <a:ext cx="6408712" cy="595703"/>
            <a:chOff x="0" y="0"/>
            <a:chExt cx="6408711" cy="595702"/>
          </a:xfrm>
        </p:grpSpPr>
        <p:sp>
          <p:nvSpPr>
            <p:cNvPr id="264" name="Shape 264"/>
            <p:cNvSpPr/>
            <p:nvPr/>
          </p:nvSpPr>
          <p:spPr>
            <a:xfrm>
              <a:off x="0" y="0"/>
              <a:ext cx="6408712" cy="595703"/>
            </a:xfrm>
            <a:prstGeom prst="roundRect">
              <a:avLst>
                <a:gd name="adj" fmla="val 16667"/>
              </a:avLst>
            </a:prstGeom>
            <a:solidFill>
              <a:srgbClr val="DEF5FA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165160"/>
                  </a:solidFill>
                </a:defRPr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29080" y="98069"/>
              <a:ext cx="635055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00B0F0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B0F0"/>
                  </a:solidFill>
                </a:rPr>
                <a:t>variable = operand1 operator operand2;</a:t>
              </a:r>
            </a:p>
          </p:txBody>
        </p:sp>
      </p:grpSp>
      <p:grpSp>
        <p:nvGrpSpPr>
          <p:cNvPr id="269" name="Group 269"/>
          <p:cNvGrpSpPr/>
          <p:nvPr/>
        </p:nvGrpSpPr>
        <p:grpSpPr>
          <a:xfrm>
            <a:off x="251519" y="2852935"/>
            <a:ext cx="1296146" cy="504057"/>
            <a:chOff x="0" y="0"/>
            <a:chExt cx="1296144" cy="504056"/>
          </a:xfrm>
        </p:grpSpPr>
        <p:sp>
          <p:nvSpPr>
            <p:cNvPr id="267" name="Shape 267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2DA2B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4605" y="52246"/>
              <a:ext cx="1246934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SYNTAX</a:t>
              </a:r>
            </a:p>
          </p:txBody>
        </p:sp>
      </p:grpSp>
      <p:grpSp>
        <p:nvGrpSpPr>
          <p:cNvPr id="272" name="Group 272"/>
          <p:cNvGrpSpPr/>
          <p:nvPr/>
        </p:nvGrpSpPr>
        <p:grpSpPr>
          <a:xfrm>
            <a:off x="251519" y="3573014"/>
            <a:ext cx="1296146" cy="504057"/>
            <a:chOff x="0" y="0"/>
            <a:chExt cx="1296144" cy="504056"/>
          </a:xfrm>
        </p:grpSpPr>
        <p:sp>
          <p:nvSpPr>
            <p:cNvPr id="270" name="Shape 270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1</a:t>
              </a:r>
            </a:p>
          </p:txBody>
        </p:sp>
      </p:grpSp>
      <p:grpSp>
        <p:nvGrpSpPr>
          <p:cNvPr id="275" name="Group 275"/>
          <p:cNvGrpSpPr/>
          <p:nvPr/>
        </p:nvGrpSpPr>
        <p:grpSpPr>
          <a:xfrm>
            <a:off x="1691680" y="3573014"/>
            <a:ext cx="6408712" cy="595703"/>
            <a:chOff x="0" y="0"/>
            <a:chExt cx="6408711" cy="595702"/>
          </a:xfrm>
        </p:grpSpPr>
        <p:sp>
          <p:nvSpPr>
            <p:cNvPr id="273" name="Shape 273"/>
            <p:cNvSpPr/>
            <p:nvPr/>
          </p:nvSpPr>
          <p:spPr>
            <a:xfrm>
              <a:off x="0" y="0"/>
              <a:ext cx="6408712" cy="5957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29080" y="98069"/>
              <a:ext cx="6350552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10 + 5; 	</a:t>
              </a:r>
              <a:r>
                <a:rPr>
                  <a:solidFill>
                    <a:srgbClr val="00B050"/>
                  </a:solidFill>
                </a:rPr>
                <a:t>// 10 and 5 are called operands</a:t>
              </a:r>
            </a:p>
          </p:txBody>
        </p:sp>
      </p:grpSp>
      <p:grpSp>
        <p:nvGrpSpPr>
          <p:cNvPr id="278" name="Group 278"/>
          <p:cNvGrpSpPr/>
          <p:nvPr/>
        </p:nvGrpSpPr>
        <p:grpSpPr>
          <a:xfrm>
            <a:off x="251519" y="4293096"/>
            <a:ext cx="1296146" cy="504057"/>
            <a:chOff x="0" y="0"/>
            <a:chExt cx="1296144" cy="504056"/>
          </a:xfrm>
        </p:grpSpPr>
        <p:sp>
          <p:nvSpPr>
            <p:cNvPr id="276" name="Shape 276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2</a:t>
              </a:r>
            </a:p>
          </p:txBody>
        </p:sp>
      </p:grpSp>
      <p:grpSp>
        <p:nvGrpSpPr>
          <p:cNvPr id="281" name="Group 281"/>
          <p:cNvGrpSpPr/>
          <p:nvPr/>
        </p:nvGrpSpPr>
        <p:grpSpPr>
          <a:xfrm>
            <a:off x="1691680" y="4293096"/>
            <a:ext cx="6408712" cy="765905"/>
            <a:chOff x="0" y="0"/>
            <a:chExt cx="6408711" cy="765903"/>
          </a:xfrm>
        </p:grpSpPr>
        <p:sp>
          <p:nvSpPr>
            <p:cNvPr id="279" name="Shape 279"/>
            <p:cNvSpPr/>
            <p:nvPr/>
          </p:nvSpPr>
          <p:spPr>
            <a:xfrm>
              <a:off x="0" y="0"/>
              <a:ext cx="6408712" cy="7659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7387" y="24420"/>
              <a:ext cx="6333938" cy="7170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10;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y = </a:t>
              </a:r>
              <a:r>
                <a:rPr>
                  <a:solidFill>
                    <a:srgbClr val="0000FF"/>
                  </a:solidFill>
                </a:rPr>
                <a:t>x</a:t>
              </a:r>
              <a:r>
                <a:t> * 10;	</a:t>
              </a:r>
              <a:r>
                <a:rPr>
                  <a:solidFill>
                    <a:srgbClr val="00B050"/>
                  </a:solidFill>
                </a:rPr>
                <a:t>// x and 10 are the operands</a:t>
              </a:r>
            </a:p>
          </p:txBody>
        </p:sp>
      </p:grpSp>
      <p:grpSp>
        <p:nvGrpSpPr>
          <p:cNvPr id="284" name="Group 284"/>
          <p:cNvGrpSpPr/>
          <p:nvPr/>
        </p:nvGrpSpPr>
        <p:grpSpPr>
          <a:xfrm>
            <a:off x="251519" y="5157192"/>
            <a:ext cx="1296146" cy="504057"/>
            <a:chOff x="0" y="0"/>
            <a:chExt cx="1296144" cy="504056"/>
          </a:xfrm>
        </p:grpSpPr>
        <p:sp>
          <p:nvSpPr>
            <p:cNvPr id="282" name="Shape 282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3</a:t>
              </a:r>
            </a:p>
          </p:txBody>
        </p:sp>
      </p:grpSp>
      <p:grpSp>
        <p:nvGrpSpPr>
          <p:cNvPr id="287" name="Group 287"/>
          <p:cNvGrpSpPr/>
          <p:nvPr/>
        </p:nvGrpSpPr>
        <p:grpSpPr>
          <a:xfrm>
            <a:off x="1691680" y="5107962"/>
            <a:ext cx="6408712" cy="1034565"/>
            <a:chOff x="0" y="0"/>
            <a:chExt cx="6408711" cy="1034563"/>
          </a:xfrm>
        </p:grpSpPr>
        <p:sp>
          <p:nvSpPr>
            <p:cNvPr id="285" name="Shape 285"/>
            <p:cNvSpPr/>
            <p:nvPr/>
          </p:nvSpPr>
          <p:spPr>
            <a:xfrm>
              <a:off x="0" y="49229"/>
              <a:ext cx="6408712" cy="9361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45696" y="0"/>
              <a:ext cx="6317320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t>x = 10;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t>y = </a:t>
              </a:r>
              <a:r>
                <a:rPr>
                  <a:solidFill>
                    <a:srgbClr val="0000FF"/>
                  </a:solidFill>
                </a:rPr>
                <a:t>x</a:t>
              </a:r>
              <a:r>
                <a:t> * 10 + 5;	</a:t>
              </a:r>
              <a:r>
                <a:rPr>
                  <a:solidFill>
                    <a:srgbClr val="00B050"/>
                  </a:solidFill>
                </a:rPr>
                <a:t>// x and 10 are the operands of *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50"/>
                  </a:solidFill>
                </a:rPr>
                <a:t>		// x*10 and 5 are the operands of +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" grpId="1" build="p" animBg="1" advAuto="0"/>
      <p:bldP spid="266" grpId="3" animBg="1" advAuto="0"/>
      <p:bldP spid="269" grpId="2" animBg="1" advAuto="0"/>
      <p:bldP spid="272" grpId="4" animBg="1" advAuto="0"/>
      <p:bldP spid="275" grpId="5" animBg="1" advAuto="0"/>
      <p:bldP spid="278" grpId="6" animBg="1" advAuto="0"/>
      <p:bldP spid="281" grpId="7" animBg="1" advAuto="0"/>
      <p:bldP spid="284" grpId="8" animBg="1" advAuto="0"/>
      <p:bldP spid="287" grpId="9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/>
          </p:cNvSpPr>
          <p:nvPr>
            <p:ph type="title"/>
          </p:nvPr>
        </p:nvSpPr>
        <p:spPr>
          <a:xfrm>
            <a:off x="228600" y="152399"/>
            <a:ext cx="7772400" cy="598490"/>
          </a:xfrm>
          <a:prstGeom prst="rect">
            <a:avLst/>
          </a:prstGeom>
        </p:spPr>
        <p:txBody>
          <a:bodyPr/>
          <a:lstStyle>
            <a:lvl1pPr defTabSz="740663">
              <a:defRPr sz="3240" b="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40">
                <a:solidFill>
                  <a:srgbClr val="DA1F28"/>
                </a:solidFill>
                <a:effectLst>
                  <a:outerShdw blurRad="30861" dist="20574" dir="5400000" rotWithShape="0">
                    <a:srgbClr val="000000">
                      <a:alpha val="25000"/>
                    </a:srgbClr>
                  </a:outerShdw>
                </a:effectLst>
              </a:rPr>
              <a:t>3. ARITHMETIC OPERATORS</a:t>
            </a:r>
          </a:p>
        </p:txBody>
      </p:sp>
      <p:sp>
        <p:nvSpPr>
          <p:cNvPr id="290" name="Shape 290"/>
          <p:cNvSpPr>
            <a:spLocks noGrp="1"/>
          </p:cNvSpPr>
          <p:nvPr>
            <p:ph type="sldNum" sz="quarter" idx="2"/>
          </p:nvPr>
        </p:nvSpPr>
        <p:spPr>
          <a:xfrm>
            <a:off x="8647272" y="6407944"/>
            <a:ext cx="365761" cy="3651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000"/>
              <a:t>9</a:t>
            </a:fld>
            <a:endParaRPr sz="1000"/>
          </a:p>
        </p:txBody>
      </p:sp>
      <p:grpSp>
        <p:nvGrpSpPr>
          <p:cNvPr id="293" name="Group 293"/>
          <p:cNvGrpSpPr/>
          <p:nvPr/>
        </p:nvGrpSpPr>
        <p:grpSpPr>
          <a:xfrm>
            <a:off x="255478" y="1412775"/>
            <a:ext cx="1296145" cy="504057"/>
            <a:chOff x="0" y="0"/>
            <a:chExt cx="1296144" cy="504056"/>
          </a:xfrm>
        </p:grpSpPr>
        <p:sp>
          <p:nvSpPr>
            <p:cNvPr id="291" name="Shape 291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1</a:t>
              </a:r>
            </a:p>
          </p:txBody>
        </p:sp>
      </p:grpSp>
      <p:grpSp>
        <p:nvGrpSpPr>
          <p:cNvPr id="296" name="Group 296"/>
          <p:cNvGrpSpPr/>
          <p:nvPr/>
        </p:nvGrpSpPr>
        <p:grpSpPr>
          <a:xfrm>
            <a:off x="1695637" y="1376637"/>
            <a:ext cx="7128793" cy="1034565"/>
            <a:chOff x="0" y="0"/>
            <a:chExt cx="7128791" cy="1034563"/>
          </a:xfrm>
        </p:grpSpPr>
        <p:sp>
          <p:nvSpPr>
            <p:cNvPr id="294" name="Shape 294"/>
            <p:cNvSpPr/>
            <p:nvPr/>
          </p:nvSpPr>
          <p:spPr>
            <a:xfrm>
              <a:off x="0" y="36138"/>
              <a:ext cx="7128792" cy="9622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46975" y="0"/>
              <a:ext cx="7034842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x = 15;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y = 2;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z = </a:t>
              </a:r>
              <a:r>
                <a:rPr>
                  <a:solidFill>
                    <a:srgbClr val="0000FF"/>
                  </a:solidFill>
                </a:rPr>
                <a:t>x</a:t>
              </a:r>
              <a:r>
                <a:t> /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;   </a:t>
              </a:r>
              <a:r>
                <a:rPr>
                  <a:solidFill>
                    <a:srgbClr val="00B050"/>
                  </a:solidFill>
                </a:rPr>
                <a:t>// z = 7 (the decimal part is truncated)</a:t>
              </a:r>
            </a:p>
          </p:txBody>
        </p:sp>
      </p:grpSp>
      <p:sp>
        <p:nvSpPr>
          <p:cNvPr id="297" name="Shape 297"/>
          <p:cNvSpPr/>
          <p:nvPr/>
        </p:nvSpPr>
        <p:spPr>
          <a:xfrm>
            <a:off x="0" y="764704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300" name="Group 300"/>
          <p:cNvGrpSpPr/>
          <p:nvPr/>
        </p:nvGrpSpPr>
        <p:grpSpPr>
          <a:xfrm>
            <a:off x="0" y="816950"/>
            <a:ext cx="9144000" cy="399564"/>
            <a:chOff x="0" y="0"/>
            <a:chExt cx="9144000" cy="399563"/>
          </a:xfrm>
        </p:grpSpPr>
        <p:sp>
          <p:nvSpPr>
            <p:cNvPr id="298" name="Shape 298"/>
            <p:cNvSpPr/>
            <p:nvPr/>
          </p:nvSpPr>
          <p:spPr>
            <a:xfrm>
              <a:off x="0" y="19761"/>
              <a:ext cx="9144000" cy="360041"/>
            </a:xfrm>
            <a:prstGeom prst="rect">
              <a:avLst/>
            </a:prstGeom>
            <a:solidFill>
              <a:srgbClr val="00B0F0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0" y="0"/>
              <a:ext cx="9144000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FFFFFF"/>
                  </a:solidFill>
                </a:rPr>
                <a:t>DIVISION</a:t>
              </a:r>
            </a:p>
          </p:txBody>
        </p:sp>
      </p:grpSp>
      <p:sp>
        <p:nvSpPr>
          <p:cNvPr id="301" name="Shape 301"/>
          <p:cNvSpPr/>
          <p:nvPr/>
        </p:nvSpPr>
        <p:spPr>
          <a:xfrm>
            <a:off x="0" y="1268759"/>
            <a:ext cx="9144001" cy="1"/>
          </a:xfrm>
          <a:prstGeom prst="line">
            <a:avLst/>
          </a:prstGeom>
          <a:ln w="76200">
            <a:solidFill>
              <a:srgbClr val="FFC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304" name="Group 304"/>
          <p:cNvGrpSpPr/>
          <p:nvPr/>
        </p:nvGrpSpPr>
        <p:grpSpPr>
          <a:xfrm>
            <a:off x="179512" y="5661247"/>
            <a:ext cx="8807896" cy="468053"/>
            <a:chOff x="0" y="0"/>
            <a:chExt cx="8807894" cy="468052"/>
          </a:xfrm>
        </p:grpSpPr>
        <p:sp>
          <p:nvSpPr>
            <p:cNvPr id="302" name="Shape 302"/>
            <p:cNvSpPr/>
            <p:nvPr/>
          </p:nvSpPr>
          <p:spPr>
            <a:xfrm>
              <a:off x="0" y="-1"/>
              <a:ext cx="8807896" cy="468054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>
              <a:outerShdw blurRad="190500" dist="228600" dir="2700000" rotWithShape="0">
                <a:srgbClr val="000000">
                  <a:alpha val="3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00"/>
                  </a:solidFill>
                </a:defRPr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0" y="34244"/>
              <a:ext cx="8807896" cy="399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The division of two integers truncate the decimal part of the result</a:t>
              </a:r>
            </a:p>
          </p:txBody>
        </p:sp>
      </p:grpSp>
      <p:grpSp>
        <p:nvGrpSpPr>
          <p:cNvPr id="307" name="Group 307"/>
          <p:cNvGrpSpPr/>
          <p:nvPr/>
        </p:nvGrpSpPr>
        <p:grpSpPr>
          <a:xfrm>
            <a:off x="251519" y="2466712"/>
            <a:ext cx="1296146" cy="504057"/>
            <a:chOff x="0" y="0"/>
            <a:chExt cx="1296144" cy="504056"/>
          </a:xfrm>
        </p:grpSpPr>
        <p:sp>
          <p:nvSpPr>
            <p:cNvPr id="305" name="Shape 305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2</a:t>
              </a:r>
            </a:p>
          </p:txBody>
        </p:sp>
      </p:grpSp>
      <p:grpSp>
        <p:nvGrpSpPr>
          <p:cNvPr id="310" name="Group 310"/>
          <p:cNvGrpSpPr/>
          <p:nvPr/>
        </p:nvGrpSpPr>
        <p:grpSpPr>
          <a:xfrm>
            <a:off x="1691680" y="2430573"/>
            <a:ext cx="7128793" cy="1034565"/>
            <a:chOff x="0" y="0"/>
            <a:chExt cx="7128791" cy="1034563"/>
          </a:xfrm>
        </p:grpSpPr>
        <p:sp>
          <p:nvSpPr>
            <p:cNvPr id="308" name="Shape 308"/>
            <p:cNvSpPr/>
            <p:nvPr/>
          </p:nvSpPr>
          <p:spPr>
            <a:xfrm>
              <a:off x="0" y="36138"/>
              <a:ext cx="7128792" cy="9622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46975" y="0"/>
              <a:ext cx="7034842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x = 15;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y = 2;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double </a:t>
              </a:r>
              <a:r>
                <a:t> z = </a:t>
              </a:r>
              <a:r>
                <a:rPr>
                  <a:solidFill>
                    <a:srgbClr val="0000FF"/>
                  </a:solidFill>
                </a:rPr>
                <a:t>x</a:t>
              </a:r>
              <a:r>
                <a:t> /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;   </a:t>
              </a:r>
              <a:r>
                <a:rPr>
                  <a:solidFill>
                    <a:srgbClr val="00B050"/>
                  </a:solidFill>
                </a:rPr>
                <a:t>// z = 7.0 (since x &amp; y are integers)</a:t>
              </a:r>
            </a:p>
          </p:txBody>
        </p:sp>
      </p:grpSp>
      <p:grpSp>
        <p:nvGrpSpPr>
          <p:cNvPr id="313" name="Group 313"/>
          <p:cNvGrpSpPr/>
          <p:nvPr/>
        </p:nvGrpSpPr>
        <p:grpSpPr>
          <a:xfrm>
            <a:off x="251519" y="3546831"/>
            <a:ext cx="1296146" cy="504057"/>
            <a:chOff x="0" y="0"/>
            <a:chExt cx="1296144" cy="504056"/>
          </a:xfrm>
        </p:grpSpPr>
        <p:sp>
          <p:nvSpPr>
            <p:cNvPr id="311" name="Shape 311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3</a:t>
              </a:r>
            </a:p>
          </p:txBody>
        </p:sp>
      </p:grpSp>
      <p:grpSp>
        <p:nvGrpSpPr>
          <p:cNvPr id="316" name="Group 316"/>
          <p:cNvGrpSpPr/>
          <p:nvPr/>
        </p:nvGrpSpPr>
        <p:grpSpPr>
          <a:xfrm>
            <a:off x="1691680" y="3510693"/>
            <a:ext cx="7128793" cy="1034565"/>
            <a:chOff x="0" y="0"/>
            <a:chExt cx="7128791" cy="1034563"/>
          </a:xfrm>
        </p:grpSpPr>
        <p:sp>
          <p:nvSpPr>
            <p:cNvPr id="314" name="Shape 314"/>
            <p:cNvSpPr/>
            <p:nvPr/>
          </p:nvSpPr>
          <p:spPr>
            <a:xfrm>
              <a:off x="0" y="36138"/>
              <a:ext cx="7128792" cy="9622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46975" y="0"/>
              <a:ext cx="7034842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int</a:t>
              </a:r>
              <a:r>
                <a:t> x = 15;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double</a:t>
              </a:r>
              <a:r>
                <a:t> y = 2.0;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double </a:t>
              </a:r>
              <a:r>
                <a:t> z = </a:t>
              </a:r>
              <a:r>
                <a:rPr>
                  <a:solidFill>
                    <a:srgbClr val="0000FF"/>
                  </a:solidFill>
                </a:rPr>
                <a:t>x</a:t>
              </a:r>
              <a:r>
                <a:t> /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;   </a:t>
              </a:r>
              <a:r>
                <a:rPr>
                  <a:solidFill>
                    <a:srgbClr val="00B050"/>
                  </a:solidFill>
                </a:rPr>
                <a:t>// z = 7.5 (since y is double)</a:t>
              </a:r>
            </a:p>
          </p:txBody>
        </p:sp>
      </p:grpSp>
      <p:grpSp>
        <p:nvGrpSpPr>
          <p:cNvPr id="319" name="Group 319"/>
          <p:cNvGrpSpPr/>
          <p:nvPr/>
        </p:nvGrpSpPr>
        <p:grpSpPr>
          <a:xfrm>
            <a:off x="251519" y="4626952"/>
            <a:ext cx="1296146" cy="504057"/>
            <a:chOff x="0" y="0"/>
            <a:chExt cx="1296144" cy="504056"/>
          </a:xfrm>
        </p:grpSpPr>
        <p:sp>
          <p:nvSpPr>
            <p:cNvPr id="317" name="Shape 317"/>
            <p:cNvSpPr/>
            <p:nvPr/>
          </p:nvSpPr>
          <p:spPr>
            <a:xfrm>
              <a:off x="0" y="0"/>
              <a:ext cx="1296145" cy="504057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54999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4605" y="70775"/>
              <a:ext cx="1246934" cy="3625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600"/>
              </a:lvl1pPr>
            </a:lstStyle>
            <a:p>
              <a:pPr lvl="0">
                <a:defRPr sz="1800"/>
              </a:pPr>
              <a:r>
                <a:rPr sz="1600"/>
                <a:t>Example 4</a:t>
              </a:r>
            </a:p>
          </p:txBody>
        </p:sp>
      </p:grpSp>
      <p:grpSp>
        <p:nvGrpSpPr>
          <p:cNvPr id="322" name="Group 322"/>
          <p:cNvGrpSpPr/>
          <p:nvPr/>
        </p:nvGrpSpPr>
        <p:grpSpPr>
          <a:xfrm>
            <a:off x="1691680" y="4590813"/>
            <a:ext cx="7128793" cy="1034565"/>
            <a:chOff x="0" y="0"/>
            <a:chExt cx="7128791" cy="1034563"/>
          </a:xfrm>
        </p:grpSpPr>
        <p:sp>
          <p:nvSpPr>
            <p:cNvPr id="320" name="Shape 320"/>
            <p:cNvSpPr/>
            <p:nvPr/>
          </p:nvSpPr>
          <p:spPr>
            <a:xfrm>
              <a:off x="0" y="36138"/>
              <a:ext cx="7128792" cy="9622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4999" cap="flat">
              <a:solidFill>
                <a:srgbClr val="21768B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B050"/>
                  </a:solidFill>
                </a:defRPr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46975" y="0"/>
              <a:ext cx="7034842" cy="1034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>
                  <a:solidFill>
                    <a:srgbClr val="00B0F0"/>
                  </a:solidFill>
                </a:rPr>
                <a:t>double</a:t>
              </a:r>
              <a:r>
                <a:t> x = 15.0;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double</a:t>
              </a:r>
              <a:r>
                <a:t> y = 2.0;</a:t>
              </a:r>
              <a:endParaRPr>
                <a:solidFill>
                  <a:srgbClr val="FFFFFF"/>
                </a:solidFill>
              </a:endParaRPr>
            </a:p>
            <a:p>
              <a:pPr lvl="0"/>
              <a:r>
                <a:rPr>
                  <a:solidFill>
                    <a:srgbClr val="00B0F0"/>
                  </a:solidFill>
                </a:rPr>
                <a:t>double </a:t>
              </a:r>
              <a:r>
                <a:t> z = </a:t>
              </a:r>
              <a:r>
                <a:rPr>
                  <a:solidFill>
                    <a:srgbClr val="0000FF"/>
                  </a:solidFill>
                </a:rPr>
                <a:t>x</a:t>
              </a:r>
              <a:r>
                <a:t> / </a:t>
              </a:r>
              <a:r>
                <a:rPr>
                  <a:solidFill>
                    <a:srgbClr val="0000FF"/>
                  </a:solidFill>
                </a:rPr>
                <a:t>y</a:t>
              </a:r>
              <a:r>
                <a:t>;   </a:t>
              </a:r>
              <a:r>
                <a:rPr>
                  <a:solidFill>
                    <a:srgbClr val="00B050"/>
                  </a:solidFill>
                </a:rPr>
                <a:t>// z = 7.5 (since x &amp; y are double)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" grpId="2" animBg="1" advAuto="0"/>
      <p:bldP spid="296" grpId="3" animBg="1" advAuto="0"/>
      <p:bldP spid="300" grpId="1" animBg="1" advAuto="0"/>
      <p:bldP spid="304" grpId="10" animBg="1" advAuto="0"/>
      <p:bldP spid="307" grpId="4" animBg="1" advAuto="0"/>
      <p:bldP spid="310" grpId="5" animBg="1" advAuto="0"/>
      <p:bldP spid="313" grpId="6" animBg="1" advAuto="0"/>
      <p:bldP spid="316" grpId="7" animBg="1" advAuto="0"/>
      <p:bldP spid="319" grpId="8" animBg="1" advAuto="0"/>
      <p:bldP spid="322" grpId="9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On-screen Show (4:3)</PresentationFormat>
  <Paragraphs>329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</vt:lpstr>
      <vt:lpstr>  OPERATORS (1)</vt:lpstr>
      <vt:lpstr>Outline</vt:lpstr>
      <vt:lpstr>1. TYPES OF OPERATORS</vt:lpstr>
      <vt:lpstr>2. ASSIGNMENT OPERATORS</vt:lpstr>
      <vt:lpstr>2. ASSIGNMENT OPERATORS</vt:lpstr>
      <vt:lpstr>2. ASSIGNMENT OPERATORS</vt:lpstr>
      <vt:lpstr>2. ASSIGNMENT OPERATORS</vt:lpstr>
      <vt:lpstr>3. ARITHMETIC OPERATORS</vt:lpstr>
      <vt:lpstr>3. ARITHMETIC OPERATORS</vt:lpstr>
      <vt:lpstr>3. ARITHMETIC OPERATORS</vt:lpstr>
      <vt:lpstr>3. ARITHMETIC OPERATORS</vt:lpstr>
      <vt:lpstr>3. ARITHMETIC OPERATORS</vt:lpstr>
      <vt:lpstr>4. COMPOUND OPERATORS</vt:lpstr>
      <vt:lpstr>4. COMPOUND OPERATORS</vt:lpstr>
      <vt:lpstr>Self-Check Exercises (1)</vt:lpstr>
      <vt:lpstr>Self-Check Exercises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OPERATORS (1)</dc:title>
  <dc:creator>maram</dc:creator>
  <cp:lastModifiedBy>maram</cp:lastModifiedBy>
  <cp:revision>1</cp:revision>
  <dcterms:modified xsi:type="dcterms:W3CDTF">2018-02-06T04:11:25Z</dcterms:modified>
</cp:coreProperties>
</file>